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2" r:id="rId7"/>
    <p:sldId id="265" r:id="rId8"/>
    <p:sldId id="259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00CC00"/>
    <a:srgbClr val="FFFF99"/>
    <a:srgbClr val="CCFFFF"/>
    <a:srgbClr val="FF5050"/>
    <a:srgbClr val="FF7C80"/>
    <a:srgbClr val="6666FF"/>
    <a:srgbClr val="FFFFCC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17" autoAdjust="0"/>
  </p:normalViewPr>
  <p:slideViewPr>
    <p:cSldViewPr>
      <p:cViewPr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EBF1D-B77B-4560-AC45-EE9C15FCD5F1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CE0D3-009B-4129-9832-1AB107DCE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2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E0D3-009B-4129-9832-1AB107DCED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38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5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743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99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35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80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92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09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834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47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72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EEE83-A78B-4064-98BB-B35357C991E9}" type="datetimeFigureOut">
              <a:rPr lang="en-US" smtClean="0"/>
              <a:pPr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9DAC5-6372-470E-B203-904928EFF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07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" y="0"/>
            <a:ext cx="911656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00200"/>
            <a:ext cx="80010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Measurements of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light absorption spectra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fine particle aqueous extracts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during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CalNex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at the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Pasadena ground site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300" y="3657600"/>
            <a:ext cx="7391400" cy="2819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X. Zhang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R. J. Weber</a:t>
            </a:r>
          </a:p>
          <a:p>
            <a:pPr>
              <a:lnSpc>
                <a:spcPct val="120000"/>
              </a:lnSpc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Georgia Institute of Technology</a:t>
            </a:r>
          </a:p>
          <a:p>
            <a:endParaRPr lang="en-US" sz="2800" dirty="0"/>
          </a:p>
          <a:p>
            <a:pPr>
              <a:lnSpc>
                <a:spcPct val="120000"/>
              </a:lnSpc>
            </a:pPr>
            <a:r>
              <a:rPr lang="en-US" dirty="0" smtClean="0"/>
              <a:t>CalNex Data Analysis Workshop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May 16-19, 2011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Sacramento, CA</a:t>
            </a: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-17286"/>
            <a:ext cx="1295399" cy="1019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925" y="38676"/>
            <a:ext cx="2910840" cy="9753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90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52400"/>
            <a:ext cx="8839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Filter-based vs. online absorption measurements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800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Possible artifacts of filter-based brown carbon measurement: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117473"/>
            <a:ext cx="89154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Storage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: 1-yr in the freezer leading to changes?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Extraction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extraction/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sonication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leading to degradation of larger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chromophores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        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which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absorb light at higher wavelengths?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(Sun et al., 2007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Time resolution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: filter liquid extracts sit for 1-2 days before analysis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854900"/>
            <a:ext cx="73237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 smtClean="0"/>
              <a:t>Comparing Absorption coefficient (Abs</a:t>
            </a:r>
            <a:r>
              <a:rPr lang="en-US" sz="2000" b="1" baseline="-25000" dirty="0" smtClean="0"/>
              <a:t>365</a:t>
            </a:r>
            <a:r>
              <a:rPr lang="en-US" sz="2000" b="1" dirty="0" smtClean="0"/>
              <a:t>) and </a:t>
            </a:r>
            <a:r>
              <a:rPr lang="en-US" sz="2000" b="1" dirty="0" err="1" smtClean="0"/>
              <a:t>Angström</a:t>
            </a:r>
            <a:r>
              <a:rPr lang="en-US" sz="2000" b="1" dirty="0" smtClean="0"/>
              <a:t> exponent 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9650" y="42197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Some underestimation of Abs</a:t>
            </a:r>
            <a:r>
              <a:rPr lang="en-US" b="1" baseline="-25000" dirty="0" smtClean="0">
                <a:solidFill>
                  <a:srgbClr val="FF0000"/>
                </a:solidFill>
              </a:rPr>
              <a:t>365</a:t>
            </a:r>
            <a:r>
              <a:rPr lang="en-US" b="1" dirty="0" smtClean="0">
                <a:solidFill>
                  <a:srgbClr val="FF0000"/>
                </a:solidFill>
              </a:rPr>
              <a:t> by high-</a:t>
            </a:r>
            <a:r>
              <a:rPr lang="en-US" b="1" dirty="0" err="1" smtClean="0">
                <a:solidFill>
                  <a:srgbClr val="FF0000"/>
                </a:solidFill>
              </a:rPr>
              <a:t>vol</a:t>
            </a:r>
            <a:r>
              <a:rPr lang="en-US" b="1" dirty="0" smtClean="0">
                <a:solidFill>
                  <a:srgbClr val="FF0000"/>
                </a:solidFill>
              </a:rPr>
              <a:t> filter;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Online and filter Å quite different; For filter less absorption at higher wavelengths;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52068" y="1376550"/>
            <a:ext cx="6248400" cy="2743200"/>
            <a:chOff x="1395350" y="1447800"/>
            <a:chExt cx="6248400" cy="2743200"/>
          </a:xfrm>
        </p:grpSpPr>
        <p:grpSp>
          <p:nvGrpSpPr>
            <p:cNvPr id="16" name="Group 15"/>
            <p:cNvGrpSpPr/>
            <p:nvPr/>
          </p:nvGrpSpPr>
          <p:grpSpPr>
            <a:xfrm>
              <a:off x="1395350" y="1447800"/>
              <a:ext cx="6248400" cy="2743200"/>
              <a:chOff x="3886200" y="1600200"/>
              <a:chExt cx="5181600" cy="2362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86200" y="1600200"/>
                <a:ext cx="5105400" cy="2362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86201" y="1676400"/>
                <a:ext cx="2667000" cy="2233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00800" y="1676400"/>
                <a:ext cx="2667000" cy="2209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2614550" y="1828800"/>
              <a:ext cx="1676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76375" y="3119625"/>
              <a:ext cx="11051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0066FF"/>
                  </a:solidFill>
                </a:rPr>
                <a:t>CalNex</a:t>
              </a:r>
              <a:r>
                <a:rPr lang="en-US" sz="1600" b="1" dirty="0" smtClean="0">
                  <a:solidFill>
                    <a:srgbClr val="0066FF"/>
                  </a:solidFill>
                </a:rPr>
                <a:t> </a:t>
              </a:r>
            </a:p>
            <a:p>
              <a:pPr algn="ctr"/>
              <a:r>
                <a:rPr lang="en-US" sz="1600" b="1" dirty="0" err="1" smtClean="0">
                  <a:solidFill>
                    <a:srgbClr val="0066FF"/>
                  </a:solidFill>
                </a:rPr>
                <a:t>Hivol</a:t>
              </a:r>
              <a:r>
                <a:rPr lang="en-US" sz="1600" b="1" dirty="0" smtClean="0">
                  <a:solidFill>
                    <a:srgbClr val="0066FF"/>
                  </a:solidFill>
                </a:rPr>
                <a:t> Filter</a:t>
              </a:r>
              <a:endParaRPr lang="en-US" sz="1600" b="1" dirty="0">
                <a:solidFill>
                  <a:srgbClr val="0066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91282" y="2281050"/>
              <a:ext cx="14478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</a:rPr>
                <a:t>CalNex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Online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2990850" y="1434904"/>
            <a:ext cx="1" cy="2608646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72199" y="1434904"/>
            <a:ext cx="1" cy="2608646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22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571500" y="128650"/>
            <a:ext cx="8001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Summary and Implications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19192"/>
            <a:ext cx="16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3276600"/>
            <a:ext cx="44958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Why care about Brown Carbon? 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657600"/>
            <a:ext cx="8943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Generally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not thought to have effect on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radiative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forcing due to small mass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absorption efficiency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Andreae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&amp; 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Gelencser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, 2006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BUT</a:t>
            </a:r>
            <a:endParaRPr lang="en-US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SOA properties, source and evolution:</a:t>
            </a:r>
            <a:endParaRPr lang="en-US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- Component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of fresh anthropogenic SOA (related to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aromaticity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?)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(Sun et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al., 2007),   </a:t>
            </a:r>
          </a:p>
          <a:p>
            <a:pPr lvl="1"/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useful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for contrasting SOA in different urban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settings (e.g. LA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ATL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);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- Dissolve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 liquid droplets,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affect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cloud absorption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bg2">
                    <a:lumMod val="50000"/>
                  </a:schemeClr>
                </a:solidFill>
              </a:rPr>
              <a:t>Mayol-Bracero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et al., 2002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&amp;    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 useful to study heterogeneous processing;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525" y="1295400"/>
            <a:ext cx="915352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Major sources of brown carbon during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CalNex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is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SOA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formation and mobile emission ;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Fresh LA WSOC is ~4 times more light-absorbing than fresh ATL WSOC, possibly due to a larger fraction of anthropogenic aerosol in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LA;</a:t>
            </a: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Angström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exponents lower during daytime and higher morning and night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(evidence for anthropogenic SOA evolution?)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Filter-based measurement not consistent with online measurement (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more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experiments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5715000"/>
            <a:ext cx="449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work/collaboration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950" y="6019800"/>
            <a:ext cx="83582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 to find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correlation between brown carbon and specific SOA component?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1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2608" y="152400"/>
            <a:ext cx="85344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Real-time light absorption spe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ctral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measurement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83424"/>
            <a:ext cx="4707264" cy="342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69"/>
          <p:cNvPicPr>
            <a:picLocks noChangeAspect="1" noChangeArrowheads="1"/>
          </p:cNvPicPr>
          <p:nvPr/>
        </p:nvPicPr>
        <p:blipFill rotWithShape="1">
          <a:blip r:embed="rId4" cstate="print"/>
          <a:srcRect b="6526"/>
          <a:stretch/>
        </p:blipFill>
        <p:spPr bwMode="auto">
          <a:xfrm>
            <a:off x="1191552" y="2415330"/>
            <a:ext cx="1828800" cy="227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400339" y="3823812"/>
            <a:ext cx="1143000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4600" y="5117068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err="1" smtClean="0"/>
              <a:t>Hecobian</a:t>
            </a:r>
            <a:r>
              <a:rPr lang="en-US" i="1" dirty="0" smtClean="0"/>
              <a:t> et al., 2010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524000"/>
            <a:ext cx="3279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Optical Path Spectrometry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With Liquid Wave guides (LWCC)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8588" y="3059668"/>
            <a:ext cx="165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 meter Waveguide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Capillary Cell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953000" y="3516869"/>
            <a:ext cx="228602" cy="228601"/>
          </a:xfrm>
          <a:prstGeom prst="straightConnector1">
            <a:avLst/>
          </a:prstGeom>
          <a:ln w="127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14975"/>
            <a:ext cx="860402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Complete absorption spectra (200 – 800nm) was saved every 15 min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 Absorption coefficients at selected wavelengths (365nm, 700nm) were saved </a:t>
            </a:r>
          </a:p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 every 60 sec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885825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91932" y="1014876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Simultaneous measurements of soluble particle absorption spectra and carbon mass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7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41" t="4267" r="2941"/>
          <a:stretch>
            <a:fillRect/>
          </a:stretch>
        </p:blipFill>
        <p:spPr bwMode="auto">
          <a:xfrm>
            <a:off x="5257800" y="2046418"/>
            <a:ext cx="2514600" cy="17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571500" y="128016"/>
            <a:ext cx="8001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Choice of wavelength: </a:t>
            </a: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</a:rPr>
              <a:t>λ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= 365nm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6390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λ</a:t>
            </a:r>
            <a:r>
              <a:rPr lang="en-US" sz="2000" b="1" dirty="0" smtClean="0">
                <a:solidFill>
                  <a:srgbClr val="FF0000"/>
                </a:solidFill>
              </a:rPr>
              <a:t> = 365nm : Absorption averaged between 360 and 370nm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3780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λ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700nm: Reference wavelength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5181600" y="2895600"/>
            <a:ext cx="1676400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49966" y="2659288"/>
            <a:ext cx="741434" cy="312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HULIS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250" y="1376470"/>
            <a:ext cx="739830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 Soluble Brown Carbon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specifically associated with HULIS 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1600" i="1" dirty="0" err="1" smtClean="0">
                <a:solidFill>
                  <a:schemeClr val="accent6">
                    <a:lumMod val="50000"/>
                  </a:schemeClr>
                </a:solidFill>
              </a:rPr>
              <a:t>Lukacs</a:t>
            </a:r>
            <a:r>
              <a:rPr lang="en-US" sz="1600" i="1" dirty="0" smtClean="0">
                <a:solidFill>
                  <a:schemeClr val="accent6">
                    <a:lumMod val="50000"/>
                  </a:schemeClr>
                </a:solidFill>
              </a:rPr>
              <a:t> et al., 2007)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Avoid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interferes from other species: e.g.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Nitrate;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3852446"/>
            <a:ext cx="1811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Hoffer</a:t>
            </a:r>
            <a:r>
              <a:rPr lang="en-US" sz="1600" i="1" dirty="0" smtClean="0"/>
              <a:t> et al., 2006)</a:t>
            </a:r>
            <a:endParaRPr lang="en-US" sz="1600" i="1" dirty="0"/>
          </a:p>
        </p:txBody>
      </p:sp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4" cstate="print"/>
          <a:srcRect r="4971" b="11111"/>
          <a:stretch>
            <a:fillRect/>
          </a:stretch>
        </p:blipFill>
        <p:spPr bwMode="auto">
          <a:xfrm>
            <a:off x="1371600" y="2233051"/>
            <a:ext cx="2514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rot="5400000">
            <a:off x="1143000" y="2971800"/>
            <a:ext cx="1676400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14600" y="2347351"/>
            <a:ext cx="854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Nitrate</a:t>
            </a:r>
            <a:endParaRPr lang="en-US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304800" y="4358249"/>
            <a:ext cx="3870162" cy="2042551"/>
            <a:chOff x="152400" y="4267200"/>
            <a:chExt cx="3870162" cy="204255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4267200"/>
              <a:ext cx="3870162" cy="2042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Box 43"/>
            <p:cNvSpPr txBox="1"/>
            <p:nvPr/>
          </p:nvSpPr>
          <p:spPr>
            <a:xfrm>
              <a:off x="2639568" y="4294632"/>
              <a:ext cx="12213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CC00"/>
                  </a:solidFill>
                </a:rPr>
                <a:t>Blank </a:t>
              </a:r>
            </a:p>
            <a:p>
              <a:pPr algn="ctr"/>
              <a:r>
                <a:rPr lang="en-US" sz="1400" b="1" dirty="0" smtClean="0">
                  <a:solidFill>
                    <a:srgbClr val="00CC00"/>
                  </a:solidFill>
                </a:rPr>
                <a:t>measurement</a:t>
              </a:r>
              <a:endParaRPr lang="en-US" sz="1400" b="1" dirty="0">
                <a:solidFill>
                  <a:srgbClr val="00CC00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>
              <a:off x="3049524" y="4878324"/>
              <a:ext cx="304800" cy="76200"/>
            </a:xfrm>
            <a:prstGeom prst="straightConnector1">
              <a:avLst/>
            </a:prstGeom>
            <a:ln w="38100">
              <a:solidFill>
                <a:srgbClr val="00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752600" y="5617238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/>
                <a:t>λ</a:t>
              </a:r>
              <a:r>
                <a:rPr lang="en-US" sz="1600" b="1" dirty="0" smtClean="0"/>
                <a:t> = 700</a:t>
              </a:r>
              <a:endParaRPr lang="en-US" sz="16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4400" y="4648200"/>
              <a:ext cx="83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FF0000"/>
                  </a:solidFill>
                </a:rPr>
                <a:t>λ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= 365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19600" y="4495800"/>
            <a:ext cx="4495800" cy="1752600"/>
            <a:chOff x="4419600" y="4648200"/>
            <a:chExt cx="4495800" cy="1752600"/>
          </a:xfrm>
        </p:grpSpPr>
        <p:sp>
          <p:nvSpPr>
            <p:cNvPr id="35" name="Rectangle 34"/>
            <p:cNvSpPr/>
            <p:nvPr/>
          </p:nvSpPr>
          <p:spPr>
            <a:xfrm>
              <a:off x="4419600" y="4648200"/>
              <a:ext cx="4495800" cy="1752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33684" y="4724400"/>
              <a:ext cx="4467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0000"/>
                  </a:solidFill>
                </a:rPr>
                <a:t>Absorption coefficient at 365nm (Abs</a:t>
              </a:r>
              <a:r>
                <a:rPr lang="en-US" sz="2000" b="1" u="sng" baseline="-25000" dirty="0" smtClean="0">
                  <a:solidFill>
                    <a:srgbClr val="FF0000"/>
                  </a:solidFill>
                </a:rPr>
                <a:t>365</a:t>
              </a:r>
              <a:r>
                <a:rPr lang="en-US" sz="2000" b="1" u="sng" dirty="0" smtClean="0">
                  <a:solidFill>
                    <a:srgbClr val="FF0000"/>
                  </a:solidFill>
                </a:rPr>
                <a:t>)</a:t>
              </a:r>
              <a:endParaRPr lang="en-US" sz="2000" b="1" u="sng" dirty="0">
                <a:solidFill>
                  <a:srgbClr val="FF000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927092" y="5117068"/>
              <a:ext cx="3759708" cy="726472"/>
              <a:chOff x="1371600" y="5117068"/>
              <a:chExt cx="3759708" cy="726472"/>
            </a:xfrm>
          </p:grpSpPr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371600" y="5275457"/>
                <a:ext cx="22860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 dirty="0" smtClean="0"/>
                  <a:t>Abs</a:t>
                </a:r>
                <a:r>
                  <a:rPr lang="el-GR" sz="2000" b="1" baseline="-25000" dirty="0" smtClean="0"/>
                  <a:t>λ</a:t>
                </a:r>
                <a:r>
                  <a:rPr lang="en-US" sz="2000" b="1" dirty="0" smtClean="0"/>
                  <a:t> = (A</a:t>
                </a:r>
                <a:r>
                  <a:rPr lang="el-GR" sz="2000" b="1" baseline="-25000" dirty="0" smtClean="0"/>
                  <a:t> λ</a:t>
                </a:r>
                <a:r>
                  <a:rPr lang="en-US" sz="2000" b="1" baseline="-25000" dirty="0" smtClean="0"/>
                  <a:t> </a:t>
                </a:r>
                <a:r>
                  <a:rPr lang="en-US" sz="2000" b="1" dirty="0" smtClean="0"/>
                  <a:t>– A</a:t>
                </a:r>
                <a:r>
                  <a:rPr lang="en-US" sz="2000" b="1" baseline="-25000" dirty="0" smtClean="0"/>
                  <a:t>700</a:t>
                </a:r>
                <a:r>
                  <a:rPr lang="en-US" sz="2000" b="1" dirty="0" smtClean="0"/>
                  <a:t>)</a:t>
                </a:r>
                <a:endParaRPr lang="en-US" sz="2000" b="1" dirty="0"/>
              </a:p>
            </p:txBody>
          </p:sp>
          <p:sp>
            <p:nvSpPr>
              <p:cNvPr id="14" name="Text Box 9"/>
              <p:cNvSpPr txBox="1">
                <a:spLocks noChangeArrowheads="1"/>
              </p:cNvSpPr>
              <p:nvPr/>
            </p:nvSpPr>
            <p:spPr bwMode="auto">
              <a:xfrm>
                <a:off x="3436567" y="5117068"/>
                <a:ext cx="3993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V</a:t>
                </a:r>
                <a:r>
                  <a:rPr lang="en-US" b="1" i="1" baseline="-25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l</a:t>
                </a:r>
                <a:endParaRPr lang="en-US" b="1" i="1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3299460" y="5468136"/>
                <a:ext cx="6400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3276600" y="5474208"/>
                <a:ext cx="685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</a:t>
                </a:r>
                <a:r>
                  <a:rPr lang="en-US" b="1" i="1" baseline="-25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a</a:t>
                </a:r>
                <a:r>
                  <a:rPr lang="en-US" b="1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· l</a:t>
                </a:r>
                <a:endParaRPr lang="en-US" b="1" i="1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3938016" y="5278314"/>
                <a:ext cx="119329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 dirty="0" smtClean="0"/>
                  <a:t>· </a:t>
                </a:r>
                <a:r>
                  <a:rPr lang="en-US" sz="2000" b="1" dirty="0" err="1" smtClean="0"/>
                  <a:t>ln</a:t>
                </a:r>
                <a:r>
                  <a:rPr lang="en-US" sz="2000" b="1" dirty="0" smtClean="0"/>
                  <a:t>(10)</a:t>
                </a:r>
                <a:endParaRPr lang="en-US" sz="2000" b="1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116091" y="5853065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Unit: m</a:t>
              </a:r>
              <a:r>
                <a:rPr lang="en-US" sz="2000" baseline="30000" dirty="0" smtClean="0"/>
                <a:t>-1</a:t>
              </a:r>
              <a:endParaRPr lang="en-US" sz="20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213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8600" y="1112325"/>
            <a:ext cx="43434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19100" y="192975"/>
            <a:ext cx="83439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Sources of brown carbon: PMF result on FRM filters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3609" y="2083534"/>
            <a:ext cx="403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Biomass burning;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CC00"/>
                </a:solidFill>
              </a:rPr>
              <a:t>Primary emissions from vehicle;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FF"/>
                </a:solidFill>
              </a:rPr>
              <a:t>SOA formation (WSOC/Oxalate);</a:t>
            </a:r>
            <a:endParaRPr lang="en-US" sz="2000" dirty="0">
              <a:solidFill>
                <a:srgbClr val="0066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55" y="2841556"/>
            <a:ext cx="4175490" cy="333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79309" y="125459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Major sources of Brown Carbon (Abs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365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) in the southeast: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725" y="614329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Hecobian</a:t>
            </a:r>
            <a:r>
              <a:rPr lang="en-US" i="1" dirty="0" smtClean="0"/>
              <a:t> et al., 2010)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52350" y="124956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PMF analysis on 900 FRM filters collected at 15 sites in SE US</a:t>
            </a:r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858000" y="3371850"/>
            <a:ext cx="152400" cy="2286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3645634"/>
            <a:ext cx="403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Possibly related to aqueous SOA formation/chemical aging – oxalate and brown carbon peak hours after WSOC peak on diurnal average from online dataset in Atlanta.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375" y="1981200"/>
            <a:ext cx="1606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Biomass Burning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7975" y="2478975"/>
            <a:ext cx="88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Residual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45375" y="2230087"/>
            <a:ext cx="1842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Refractory Material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375" y="2478975"/>
            <a:ext cx="1453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WSOC/Oxalate</a:t>
            </a:r>
            <a:endParaRPr lang="en-US" sz="1600" b="1" dirty="0">
              <a:solidFill>
                <a:srgbClr val="00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7975" y="1981200"/>
            <a:ext cx="2447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Ammonium Sulfate/WSOC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7975" y="2230088"/>
            <a:ext cx="1494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CC00"/>
                </a:solidFill>
              </a:rPr>
              <a:t>Mobile Sources</a:t>
            </a:r>
            <a:endParaRPr lang="en-US" sz="1600" b="1" dirty="0">
              <a:solidFill>
                <a:srgbClr val="00CC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5305424"/>
            <a:ext cx="2675350" cy="14183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5950" y="5343525"/>
            <a:ext cx="2599150" cy="138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37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0" y="838200"/>
            <a:ext cx="91440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38" y="3657600"/>
            <a:ext cx="8988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571500" y="104775"/>
            <a:ext cx="8001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WSOC and brown carbon during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CalNex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986135"/>
            <a:ext cx="400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Caltech site: Jun. 01 – Jun. 15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2334" y="1519535"/>
            <a:ext cx="97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Abs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365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1447800"/>
            <a:ext cx="979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</a:rPr>
              <a:t>WSOC</a:t>
            </a:r>
            <a:endParaRPr lang="en-US" sz="2400" b="1" baseline="-25000" dirty="0">
              <a:solidFill>
                <a:srgbClr val="0066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94884" y="1894989"/>
            <a:ext cx="304800" cy="294012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01356" y="1939431"/>
            <a:ext cx="217488" cy="233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4280" y="3986213"/>
            <a:ext cx="479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Riverside campus: May. 17 – Jun. 14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88473"/>
            <a:ext cx="5541818" cy="259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571500" y="76200"/>
            <a:ext cx="8001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CalNex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: mass absorption efficiency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9899" y="1416809"/>
            <a:ext cx="99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Abs</a:t>
            </a:r>
            <a:r>
              <a:rPr lang="en-US" b="1" baseline="-25000" dirty="0">
                <a:solidFill>
                  <a:srgbClr val="FF0000"/>
                </a:solidFill>
              </a:rPr>
              <a:t>365</a:t>
            </a:r>
          </a:p>
          <a:p>
            <a:r>
              <a:rPr lang="en-US" b="1" dirty="0" smtClean="0">
                <a:solidFill>
                  <a:srgbClr val="0066FF"/>
                </a:solidFill>
              </a:rPr>
              <a:t>WSOC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EC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714375"/>
            <a:ext cx="1557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“primary”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343400" y="1143000"/>
            <a:ext cx="232509" cy="4222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0" y="714375"/>
            <a:ext cx="154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CC00"/>
                </a:solidFill>
              </a:rPr>
              <a:t>secondary</a:t>
            </a:r>
            <a:endParaRPr lang="en-US" sz="2400" b="1" dirty="0">
              <a:solidFill>
                <a:srgbClr val="00CC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365704" y="1069932"/>
            <a:ext cx="241392" cy="421246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21" y="4142612"/>
            <a:ext cx="3068679" cy="259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133600" y="497081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CC00"/>
                </a:solidFill>
              </a:rPr>
              <a:t>α</a:t>
            </a:r>
            <a:r>
              <a:rPr lang="en-US" sz="2400" b="1" baseline="-25000" dirty="0" smtClean="0">
                <a:solidFill>
                  <a:srgbClr val="00CC00"/>
                </a:solidFill>
              </a:rPr>
              <a:t>abs</a:t>
            </a:r>
            <a:r>
              <a:rPr lang="en-US" sz="2400" b="1" dirty="0" smtClean="0">
                <a:solidFill>
                  <a:srgbClr val="00CC00"/>
                </a:solidFill>
              </a:rPr>
              <a:t> = 0.71 m</a:t>
            </a:r>
            <a:r>
              <a:rPr lang="en-US" sz="2400" b="1" baseline="30000" dirty="0" smtClean="0">
                <a:solidFill>
                  <a:srgbClr val="00CC00"/>
                </a:solidFill>
              </a:rPr>
              <a:t>2</a:t>
            </a:r>
            <a:r>
              <a:rPr lang="en-US" sz="2400" b="1" dirty="0" smtClean="0">
                <a:solidFill>
                  <a:srgbClr val="00CC00"/>
                </a:solidFill>
              </a:rPr>
              <a:t>/g</a:t>
            </a:r>
            <a:endParaRPr lang="en-US" sz="2400" b="1" baseline="30000" dirty="0">
              <a:solidFill>
                <a:srgbClr val="00CC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962400"/>
            <a:ext cx="4485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Mass absorption efficiency (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α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abs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Δ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Abs</a:t>
            </a:r>
            <a:r>
              <a:rPr lang="en-US" sz="2400" b="1" baseline="-25000" dirty="0" smtClean="0">
                <a:solidFill>
                  <a:schemeClr val="accent6">
                    <a:lumMod val="50000"/>
                  </a:schemeClr>
                </a:solidFill>
              </a:rPr>
              <a:t>365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Δ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WSOC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057775" y="1096404"/>
            <a:ext cx="1" cy="2608646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05475" y="1096404"/>
            <a:ext cx="1" cy="2608646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 rot="19572098">
            <a:off x="5371456" y="3746636"/>
            <a:ext cx="257184" cy="354389"/>
          </a:xfrm>
          <a:prstGeom prst="downArrow">
            <a:avLst/>
          </a:prstGeom>
          <a:solidFill>
            <a:schemeClr val="bg1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8600" y="5638800"/>
            <a:ext cx="46195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 compared to</a:t>
            </a:r>
            <a:r>
              <a:rPr lang="el-GR" sz="2000" b="1" dirty="0">
                <a:solidFill>
                  <a:srgbClr val="00CC00"/>
                </a:solidFill>
              </a:rPr>
              <a:t> </a:t>
            </a:r>
            <a:r>
              <a:rPr lang="el-G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α</a:t>
            </a:r>
            <a:r>
              <a:rPr lang="en-US" sz="20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soot</a:t>
            </a:r>
            <a:r>
              <a:rPr lang="en-US" sz="2000" b="1" dirty="0" smtClean="0">
                <a:solidFill>
                  <a:srgbClr val="00CC00"/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 7.5m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/g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(Bond and Bergstrom, 2006)</a:t>
            </a:r>
            <a:endParaRPr lang="en-US" i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258274" y="1583090"/>
            <a:ext cx="36346" cy="184591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4970813"/>
            <a:ext cx="1980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at 360-370nm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0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37" grpId="0"/>
      <p:bldP spid="18" grpId="0"/>
      <p:bldP spid="20" grpId="0" animBg="1"/>
      <p:bldP spid="3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40258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395415" y="166815"/>
            <a:ext cx="83439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Mass absorption efficiency: LA compared with Atlanta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38475" y="1168272"/>
            <a:ext cx="6038850" cy="2703513"/>
            <a:chOff x="1447800" y="1066800"/>
            <a:chExt cx="6038850" cy="270351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1066800"/>
              <a:ext cx="6038850" cy="270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2895600" y="1219200"/>
              <a:ext cx="990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Abs</a:t>
              </a:r>
              <a:r>
                <a:rPr lang="en-US" b="1" baseline="-25000" dirty="0">
                  <a:solidFill>
                    <a:srgbClr val="FF0000"/>
                  </a:solidFill>
                </a:rPr>
                <a:t>365</a:t>
              </a:r>
            </a:p>
            <a:p>
              <a:r>
                <a:rPr lang="en-US" b="1" dirty="0" smtClean="0">
                  <a:solidFill>
                    <a:srgbClr val="0066FF"/>
                  </a:solidFill>
                </a:rPr>
                <a:t>WSOC</a:t>
              </a:r>
            </a:p>
            <a:p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EC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3912" y="1544282"/>
            <a:ext cx="2843086" cy="105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 err="1" smtClean="0"/>
              <a:t>Gatech</a:t>
            </a:r>
            <a:r>
              <a:rPr lang="en-US" sz="2400" dirty="0" smtClean="0"/>
              <a:t> campus</a:t>
            </a:r>
          </a:p>
          <a:p>
            <a:pPr algn="ctr">
              <a:lnSpc>
                <a:spcPct val="130000"/>
              </a:lnSpc>
            </a:pPr>
            <a:r>
              <a:rPr lang="en-US" sz="2400" dirty="0" smtClean="0"/>
              <a:t>in Atlanta, Aug. 2010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811428"/>
            <a:ext cx="124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primary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739667" y="1275658"/>
            <a:ext cx="314678" cy="1820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811428"/>
            <a:ext cx="179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CC00"/>
                </a:solidFill>
              </a:rPr>
              <a:t>secondary</a:t>
            </a:r>
            <a:endParaRPr lang="en-US" sz="2400" b="1" dirty="0">
              <a:solidFill>
                <a:srgbClr val="00CC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492718" y="1666092"/>
            <a:ext cx="1337773" cy="738910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909" y="3840751"/>
            <a:ext cx="3124200" cy="265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14301" y="6283996"/>
            <a:ext cx="8877299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LA fresh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secondary WSOC is much more light-absorbing than Atlanta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329" y="3609918"/>
            <a:ext cx="3603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 absorption efficiency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250" y="5562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ATL: </a:t>
            </a:r>
            <a:r>
              <a:rPr lang="el-GR" sz="2400" b="1" dirty="0" smtClean="0">
                <a:solidFill>
                  <a:srgbClr val="FF0000"/>
                </a:solidFill>
              </a:rPr>
              <a:t>α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abs</a:t>
            </a:r>
            <a:r>
              <a:rPr lang="en-US" sz="2400" b="1" dirty="0" smtClean="0">
                <a:solidFill>
                  <a:srgbClr val="FF0000"/>
                </a:solidFill>
              </a:rPr>
              <a:t> = 0.18 m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/g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411126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FF"/>
                </a:solidFill>
              </a:rPr>
              <a:t>LA: </a:t>
            </a:r>
            <a:r>
              <a:rPr lang="el-GR" sz="2400" b="1" dirty="0" smtClean="0">
                <a:solidFill>
                  <a:srgbClr val="0066FF"/>
                </a:solidFill>
              </a:rPr>
              <a:t>α</a:t>
            </a:r>
            <a:r>
              <a:rPr lang="en-US" sz="2400" b="1" baseline="-25000" dirty="0" smtClean="0">
                <a:solidFill>
                  <a:srgbClr val="0066FF"/>
                </a:solidFill>
              </a:rPr>
              <a:t>abs</a:t>
            </a:r>
            <a:r>
              <a:rPr lang="en-US" sz="2400" b="1" dirty="0" smtClean="0">
                <a:solidFill>
                  <a:srgbClr val="0066FF"/>
                </a:solidFill>
              </a:rPr>
              <a:t> = 0.71 m</a:t>
            </a:r>
            <a:r>
              <a:rPr lang="en-US" sz="2400" b="1" baseline="30000" dirty="0" smtClean="0">
                <a:solidFill>
                  <a:srgbClr val="0066FF"/>
                </a:solidFill>
              </a:rPr>
              <a:t>2</a:t>
            </a:r>
            <a:r>
              <a:rPr lang="en-US" sz="2400" b="1" dirty="0" smtClean="0">
                <a:solidFill>
                  <a:srgbClr val="0066FF"/>
                </a:solidFill>
              </a:rPr>
              <a:t>/g</a:t>
            </a:r>
            <a:endParaRPr lang="en-US" sz="2400" b="1" baseline="30000" dirty="0">
              <a:solidFill>
                <a:srgbClr val="0066FF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1722576" y="5079637"/>
            <a:ext cx="1125602" cy="169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60519" y="488846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 4 x higher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658870" y="1366661"/>
            <a:ext cx="1" cy="1337773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677853" y="2841492"/>
            <a:ext cx="0" cy="511308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41381" y="1311147"/>
            <a:ext cx="554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52432" y="2735741"/>
            <a:ext cx="146506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400800" y="3360737"/>
            <a:ext cx="554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06003" y="2954268"/>
            <a:ext cx="562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dirty="0" err="1" smtClean="0">
                <a:solidFill>
                  <a:srgbClr val="FF0000"/>
                </a:solidFill>
                <a:latin typeface="+mj-lt"/>
                <a:cs typeface="Symbol" charset="2"/>
              </a:rPr>
              <a:t>Abs</a:t>
            </a:r>
            <a:endParaRPr lang="en-US" sz="1400" dirty="0">
              <a:solidFill>
                <a:srgbClr val="FF0000"/>
              </a:solidFill>
              <a:latin typeface="+mj-lt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 animBg="1"/>
      <p:bldP spid="22" grpId="0"/>
      <p:bldP spid="25" grpId="0"/>
      <p:bldP spid="26" grpId="0"/>
      <p:bldP spid="28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571500" y="140825"/>
            <a:ext cx="8001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Angström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exponent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625" y="96202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Wavelength dependence of the absorption coefficient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598084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α</a:t>
            </a:r>
            <a:r>
              <a:rPr lang="en-US" sz="2400" b="1" baseline="-25000" dirty="0" smtClean="0"/>
              <a:t>ab</a:t>
            </a:r>
            <a:r>
              <a:rPr lang="en-US" sz="2400" b="1" dirty="0" smtClean="0"/>
              <a:t> = K · </a:t>
            </a:r>
            <a:r>
              <a:rPr lang="el-GR" sz="2400" b="1" dirty="0" smtClean="0"/>
              <a:t>λ</a:t>
            </a:r>
            <a:r>
              <a:rPr lang="en-US" sz="2400" b="1" baseline="30000" dirty="0" smtClean="0"/>
              <a:t>-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Å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657600"/>
            <a:ext cx="6553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For ambient aerosol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Å ~1: black carbon (absorbs at all wavelength)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Å ~2: ambient biomass burning aerosol 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Kirchstetter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et al., 2004)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Å ~3.5: polluted region in China (Yang et al., 2009)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973" y="1749330"/>
            <a:ext cx="2279650" cy="183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733" y="1752600"/>
            <a:ext cx="227558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448299" y="2484003"/>
            <a:ext cx="228600" cy="114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11089" y="1447800"/>
            <a:ext cx="193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on Ln-Ln scale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324600" y="1854204"/>
            <a:ext cx="1676400" cy="1360901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81800" y="1885666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Slope = -Å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917281"/>
            <a:ext cx="520424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For liquid extracts (this study)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 Å ~7: water-soluble HULIS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(Hoffer et al., 2006)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 Å ~7-16: smoldering smoke (Chen and Bond, 2010)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 Å ~7: fresh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limonene SOA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(Bones et al., 2010)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 Å ~4.7: aged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limonene SOA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(Bones et al., 2010)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 Å ~6-8: FRM filters in SE US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Hecobian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et al., 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72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804332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571500" y="140825"/>
            <a:ext cx="8001000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ariation of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Angström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exponent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0110" y="926068"/>
            <a:ext cx="494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b="1" dirty="0" smtClean="0"/>
              <a:t>6.3.2010</a:t>
            </a:r>
            <a:r>
              <a:rPr lang="en-US" dirty="0" smtClean="0"/>
              <a:t> – high concentration of Abs</a:t>
            </a:r>
            <a:r>
              <a:rPr lang="en-US" baseline="-25000" dirty="0" smtClean="0"/>
              <a:t>365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85672" y="4724400"/>
            <a:ext cx="83820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Å varies between 2 and 5.5, lower during daytime and higher at night; Å increased from “fresh” to “aged” SOA?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Å derived from online measurement significantly lower than Å from filter-based measurement (discussed in the next slide);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423987"/>
            <a:ext cx="6884987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95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5082</TotalTime>
  <Words>931</Words>
  <Application>Microsoft Office PowerPoint</Application>
  <PresentationFormat>On-screen Show (4:3)</PresentationFormat>
  <Paragraphs>136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Measurements of light absorption spectra of fine particle aqueous extracts during CalNex at the Pasadena ground site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Why care about Brown Carbon?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Xiaolu</dc:creator>
  <cp:lastModifiedBy>Rodney Weber</cp:lastModifiedBy>
  <cp:revision>294</cp:revision>
  <dcterms:created xsi:type="dcterms:W3CDTF">2011-05-13T12:13:50Z</dcterms:created>
  <dcterms:modified xsi:type="dcterms:W3CDTF">2011-05-18T05:36:53Z</dcterms:modified>
</cp:coreProperties>
</file>