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7" r:id="rId3"/>
    <p:sldId id="258" r:id="rId4"/>
    <p:sldId id="259" r:id="rId5"/>
    <p:sldId id="260" r:id="rId6"/>
    <p:sldId id="263" r:id="rId7"/>
    <p:sldId id="261" r:id="rId8"/>
    <p:sldId id="262" r:id="rId9"/>
    <p:sldId id="264" r:id="rId10"/>
    <p:sldId id="269" r:id="rId11"/>
    <p:sldId id="265" r:id="rId12"/>
    <p:sldId id="266" r:id="rId13"/>
    <p:sldId id="270" r:id="rId14"/>
    <p:sldId id="267" r:id="rId15"/>
    <p:sldId id="268" r:id="rId16"/>
    <p:sldId id="271" r:id="rId17"/>
    <p:sldId id="274" r:id="rId18"/>
    <p:sldId id="272" r:id="rId19"/>
    <p:sldId id="273"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8" autoAdjust="0"/>
    <p:restoredTop sz="89682" autoAdjust="0"/>
  </p:normalViewPr>
  <p:slideViewPr>
    <p:cSldViewPr snapToGrid="0" snapToObjects="1">
      <p:cViewPr>
        <p:scale>
          <a:sx n="100" d="100"/>
          <a:sy n="100" d="100"/>
        </p:scale>
        <p:origin x="-3384" y="-680"/>
      </p:cViewPr>
      <p:guideLst>
        <p:guide orient="horz" pos="784"/>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03" d="100"/>
          <a:sy n="103" d="100"/>
        </p:scale>
        <p:origin x="-290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08B1B5-747C-4D47-85B5-4636443AFABD}" type="datetimeFigureOut">
              <a:rPr lang="en-US" smtClean="0"/>
              <a:t>5/13/11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1EF7E29-FD52-AE40-ACBC-F1FE41C76B24}" type="slidenum">
              <a:rPr lang="en-US" smtClean="0"/>
              <a:t>‹#›</a:t>
            </a:fld>
            <a:endParaRPr lang="en-US"/>
          </a:p>
        </p:txBody>
      </p:sp>
    </p:spTree>
    <p:extLst>
      <p:ext uri="{BB962C8B-B14F-4D97-AF65-F5344CB8AC3E}">
        <p14:creationId xmlns:p14="http://schemas.microsoft.com/office/powerpoint/2010/main" val="3407552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752E03-7602-F745-BA66-073EE1A3D17F}" type="datetimeFigureOut">
              <a:rPr lang="en-US" smtClean="0"/>
              <a:t>5/13/11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E9C164-A3F6-6B4E-9706-66E9B47BAB22}" type="slidenum">
              <a:rPr lang="en-US" smtClean="0"/>
              <a:t>‹#›</a:t>
            </a:fld>
            <a:endParaRPr lang="en-US"/>
          </a:p>
        </p:txBody>
      </p:sp>
    </p:spTree>
    <p:extLst>
      <p:ext uri="{BB962C8B-B14F-4D97-AF65-F5344CB8AC3E}">
        <p14:creationId xmlns:p14="http://schemas.microsoft.com/office/powerpoint/2010/main" val="21046380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correspondence between source and chemical composition to characterize ozone over LA</a:t>
            </a:r>
            <a:endParaRPr lang="en-US" dirty="0"/>
          </a:p>
        </p:txBody>
      </p:sp>
      <p:sp>
        <p:nvSpPr>
          <p:cNvPr id="4" name="Slide Number Placeholder 3"/>
          <p:cNvSpPr>
            <a:spLocks noGrp="1"/>
          </p:cNvSpPr>
          <p:nvPr>
            <p:ph type="sldNum" sz="quarter" idx="10"/>
          </p:nvPr>
        </p:nvSpPr>
        <p:spPr/>
        <p:txBody>
          <a:bodyPr/>
          <a:lstStyle/>
          <a:p>
            <a:fld id="{71E9C164-A3F6-6B4E-9706-66E9B47BAB22}" type="slidenum">
              <a:rPr lang="en-US" smtClean="0"/>
              <a:t>1</a:t>
            </a:fld>
            <a:endParaRPr lang="en-US"/>
          </a:p>
        </p:txBody>
      </p:sp>
    </p:spTree>
    <p:extLst>
      <p:ext uri="{BB962C8B-B14F-4D97-AF65-F5344CB8AC3E}">
        <p14:creationId xmlns:p14="http://schemas.microsoft.com/office/powerpoint/2010/main" val="4083358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1E9C164-A3F6-6B4E-9706-66E9B47BAB22}" type="slidenum">
              <a:rPr lang="en-US" smtClean="0"/>
              <a:t>2</a:t>
            </a:fld>
            <a:endParaRPr lang="en-US"/>
          </a:p>
        </p:txBody>
      </p:sp>
    </p:spTree>
    <p:extLst>
      <p:ext uri="{BB962C8B-B14F-4D97-AF65-F5344CB8AC3E}">
        <p14:creationId xmlns:p14="http://schemas.microsoft.com/office/powerpoint/2010/main" val="117073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 – long lived tracer of urban emissions</a:t>
            </a:r>
          </a:p>
          <a:p>
            <a:r>
              <a:rPr lang="en-US" dirty="0" smtClean="0"/>
              <a:t>NOx – short-lived tracer of urban emissions</a:t>
            </a:r>
          </a:p>
          <a:p>
            <a:r>
              <a:rPr lang="en-US" dirty="0" smtClean="0"/>
              <a:t>HNO3 – sources in </a:t>
            </a:r>
            <a:r>
              <a:rPr lang="en-US" dirty="0" err="1" smtClean="0"/>
              <a:t>Strat</a:t>
            </a:r>
            <a:r>
              <a:rPr lang="en-US" dirty="0" smtClean="0"/>
              <a:t> as well as Trop</a:t>
            </a:r>
            <a:endParaRPr lang="en-US" dirty="0"/>
          </a:p>
        </p:txBody>
      </p:sp>
      <p:sp>
        <p:nvSpPr>
          <p:cNvPr id="4" name="Slide Number Placeholder 3"/>
          <p:cNvSpPr>
            <a:spLocks noGrp="1"/>
          </p:cNvSpPr>
          <p:nvPr>
            <p:ph type="sldNum" sz="quarter" idx="10"/>
          </p:nvPr>
        </p:nvSpPr>
        <p:spPr/>
        <p:txBody>
          <a:bodyPr/>
          <a:lstStyle/>
          <a:p>
            <a:fld id="{71E9C164-A3F6-6B4E-9706-66E9B47BAB22}" type="slidenum">
              <a:rPr lang="en-US" smtClean="0"/>
              <a:t>3</a:t>
            </a:fld>
            <a:endParaRPr lang="en-US"/>
          </a:p>
        </p:txBody>
      </p:sp>
    </p:spTree>
    <p:extLst>
      <p:ext uri="{BB962C8B-B14F-4D97-AF65-F5344CB8AC3E}">
        <p14:creationId xmlns:p14="http://schemas.microsoft.com/office/powerpoint/2010/main" val="32494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Ozone +NO2 used here</a:t>
            </a:r>
            <a:r>
              <a:rPr lang="en-US" baseline="0" dirty="0" smtClean="0"/>
              <a:t> in the boundary layer to account for titration of ozone by NOx</a:t>
            </a:r>
            <a:endParaRPr lang="en-US" dirty="0"/>
          </a:p>
        </p:txBody>
      </p:sp>
      <p:sp>
        <p:nvSpPr>
          <p:cNvPr id="4" name="Slide Number Placeholder 3"/>
          <p:cNvSpPr>
            <a:spLocks noGrp="1"/>
          </p:cNvSpPr>
          <p:nvPr>
            <p:ph type="sldNum" sz="quarter" idx="10"/>
          </p:nvPr>
        </p:nvSpPr>
        <p:spPr/>
        <p:txBody>
          <a:bodyPr/>
          <a:lstStyle/>
          <a:p>
            <a:fld id="{71E9C164-A3F6-6B4E-9706-66E9B47BAB22}" type="slidenum">
              <a:rPr lang="en-US" smtClean="0"/>
              <a:t>4</a:t>
            </a:fld>
            <a:endParaRPr lang="en-US"/>
          </a:p>
        </p:txBody>
      </p:sp>
    </p:spTree>
    <p:extLst>
      <p:ext uri="{BB962C8B-B14F-4D97-AF65-F5344CB8AC3E}">
        <p14:creationId xmlns:p14="http://schemas.microsoft.com/office/powerpoint/2010/main" val="1410478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 includes </a:t>
            </a:r>
            <a:r>
              <a:rPr lang="en-US" dirty="0" err="1" smtClean="0"/>
              <a:t>Strat</a:t>
            </a:r>
            <a:r>
              <a:rPr lang="en-US" dirty="0" smtClean="0"/>
              <a:t>/Asia over</a:t>
            </a:r>
            <a:r>
              <a:rPr lang="en-US" baseline="0" dirty="0" smtClean="0"/>
              <a:t> 1 week old</a:t>
            </a:r>
            <a:endParaRPr lang="en-US" dirty="0"/>
          </a:p>
        </p:txBody>
      </p:sp>
      <p:sp>
        <p:nvSpPr>
          <p:cNvPr id="4" name="Slide Number Placeholder 3"/>
          <p:cNvSpPr>
            <a:spLocks noGrp="1"/>
          </p:cNvSpPr>
          <p:nvPr>
            <p:ph type="sldNum" sz="quarter" idx="10"/>
          </p:nvPr>
        </p:nvSpPr>
        <p:spPr/>
        <p:txBody>
          <a:bodyPr/>
          <a:lstStyle/>
          <a:p>
            <a:fld id="{71E9C164-A3F6-6B4E-9706-66E9B47BAB22}" type="slidenum">
              <a:rPr lang="en-US" smtClean="0"/>
              <a:t>5</a:t>
            </a:fld>
            <a:endParaRPr lang="en-US"/>
          </a:p>
        </p:txBody>
      </p:sp>
    </p:spTree>
    <p:extLst>
      <p:ext uri="{BB962C8B-B14F-4D97-AF65-F5344CB8AC3E}">
        <p14:creationId xmlns:p14="http://schemas.microsoft.com/office/powerpoint/2010/main" val="218521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E9C164-A3F6-6B4E-9706-66E9B47BAB22}" type="slidenum">
              <a:rPr lang="en-US" smtClean="0"/>
              <a:t>12</a:t>
            </a:fld>
            <a:endParaRPr lang="en-US"/>
          </a:p>
        </p:txBody>
      </p:sp>
    </p:spTree>
    <p:extLst>
      <p:ext uri="{BB962C8B-B14F-4D97-AF65-F5344CB8AC3E}">
        <p14:creationId xmlns:p14="http://schemas.microsoft.com/office/powerpoint/2010/main" val="259503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Max altitude</a:t>
            </a:r>
            <a:r>
              <a:rPr lang="en-US" baseline="0" dirty="0" smtClean="0"/>
              <a:t> on May 14: 3.5 km</a:t>
            </a:r>
          </a:p>
          <a:p>
            <a:r>
              <a:rPr lang="en-US" baseline="0" dirty="0" smtClean="0"/>
              <a:t>Dry air with low CO, high O3 regularly observed, but at much higher alts over Atlantic</a:t>
            </a:r>
            <a:endParaRPr lang="en-US" dirty="0"/>
          </a:p>
        </p:txBody>
      </p:sp>
      <p:sp>
        <p:nvSpPr>
          <p:cNvPr id="4" name="Slide Number Placeholder 3"/>
          <p:cNvSpPr>
            <a:spLocks noGrp="1"/>
          </p:cNvSpPr>
          <p:nvPr>
            <p:ph type="sldNum" sz="quarter" idx="10"/>
          </p:nvPr>
        </p:nvSpPr>
        <p:spPr/>
        <p:txBody>
          <a:bodyPr/>
          <a:lstStyle/>
          <a:p>
            <a:fld id="{71E9C164-A3F6-6B4E-9706-66E9B47BAB22}" type="slidenum">
              <a:rPr lang="en-US" smtClean="0"/>
              <a:t>14</a:t>
            </a:fld>
            <a:endParaRPr lang="en-US"/>
          </a:p>
        </p:txBody>
      </p:sp>
    </p:spTree>
    <p:extLst>
      <p:ext uri="{BB962C8B-B14F-4D97-AF65-F5344CB8AC3E}">
        <p14:creationId xmlns:p14="http://schemas.microsoft.com/office/powerpoint/2010/main" val="23765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B90132-C38A-3D44-955E-F129920E6E51}" type="datetimeFigureOut">
              <a:rPr lang="en-US" smtClean="0"/>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172560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90132-C38A-3D44-955E-F129920E6E51}" type="datetimeFigureOut">
              <a:rPr lang="en-US" smtClean="0"/>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247338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90132-C38A-3D44-955E-F129920E6E51}" type="datetimeFigureOut">
              <a:rPr lang="en-US" smtClean="0"/>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1008167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B90132-C38A-3D44-955E-F129920E6E51}" type="datetimeFigureOut">
              <a:rPr lang="en-US" smtClean="0"/>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200011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B90132-C38A-3D44-955E-F129920E6E51}" type="datetimeFigureOut">
              <a:rPr lang="en-US" smtClean="0"/>
              <a:t>5/13/11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2976725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B90132-C38A-3D44-955E-F129920E6E51}" type="datetimeFigureOut">
              <a:rPr lang="en-US" smtClean="0"/>
              <a:t>5/13/11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235809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B90132-C38A-3D44-955E-F129920E6E51}" type="datetimeFigureOut">
              <a:rPr lang="en-US" smtClean="0"/>
              <a:t>5/13/11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74920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B90132-C38A-3D44-955E-F129920E6E51}" type="datetimeFigureOut">
              <a:rPr lang="en-US" smtClean="0"/>
              <a:t>5/13/11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4145107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B90132-C38A-3D44-955E-F129920E6E51}" type="datetimeFigureOut">
              <a:rPr lang="en-US" smtClean="0"/>
              <a:t>5/13/11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284185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90132-C38A-3D44-955E-F129920E6E51}" type="datetimeFigureOut">
              <a:rPr lang="en-US" smtClean="0"/>
              <a:t>5/13/11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3906824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B90132-C38A-3D44-955E-F129920E6E51}" type="datetimeFigureOut">
              <a:rPr lang="en-US" smtClean="0"/>
              <a:t>5/13/11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828976-DB51-894A-8469-57417ED6C508}" type="slidenum">
              <a:rPr lang="en-US" smtClean="0"/>
              <a:t>‹#›</a:t>
            </a:fld>
            <a:endParaRPr lang="en-US"/>
          </a:p>
        </p:txBody>
      </p:sp>
    </p:spTree>
    <p:extLst>
      <p:ext uri="{BB962C8B-B14F-4D97-AF65-F5344CB8AC3E}">
        <p14:creationId xmlns:p14="http://schemas.microsoft.com/office/powerpoint/2010/main" val="33884190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90132-C38A-3D44-955E-F129920E6E51}" type="datetimeFigureOut">
              <a:rPr lang="en-US" smtClean="0"/>
              <a:t>5/13/11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28976-DB51-894A-8469-57417ED6C508}" type="slidenum">
              <a:rPr lang="en-US" smtClean="0"/>
              <a:t>‹#›</a:t>
            </a:fld>
            <a:endParaRPr lang="en-US"/>
          </a:p>
        </p:txBody>
      </p:sp>
    </p:spTree>
    <p:extLst>
      <p:ext uri="{BB962C8B-B14F-4D97-AF65-F5344CB8AC3E}">
        <p14:creationId xmlns:p14="http://schemas.microsoft.com/office/powerpoint/2010/main" val="133112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6206" y="2721519"/>
            <a:ext cx="8553794" cy="923330"/>
          </a:xfrm>
          <a:prstGeom prst="rect">
            <a:avLst/>
          </a:prstGeom>
        </p:spPr>
        <p:txBody>
          <a:bodyPr wrap="square">
            <a:spAutoFit/>
          </a:bodyPr>
          <a:lstStyle/>
          <a:p>
            <a:r>
              <a:rPr lang="en-US" b="1" dirty="0" smtClean="0">
                <a:latin typeface="Arial"/>
                <a:cs typeface="Arial"/>
              </a:rPr>
              <a:t>Goal</a:t>
            </a:r>
            <a:r>
              <a:rPr lang="en-US" b="1" dirty="0">
                <a:latin typeface="Arial"/>
                <a:cs typeface="Arial"/>
              </a:rPr>
              <a:t>:</a:t>
            </a:r>
            <a:endParaRPr lang="en-US" b="1" dirty="0" smtClean="0">
              <a:latin typeface="Arial"/>
              <a:cs typeface="Arial"/>
            </a:endParaRPr>
          </a:p>
          <a:p>
            <a:r>
              <a:rPr lang="en-US" b="1" dirty="0" smtClean="0">
                <a:solidFill>
                  <a:srgbClr val="FF0000"/>
                </a:solidFill>
                <a:latin typeface="Arial"/>
                <a:cs typeface="Arial"/>
              </a:rPr>
              <a:t>“</a:t>
            </a:r>
            <a:r>
              <a:rPr lang="en-US" dirty="0" smtClean="0">
                <a:solidFill>
                  <a:srgbClr val="FF0000"/>
                </a:solidFill>
                <a:latin typeface="Arial"/>
                <a:cs typeface="Arial"/>
              </a:rPr>
              <a:t>What </a:t>
            </a:r>
            <a:r>
              <a:rPr lang="en-US" dirty="0">
                <a:solidFill>
                  <a:srgbClr val="FF0000"/>
                </a:solidFill>
                <a:latin typeface="Arial"/>
                <a:cs typeface="Arial"/>
              </a:rPr>
              <a:t>are the sources and </a:t>
            </a:r>
            <a:r>
              <a:rPr lang="en-US" dirty="0" smtClean="0">
                <a:solidFill>
                  <a:srgbClr val="FF0000"/>
                </a:solidFill>
                <a:latin typeface="Arial"/>
                <a:cs typeface="Arial"/>
              </a:rPr>
              <a:t>physical mechanisms </a:t>
            </a:r>
            <a:r>
              <a:rPr lang="en-US" dirty="0">
                <a:solidFill>
                  <a:srgbClr val="FF0000"/>
                </a:solidFill>
                <a:latin typeface="Arial"/>
                <a:cs typeface="Arial"/>
              </a:rPr>
              <a:t>that contribute to high ozone</a:t>
            </a:r>
          </a:p>
          <a:p>
            <a:r>
              <a:rPr lang="en-US" dirty="0">
                <a:solidFill>
                  <a:srgbClr val="FF0000"/>
                </a:solidFill>
                <a:latin typeface="Arial"/>
                <a:cs typeface="Arial"/>
              </a:rPr>
              <a:t>concentrations aloft that have been </a:t>
            </a:r>
            <a:r>
              <a:rPr lang="en-US" dirty="0" smtClean="0">
                <a:solidFill>
                  <a:srgbClr val="FF0000"/>
                </a:solidFill>
                <a:latin typeface="Arial"/>
                <a:cs typeface="Arial"/>
              </a:rPr>
              <a:t>observed in </a:t>
            </a:r>
            <a:r>
              <a:rPr lang="en-US" dirty="0">
                <a:solidFill>
                  <a:srgbClr val="FF0000"/>
                </a:solidFill>
                <a:latin typeface="Arial"/>
                <a:cs typeface="Arial"/>
              </a:rPr>
              <a:t>Central and Southern California</a:t>
            </a:r>
            <a:r>
              <a:rPr lang="en-US" dirty="0" smtClean="0">
                <a:solidFill>
                  <a:srgbClr val="FF0000"/>
                </a:solidFill>
                <a:latin typeface="Arial"/>
                <a:cs typeface="Arial"/>
              </a:rPr>
              <a:t>?”</a:t>
            </a:r>
            <a:endParaRPr lang="en-US" dirty="0">
              <a:solidFill>
                <a:srgbClr val="FF0000"/>
              </a:solidFill>
              <a:latin typeface="Arial"/>
              <a:cs typeface="Arial"/>
            </a:endParaRPr>
          </a:p>
        </p:txBody>
      </p:sp>
      <p:sp>
        <p:nvSpPr>
          <p:cNvPr id="2" name="TextBox 1"/>
          <p:cNvSpPr txBox="1"/>
          <p:nvPr/>
        </p:nvSpPr>
        <p:spPr>
          <a:xfrm>
            <a:off x="615605" y="42684"/>
            <a:ext cx="7872468" cy="584776"/>
          </a:xfrm>
          <a:prstGeom prst="rect">
            <a:avLst/>
          </a:prstGeom>
          <a:noFill/>
        </p:spPr>
        <p:txBody>
          <a:bodyPr wrap="none" rtlCol="0">
            <a:spAutoFit/>
          </a:bodyPr>
          <a:lstStyle/>
          <a:p>
            <a:r>
              <a:rPr lang="en-US" sz="3200" dirty="0" smtClean="0">
                <a:latin typeface="Arial"/>
                <a:cs typeface="Arial"/>
              </a:rPr>
              <a:t>Ozone </a:t>
            </a:r>
            <a:r>
              <a:rPr lang="en-US" sz="3200" dirty="0">
                <a:latin typeface="Arial"/>
                <a:cs typeface="Arial"/>
              </a:rPr>
              <a:t>Transport </a:t>
            </a:r>
            <a:r>
              <a:rPr lang="en-US" sz="3200" dirty="0" smtClean="0">
                <a:latin typeface="Arial"/>
                <a:cs typeface="Arial"/>
              </a:rPr>
              <a:t>to the Los Angeles Basin</a:t>
            </a:r>
            <a:endParaRPr lang="en-US" sz="3200" dirty="0">
              <a:latin typeface="Arial"/>
              <a:cs typeface="Arial"/>
            </a:endParaRPr>
          </a:p>
        </p:txBody>
      </p:sp>
      <p:sp>
        <p:nvSpPr>
          <p:cNvPr id="3" name="Rectangle 2"/>
          <p:cNvSpPr/>
          <p:nvPr/>
        </p:nvSpPr>
        <p:spPr>
          <a:xfrm>
            <a:off x="0" y="992613"/>
            <a:ext cx="9144000" cy="1477328"/>
          </a:xfrm>
          <a:prstGeom prst="rect">
            <a:avLst/>
          </a:prstGeom>
        </p:spPr>
        <p:txBody>
          <a:bodyPr wrap="square">
            <a:spAutoFit/>
          </a:bodyPr>
          <a:lstStyle/>
          <a:p>
            <a:r>
              <a:rPr lang="en-US" sz="1600" dirty="0">
                <a:latin typeface="Arial"/>
                <a:cs typeface="Arial"/>
              </a:rPr>
              <a:t>J. A. Neuman,</a:t>
            </a:r>
            <a:r>
              <a:rPr lang="en-US" sz="1600" baseline="30000" dirty="0">
                <a:latin typeface="Arial"/>
                <a:cs typeface="Arial"/>
              </a:rPr>
              <a:t>1,2</a:t>
            </a:r>
            <a:r>
              <a:rPr lang="en-US" sz="1600" dirty="0">
                <a:latin typeface="Arial"/>
                <a:cs typeface="Arial"/>
              </a:rPr>
              <a:t> M. Trainer,</a:t>
            </a:r>
            <a:r>
              <a:rPr lang="en-US" sz="1600" baseline="30000" dirty="0">
                <a:latin typeface="Arial"/>
                <a:cs typeface="Arial"/>
              </a:rPr>
              <a:t>2</a:t>
            </a:r>
            <a:r>
              <a:rPr lang="en-US" sz="1600" dirty="0">
                <a:latin typeface="Arial"/>
                <a:cs typeface="Arial"/>
              </a:rPr>
              <a:t> K. A. Aikin,</a:t>
            </a:r>
            <a:r>
              <a:rPr lang="en-US" sz="1600" baseline="30000" dirty="0">
                <a:latin typeface="Arial"/>
                <a:cs typeface="Arial"/>
              </a:rPr>
              <a:t>1,2</a:t>
            </a:r>
            <a:r>
              <a:rPr lang="en-US" sz="1600" dirty="0">
                <a:latin typeface="Arial"/>
                <a:cs typeface="Arial"/>
              </a:rPr>
              <a:t> W. M. Angevine,</a:t>
            </a:r>
            <a:r>
              <a:rPr lang="en-US" sz="1600" baseline="30000" dirty="0">
                <a:latin typeface="Arial"/>
                <a:cs typeface="Arial"/>
              </a:rPr>
              <a:t>1,2</a:t>
            </a:r>
            <a:r>
              <a:rPr lang="en-US" sz="1600" dirty="0">
                <a:latin typeface="Arial"/>
                <a:cs typeface="Arial"/>
              </a:rPr>
              <a:t> J. Brioude,</a:t>
            </a:r>
            <a:r>
              <a:rPr lang="en-US" sz="1600" baseline="30000" dirty="0">
                <a:latin typeface="Arial"/>
                <a:cs typeface="Arial"/>
              </a:rPr>
              <a:t>1,2</a:t>
            </a:r>
            <a:r>
              <a:rPr lang="en-US" sz="1600" dirty="0">
                <a:latin typeface="Arial"/>
                <a:cs typeface="Arial"/>
              </a:rPr>
              <a:t> S. S. Brown,</a:t>
            </a:r>
            <a:r>
              <a:rPr lang="en-US" sz="1600" baseline="30000" dirty="0">
                <a:latin typeface="Arial"/>
                <a:cs typeface="Arial"/>
              </a:rPr>
              <a:t>2</a:t>
            </a:r>
            <a:r>
              <a:rPr lang="en-US" sz="1600" dirty="0">
                <a:latin typeface="Arial"/>
                <a:cs typeface="Arial"/>
              </a:rPr>
              <a:t> J. A. </a:t>
            </a:r>
            <a:r>
              <a:rPr lang="en-US" sz="1600" dirty="0" smtClean="0">
                <a:latin typeface="Arial"/>
                <a:cs typeface="Arial"/>
              </a:rPr>
              <a:t>deGouw</a:t>
            </a:r>
            <a:r>
              <a:rPr lang="en-US" sz="1600" dirty="0">
                <a:latin typeface="Arial"/>
                <a:cs typeface="Arial"/>
              </a:rPr>
              <a:t>,</a:t>
            </a:r>
            <a:r>
              <a:rPr lang="en-US" sz="1600" baseline="30000" dirty="0">
                <a:latin typeface="Arial"/>
                <a:cs typeface="Arial"/>
              </a:rPr>
              <a:t>1,2</a:t>
            </a:r>
            <a:r>
              <a:rPr lang="en-US" sz="1600" dirty="0">
                <a:latin typeface="Arial"/>
                <a:cs typeface="Arial"/>
              </a:rPr>
              <a:t> W. P. Dube,</a:t>
            </a:r>
            <a:r>
              <a:rPr lang="en-US" sz="1600" baseline="30000" dirty="0">
                <a:latin typeface="Arial"/>
                <a:cs typeface="Arial"/>
              </a:rPr>
              <a:t>1,2</a:t>
            </a:r>
            <a:r>
              <a:rPr lang="en-US" sz="1600" dirty="0">
                <a:latin typeface="Arial"/>
                <a:cs typeface="Arial"/>
              </a:rPr>
              <a:t> M. Graus,</a:t>
            </a:r>
            <a:r>
              <a:rPr lang="en-US" sz="1600" baseline="30000" dirty="0">
                <a:latin typeface="Arial"/>
                <a:cs typeface="Arial"/>
              </a:rPr>
              <a:t>1,2</a:t>
            </a:r>
            <a:r>
              <a:rPr lang="en-US" sz="1600" dirty="0">
                <a:latin typeface="Arial"/>
                <a:cs typeface="Arial"/>
              </a:rPr>
              <a:t> J. H. Flynn,</a:t>
            </a:r>
            <a:r>
              <a:rPr lang="en-US" sz="1600" baseline="30000" dirty="0">
                <a:latin typeface="Arial"/>
                <a:cs typeface="Arial"/>
              </a:rPr>
              <a:t>3</a:t>
            </a:r>
            <a:r>
              <a:rPr lang="en-US" sz="1600" dirty="0">
                <a:latin typeface="Arial"/>
                <a:cs typeface="Arial"/>
              </a:rPr>
              <a:t> J. S. Holloway,</a:t>
            </a:r>
            <a:r>
              <a:rPr lang="en-US" sz="1600" baseline="30000" dirty="0">
                <a:latin typeface="Arial"/>
                <a:cs typeface="Arial"/>
              </a:rPr>
              <a:t>1,2</a:t>
            </a:r>
            <a:r>
              <a:rPr lang="en-US" sz="1600" dirty="0">
                <a:latin typeface="Arial"/>
                <a:cs typeface="Arial"/>
              </a:rPr>
              <a:t> B. L. Lefer</a:t>
            </a:r>
            <a:r>
              <a:rPr lang="en-US" sz="1600" baseline="30000" dirty="0">
                <a:latin typeface="Arial"/>
                <a:cs typeface="Arial"/>
              </a:rPr>
              <a:t>3</a:t>
            </a:r>
            <a:r>
              <a:rPr lang="en-US" sz="1600" dirty="0">
                <a:latin typeface="Arial"/>
                <a:cs typeface="Arial"/>
              </a:rPr>
              <a:t>, J. B. Nowak,</a:t>
            </a:r>
            <a:r>
              <a:rPr lang="en-US" sz="1600" baseline="30000" dirty="0">
                <a:latin typeface="Arial"/>
                <a:cs typeface="Arial"/>
              </a:rPr>
              <a:t>1,2</a:t>
            </a:r>
            <a:r>
              <a:rPr lang="en-US" sz="1600" dirty="0">
                <a:latin typeface="Arial"/>
                <a:cs typeface="Arial"/>
              </a:rPr>
              <a:t> </a:t>
            </a:r>
            <a:r>
              <a:rPr lang="en-US" sz="1600" dirty="0" smtClean="0">
                <a:latin typeface="Arial"/>
                <a:cs typeface="Arial"/>
              </a:rPr>
              <a:t>     D</a:t>
            </a:r>
            <a:r>
              <a:rPr lang="en-US" sz="1600" dirty="0">
                <a:latin typeface="Arial"/>
                <a:cs typeface="Arial"/>
              </a:rPr>
              <a:t>. D. Parrish,</a:t>
            </a:r>
            <a:r>
              <a:rPr lang="en-US" sz="1600" baseline="30000" dirty="0">
                <a:latin typeface="Arial"/>
                <a:cs typeface="Arial"/>
              </a:rPr>
              <a:t>2</a:t>
            </a:r>
            <a:r>
              <a:rPr lang="en-US" sz="1600" dirty="0">
                <a:latin typeface="Arial"/>
                <a:cs typeface="Arial"/>
              </a:rPr>
              <a:t> I. B. Pollack,</a:t>
            </a:r>
            <a:r>
              <a:rPr lang="en-US" sz="1600" baseline="30000" dirty="0">
                <a:latin typeface="Arial"/>
                <a:cs typeface="Arial"/>
              </a:rPr>
              <a:t>1,2</a:t>
            </a:r>
            <a:r>
              <a:rPr lang="en-US" sz="1600" dirty="0">
                <a:latin typeface="Arial"/>
                <a:cs typeface="Arial"/>
              </a:rPr>
              <a:t> </a:t>
            </a:r>
            <a:r>
              <a:rPr lang="en-US" sz="1600" dirty="0" smtClean="0">
                <a:latin typeface="Arial"/>
                <a:cs typeface="Arial"/>
              </a:rPr>
              <a:t> J</a:t>
            </a:r>
            <a:r>
              <a:rPr lang="en-US" sz="1600" dirty="0">
                <a:latin typeface="Arial"/>
                <a:cs typeface="Arial"/>
              </a:rPr>
              <a:t>. M. Roberts,</a:t>
            </a:r>
            <a:r>
              <a:rPr lang="en-US" sz="1600" baseline="30000" dirty="0">
                <a:latin typeface="Arial"/>
                <a:cs typeface="Arial"/>
              </a:rPr>
              <a:t>2</a:t>
            </a:r>
            <a:r>
              <a:rPr lang="en-US" sz="1600" dirty="0">
                <a:latin typeface="Arial"/>
                <a:cs typeface="Arial"/>
              </a:rPr>
              <a:t> T. B. Ryerson,</a:t>
            </a:r>
            <a:r>
              <a:rPr lang="en-US" sz="1600" baseline="30000" dirty="0">
                <a:latin typeface="Arial"/>
                <a:cs typeface="Arial"/>
              </a:rPr>
              <a:t>2</a:t>
            </a:r>
            <a:r>
              <a:rPr lang="en-US" sz="1600" dirty="0">
                <a:latin typeface="Arial"/>
                <a:cs typeface="Arial"/>
              </a:rPr>
              <a:t> and N. L. Wagner</a:t>
            </a:r>
            <a:r>
              <a:rPr lang="en-US" sz="1600" baseline="30000" dirty="0">
                <a:latin typeface="Arial"/>
                <a:cs typeface="Arial"/>
              </a:rPr>
              <a:t>1,2 </a:t>
            </a:r>
            <a:endParaRPr lang="en-US" sz="1600" dirty="0">
              <a:latin typeface="Arial"/>
              <a:cs typeface="Arial"/>
            </a:endParaRPr>
          </a:p>
          <a:p>
            <a:r>
              <a:rPr lang="en-US" sz="1400" baseline="30000" dirty="0">
                <a:latin typeface="Arial"/>
                <a:cs typeface="Arial"/>
              </a:rPr>
              <a:t>1</a:t>
            </a:r>
            <a:r>
              <a:rPr lang="en-US" sz="1400" dirty="0">
                <a:latin typeface="Arial"/>
                <a:cs typeface="Arial"/>
              </a:rPr>
              <a:t>Cooperative Institute for Research in Environmental Sciences, University of </a:t>
            </a:r>
            <a:r>
              <a:rPr lang="en-US" sz="1400" dirty="0" smtClean="0">
                <a:latin typeface="Arial"/>
                <a:cs typeface="Arial"/>
              </a:rPr>
              <a:t>Colorado </a:t>
            </a:r>
            <a:r>
              <a:rPr lang="en-US" sz="1400" dirty="0">
                <a:latin typeface="Arial"/>
                <a:cs typeface="Arial"/>
              </a:rPr>
              <a:t>Boulder, Boulder, </a:t>
            </a:r>
            <a:r>
              <a:rPr lang="en-US" sz="1400" dirty="0" smtClean="0">
                <a:latin typeface="Arial"/>
                <a:cs typeface="Arial"/>
              </a:rPr>
              <a:t>Colorado</a:t>
            </a:r>
            <a:endParaRPr lang="en-US" sz="1400" dirty="0">
              <a:latin typeface="Arial"/>
              <a:cs typeface="Arial"/>
            </a:endParaRPr>
          </a:p>
          <a:p>
            <a:r>
              <a:rPr lang="en-US" sz="1400" baseline="30000" dirty="0">
                <a:latin typeface="Arial"/>
                <a:cs typeface="Arial"/>
              </a:rPr>
              <a:t>2</a:t>
            </a:r>
            <a:r>
              <a:rPr lang="en-US" sz="1400" dirty="0">
                <a:latin typeface="Arial"/>
                <a:cs typeface="Arial"/>
              </a:rPr>
              <a:t>Chemical Sciences Division, Earth System Research Laboratory, NOAA, Boulder, </a:t>
            </a:r>
            <a:r>
              <a:rPr lang="en-US" sz="1400" dirty="0" smtClean="0">
                <a:latin typeface="Arial"/>
                <a:cs typeface="Arial"/>
              </a:rPr>
              <a:t>Colorado</a:t>
            </a:r>
            <a:endParaRPr lang="en-US" sz="1400" dirty="0">
              <a:latin typeface="Arial"/>
              <a:cs typeface="Arial"/>
            </a:endParaRPr>
          </a:p>
          <a:p>
            <a:r>
              <a:rPr lang="en-US" sz="1400" baseline="30000" dirty="0">
                <a:latin typeface="Arial"/>
                <a:cs typeface="Arial"/>
              </a:rPr>
              <a:t>3</a:t>
            </a:r>
            <a:r>
              <a:rPr lang="en-US" sz="1400" dirty="0">
                <a:latin typeface="Arial"/>
                <a:cs typeface="Arial"/>
              </a:rPr>
              <a:t>Department of Earth and Atmospheric Sciences, University of Houston, Houston, </a:t>
            </a:r>
            <a:r>
              <a:rPr lang="en-US" sz="1400" dirty="0" smtClean="0">
                <a:latin typeface="Arial"/>
                <a:cs typeface="Arial"/>
              </a:rPr>
              <a:t>Texas</a:t>
            </a:r>
            <a:endParaRPr lang="en-US" sz="1400" dirty="0">
              <a:latin typeface="Arial"/>
              <a:cs typeface="Arial"/>
            </a:endParaRPr>
          </a:p>
        </p:txBody>
      </p:sp>
      <p:sp>
        <p:nvSpPr>
          <p:cNvPr id="6" name="TextBox 5"/>
          <p:cNvSpPr txBox="1"/>
          <p:nvPr/>
        </p:nvSpPr>
        <p:spPr>
          <a:xfrm>
            <a:off x="0" y="4340830"/>
            <a:ext cx="9144000" cy="2123658"/>
          </a:xfrm>
          <a:prstGeom prst="rect">
            <a:avLst/>
          </a:prstGeom>
          <a:noFill/>
        </p:spPr>
        <p:txBody>
          <a:bodyPr wrap="square" rtlCol="0">
            <a:spAutoFit/>
          </a:bodyPr>
          <a:lstStyle/>
          <a:p>
            <a:r>
              <a:rPr lang="en-US" sz="2400" dirty="0" smtClean="0">
                <a:latin typeface="Arial"/>
                <a:cs typeface="Arial"/>
              </a:rPr>
              <a:t>Approach</a:t>
            </a:r>
            <a:r>
              <a:rPr lang="en-US" dirty="0" smtClean="0">
                <a:latin typeface="Arial"/>
                <a:cs typeface="Arial"/>
              </a:rPr>
              <a:t>:</a:t>
            </a:r>
          </a:p>
          <a:p>
            <a:pPr marL="400050" indent="-400050">
              <a:buAutoNum type="romanUcPeriod"/>
            </a:pPr>
            <a:r>
              <a:rPr lang="en-US" dirty="0" smtClean="0">
                <a:latin typeface="Arial"/>
                <a:cs typeface="Arial"/>
              </a:rPr>
              <a:t>Large ozone concentrations in the lower free troposphere (1-4 km) during </a:t>
            </a:r>
            <a:r>
              <a:rPr lang="en-US" dirty="0" err="1" smtClean="0">
                <a:latin typeface="Arial"/>
                <a:cs typeface="Arial"/>
              </a:rPr>
              <a:t>CalNex</a:t>
            </a:r>
            <a:endParaRPr lang="en-US" dirty="0" smtClean="0">
              <a:latin typeface="Arial"/>
              <a:cs typeface="Arial"/>
            </a:endParaRPr>
          </a:p>
          <a:p>
            <a:pPr marL="400050" indent="-400050">
              <a:buAutoNum type="romanUcPeriod"/>
            </a:pPr>
            <a:r>
              <a:rPr lang="en-US" dirty="0" smtClean="0">
                <a:latin typeface="Arial"/>
                <a:cs typeface="Arial"/>
              </a:rPr>
              <a:t>Show that different sources have distinguishing </a:t>
            </a:r>
            <a:r>
              <a:rPr lang="en-US" dirty="0">
                <a:latin typeface="Arial"/>
                <a:cs typeface="Arial"/>
              </a:rPr>
              <a:t>air mass </a:t>
            </a:r>
            <a:r>
              <a:rPr lang="en-US" dirty="0" smtClean="0">
                <a:latin typeface="Arial"/>
                <a:cs typeface="Arial"/>
              </a:rPr>
              <a:t>chemical composition </a:t>
            </a:r>
          </a:p>
          <a:p>
            <a:pPr marL="400050" indent="-400050">
              <a:buAutoNum type="romanUcPeriod"/>
            </a:pPr>
            <a:r>
              <a:rPr lang="en-US" dirty="0" smtClean="0">
                <a:latin typeface="Arial"/>
                <a:cs typeface="Arial"/>
              </a:rPr>
              <a:t>Identify </a:t>
            </a:r>
            <a:r>
              <a:rPr lang="en-US" dirty="0" smtClean="0">
                <a:latin typeface="Arial"/>
                <a:cs typeface="Arial"/>
              </a:rPr>
              <a:t>ozone </a:t>
            </a:r>
            <a:r>
              <a:rPr lang="en-US" dirty="0">
                <a:latin typeface="Arial"/>
                <a:cs typeface="Arial"/>
              </a:rPr>
              <a:t>sources and </a:t>
            </a:r>
            <a:r>
              <a:rPr lang="en-US" dirty="0" smtClean="0">
                <a:latin typeface="Arial"/>
                <a:cs typeface="Arial"/>
              </a:rPr>
              <a:t>transport </a:t>
            </a:r>
            <a:r>
              <a:rPr lang="en-US" dirty="0">
                <a:latin typeface="Arial"/>
                <a:cs typeface="Arial"/>
              </a:rPr>
              <a:t>over the LA Basin </a:t>
            </a:r>
            <a:r>
              <a:rPr lang="en-US" dirty="0" smtClean="0">
                <a:latin typeface="Arial"/>
                <a:cs typeface="Arial"/>
              </a:rPr>
              <a:t>according to air </a:t>
            </a:r>
            <a:r>
              <a:rPr lang="en-US" dirty="0">
                <a:latin typeface="Arial"/>
                <a:cs typeface="Arial"/>
              </a:rPr>
              <a:t>mass chemical composition</a:t>
            </a:r>
          </a:p>
          <a:p>
            <a:pPr marL="400050" indent="-400050">
              <a:buAutoNum type="romanUcPeriod"/>
            </a:pPr>
            <a:r>
              <a:rPr lang="en-US" dirty="0" smtClean="0">
                <a:latin typeface="Arial"/>
                <a:cs typeface="Arial"/>
              </a:rPr>
              <a:t>Demonstrate that ozone aloft affects surface concentrations</a:t>
            </a:r>
          </a:p>
          <a:p>
            <a:pPr marL="400050" indent="-400050">
              <a:buAutoNum type="romanUcPeriod"/>
            </a:pPr>
            <a:endParaRPr lang="en-US" dirty="0" smtClean="0">
              <a:latin typeface="Arial"/>
              <a:cs typeface="Arial"/>
            </a:endParaRPr>
          </a:p>
        </p:txBody>
      </p:sp>
    </p:spTree>
    <p:extLst>
      <p:ext uri="{BB962C8B-B14F-4D97-AF65-F5344CB8AC3E}">
        <p14:creationId xmlns:p14="http://schemas.microsoft.com/office/powerpoint/2010/main" val="25918402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y4_prof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7600"/>
            <a:ext cx="7488621" cy="4572000"/>
          </a:xfrm>
          <a:prstGeom prst="rect">
            <a:avLst/>
          </a:prstGeom>
        </p:spPr>
      </p:pic>
      <p:sp>
        <p:nvSpPr>
          <p:cNvPr id="5" name="TextBox 4"/>
          <p:cNvSpPr txBox="1"/>
          <p:nvPr/>
        </p:nvSpPr>
        <p:spPr>
          <a:xfrm>
            <a:off x="165100" y="62468"/>
            <a:ext cx="8827481" cy="830997"/>
          </a:xfrm>
          <a:prstGeom prst="rect">
            <a:avLst/>
          </a:prstGeom>
          <a:noFill/>
        </p:spPr>
        <p:txBody>
          <a:bodyPr wrap="none" rtlCol="0">
            <a:spAutoFit/>
          </a:bodyPr>
          <a:lstStyle/>
          <a:p>
            <a:pPr algn="ctr"/>
            <a:r>
              <a:rPr lang="en-US" sz="2800" dirty="0" smtClean="0">
                <a:latin typeface="Arial"/>
                <a:cs typeface="Arial"/>
              </a:rPr>
              <a:t>Ozone in the lower free troposphere over the LA Basin</a:t>
            </a:r>
          </a:p>
          <a:p>
            <a:pPr algn="ctr"/>
            <a:r>
              <a:rPr lang="en-US" sz="2000" dirty="0">
                <a:latin typeface="Arial"/>
                <a:cs typeface="Arial"/>
              </a:rPr>
              <a:t>Profile </a:t>
            </a:r>
            <a:r>
              <a:rPr lang="en-US" sz="2000" dirty="0" smtClean="0">
                <a:latin typeface="Arial"/>
                <a:cs typeface="Arial"/>
              </a:rPr>
              <a:t>in east LA Basin on </a:t>
            </a:r>
            <a:r>
              <a:rPr lang="en-US" sz="2000" dirty="0">
                <a:latin typeface="Arial"/>
                <a:cs typeface="Arial"/>
              </a:rPr>
              <a:t>May </a:t>
            </a:r>
            <a:r>
              <a:rPr lang="en-US" sz="2000" dirty="0" smtClean="0">
                <a:latin typeface="Arial"/>
                <a:cs typeface="Arial"/>
              </a:rPr>
              <a:t>4</a:t>
            </a:r>
            <a:endParaRPr lang="en-US" sz="2000" dirty="0">
              <a:latin typeface="Arial"/>
              <a:cs typeface="Arial"/>
            </a:endParaRPr>
          </a:p>
        </p:txBody>
      </p:sp>
      <p:sp>
        <p:nvSpPr>
          <p:cNvPr id="6" name="TextBox 5"/>
          <p:cNvSpPr txBox="1"/>
          <p:nvPr/>
        </p:nvSpPr>
        <p:spPr>
          <a:xfrm>
            <a:off x="1820334" y="5689600"/>
            <a:ext cx="6304881" cy="707886"/>
          </a:xfrm>
          <a:prstGeom prst="rect">
            <a:avLst/>
          </a:prstGeom>
          <a:noFill/>
        </p:spPr>
        <p:txBody>
          <a:bodyPr wrap="none" rtlCol="0">
            <a:spAutoFit/>
          </a:bodyPr>
          <a:lstStyle/>
          <a:p>
            <a:r>
              <a:rPr lang="en-US" sz="2000" dirty="0" smtClean="0">
                <a:latin typeface="Arial"/>
                <a:cs typeface="Arial"/>
              </a:rPr>
              <a:t>• Decreased CO, water, HNO</a:t>
            </a:r>
            <a:r>
              <a:rPr lang="en-US" sz="2000" baseline="-25000" dirty="0" smtClean="0">
                <a:latin typeface="Arial"/>
                <a:cs typeface="Arial"/>
              </a:rPr>
              <a:t>3</a:t>
            </a:r>
          </a:p>
          <a:p>
            <a:r>
              <a:rPr lang="en-US" sz="2000" dirty="0" smtClean="0">
                <a:solidFill>
                  <a:srgbClr val="FF0000"/>
                </a:solidFill>
                <a:latin typeface="Arial"/>
                <a:cs typeface="Arial"/>
              </a:rPr>
              <a:t>• Increased Ozone from Upper </a:t>
            </a:r>
            <a:r>
              <a:rPr lang="en-US" sz="2000" dirty="0" smtClean="0">
                <a:solidFill>
                  <a:srgbClr val="FF0000"/>
                </a:solidFill>
                <a:latin typeface="Arial"/>
                <a:cs typeface="Arial"/>
              </a:rPr>
              <a:t>Tropospheric influence</a:t>
            </a:r>
            <a:endParaRPr lang="en-US" sz="2000" dirty="0">
              <a:solidFill>
                <a:srgbClr val="FF0000"/>
              </a:solidFill>
              <a:latin typeface="Arial"/>
              <a:cs typeface="Arial"/>
            </a:endParaRPr>
          </a:p>
        </p:txBody>
      </p:sp>
      <p:sp>
        <p:nvSpPr>
          <p:cNvPr id="21" name="TextBox 20"/>
          <p:cNvSpPr txBox="1"/>
          <p:nvPr/>
        </p:nvSpPr>
        <p:spPr>
          <a:xfrm>
            <a:off x="7333466" y="2212665"/>
            <a:ext cx="1659115" cy="646331"/>
          </a:xfrm>
          <a:prstGeom prst="rect">
            <a:avLst/>
          </a:prstGeom>
          <a:noFill/>
        </p:spPr>
        <p:txBody>
          <a:bodyPr wrap="square" rtlCol="0">
            <a:spAutoFit/>
          </a:bodyPr>
          <a:lstStyle/>
          <a:p>
            <a:r>
              <a:rPr lang="en-US" dirty="0" smtClean="0">
                <a:solidFill>
                  <a:srgbClr val="3366FF"/>
                </a:solidFill>
                <a:latin typeface="Arial"/>
                <a:cs typeface="Arial"/>
              </a:rPr>
              <a:t>Upper</a:t>
            </a:r>
          </a:p>
          <a:p>
            <a:r>
              <a:rPr lang="en-US" dirty="0" smtClean="0">
                <a:solidFill>
                  <a:srgbClr val="3366FF"/>
                </a:solidFill>
                <a:latin typeface="Arial"/>
                <a:cs typeface="Arial"/>
              </a:rPr>
              <a:t>Tropospheric</a:t>
            </a:r>
            <a:endParaRPr lang="en-US" dirty="0">
              <a:solidFill>
                <a:srgbClr val="3366FF"/>
              </a:solidFill>
              <a:latin typeface="Arial"/>
              <a:cs typeface="Arial"/>
            </a:endParaRPr>
          </a:p>
        </p:txBody>
      </p:sp>
      <p:cxnSp>
        <p:nvCxnSpPr>
          <p:cNvPr id="9" name="Straight Connector 8"/>
          <p:cNvCxnSpPr/>
          <p:nvPr/>
        </p:nvCxnSpPr>
        <p:spPr>
          <a:xfrm>
            <a:off x="848171" y="4021664"/>
            <a:ext cx="7658100"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7333466" y="3993465"/>
            <a:ext cx="1172805" cy="646331"/>
          </a:xfrm>
          <a:prstGeom prst="rect">
            <a:avLst/>
          </a:prstGeom>
          <a:noFill/>
        </p:spPr>
        <p:txBody>
          <a:bodyPr wrap="none" rtlCol="0">
            <a:spAutoFit/>
          </a:bodyPr>
          <a:lstStyle/>
          <a:p>
            <a:r>
              <a:rPr lang="en-US" dirty="0" smtClean="0">
                <a:latin typeface="Arial"/>
                <a:cs typeface="Arial"/>
              </a:rPr>
              <a:t>Boundary</a:t>
            </a:r>
          </a:p>
          <a:p>
            <a:r>
              <a:rPr lang="en-US" dirty="0" smtClean="0">
                <a:latin typeface="Arial"/>
                <a:cs typeface="Arial"/>
              </a:rPr>
              <a:t>Layer</a:t>
            </a:r>
            <a:endParaRPr lang="en-US" dirty="0">
              <a:latin typeface="Arial"/>
              <a:cs typeface="Arial"/>
            </a:endParaRPr>
          </a:p>
        </p:txBody>
      </p:sp>
    </p:spTree>
    <p:extLst>
      <p:ext uri="{BB962C8B-B14F-4D97-AF65-F5344CB8AC3E}">
        <p14:creationId xmlns:p14="http://schemas.microsoft.com/office/powerpoint/2010/main" val="49593270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y8_prof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300"/>
            <a:ext cx="7544926" cy="4572000"/>
          </a:xfrm>
          <a:prstGeom prst="rect">
            <a:avLst/>
          </a:prstGeom>
        </p:spPr>
      </p:pic>
      <p:sp>
        <p:nvSpPr>
          <p:cNvPr id="5" name="TextBox 4"/>
          <p:cNvSpPr txBox="1"/>
          <p:nvPr/>
        </p:nvSpPr>
        <p:spPr>
          <a:xfrm>
            <a:off x="165100" y="62468"/>
            <a:ext cx="8827481" cy="1107996"/>
          </a:xfrm>
          <a:prstGeom prst="rect">
            <a:avLst/>
          </a:prstGeom>
          <a:noFill/>
        </p:spPr>
        <p:txBody>
          <a:bodyPr wrap="none" rtlCol="0">
            <a:spAutoFit/>
          </a:bodyPr>
          <a:lstStyle/>
          <a:p>
            <a:pPr algn="ctr"/>
            <a:r>
              <a:rPr lang="en-US" sz="2800" dirty="0" smtClean="0">
                <a:latin typeface="Arial"/>
                <a:cs typeface="Arial"/>
              </a:rPr>
              <a:t>Ozone in the lower free troposphere over the LA Basin</a:t>
            </a:r>
          </a:p>
          <a:p>
            <a:pPr algn="ctr"/>
            <a:r>
              <a:rPr lang="en-US" sz="2000" dirty="0">
                <a:latin typeface="Arial"/>
                <a:cs typeface="Arial"/>
              </a:rPr>
              <a:t>Profile near Catalina Island on May 8</a:t>
            </a:r>
          </a:p>
          <a:p>
            <a:pPr algn="ctr"/>
            <a:endParaRPr lang="en-US" dirty="0" smtClean="0">
              <a:latin typeface="Arial"/>
              <a:cs typeface="Arial"/>
            </a:endParaRPr>
          </a:p>
        </p:txBody>
      </p:sp>
      <p:sp>
        <p:nvSpPr>
          <p:cNvPr id="6" name="TextBox 5"/>
          <p:cNvSpPr txBox="1"/>
          <p:nvPr/>
        </p:nvSpPr>
        <p:spPr>
          <a:xfrm>
            <a:off x="406400" y="5448300"/>
            <a:ext cx="8590705" cy="1015663"/>
          </a:xfrm>
          <a:prstGeom prst="rect">
            <a:avLst/>
          </a:prstGeom>
          <a:noFill/>
        </p:spPr>
        <p:txBody>
          <a:bodyPr wrap="none" rtlCol="0">
            <a:spAutoFit/>
          </a:bodyPr>
          <a:lstStyle/>
          <a:p>
            <a:r>
              <a:rPr lang="en-US" sz="2000" dirty="0" smtClean="0">
                <a:solidFill>
                  <a:srgbClr val="3366FF"/>
                </a:solidFill>
                <a:latin typeface="Arial"/>
                <a:cs typeface="Arial"/>
              </a:rPr>
              <a:t>• Upper Troposphere: decreased CO, water, HNO</a:t>
            </a:r>
            <a:r>
              <a:rPr lang="en-US" sz="2000" baseline="-25000" dirty="0" smtClean="0">
                <a:solidFill>
                  <a:srgbClr val="3366FF"/>
                </a:solidFill>
                <a:latin typeface="Arial"/>
                <a:cs typeface="Arial"/>
              </a:rPr>
              <a:t>3</a:t>
            </a:r>
          </a:p>
          <a:p>
            <a:r>
              <a:rPr lang="en-US" sz="2000" dirty="0" smtClean="0">
                <a:solidFill>
                  <a:srgbClr val="008000"/>
                </a:solidFill>
                <a:latin typeface="Arial"/>
                <a:cs typeface="Arial"/>
              </a:rPr>
              <a:t>• Long Range Transport: </a:t>
            </a:r>
            <a:r>
              <a:rPr lang="en-US" sz="2000" dirty="0">
                <a:solidFill>
                  <a:srgbClr val="008000"/>
                </a:solidFill>
                <a:latin typeface="Arial"/>
                <a:cs typeface="Arial"/>
              </a:rPr>
              <a:t>decreased </a:t>
            </a:r>
            <a:r>
              <a:rPr lang="en-US" sz="2000" dirty="0" smtClean="0">
                <a:solidFill>
                  <a:srgbClr val="008000"/>
                </a:solidFill>
                <a:latin typeface="Arial"/>
                <a:cs typeface="Arial"/>
              </a:rPr>
              <a:t>water</a:t>
            </a:r>
            <a:r>
              <a:rPr lang="en-US" sz="2000" dirty="0">
                <a:solidFill>
                  <a:srgbClr val="008000"/>
                </a:solidFill>
                <a:latin typeface="Arial"/>
                <a:cs typeface="Arial"/>
              </a:rPr>
              <a:t>, </a:t>
            </a:r>
            <a:r>
              <a:rPr lang="en-US" sz="2000" dirty="0" smtClean="0">
                <a:solidFill>
                  <a:srgbClr val="008000"/>
                </a:solidFill>
                <a:latin typeface="Arial"/>
                <a:cs typeface="Arial"/>
              </a:rPr>
              <a:t>HNO</a:t>
            </a:r>
            <a:r>
              <a:rPr lang="en-US" sz="2000" baseline="-25000" dirty="0" smtClean="0">
                <a:solidFill>
                  <a:srgbClr val="008000"/>
                </a:solidFill>
                <a:latin typeface="Arial"/>
                <a:cs typeface="Arial"/>
              </a:rPr>
              <a:t>3</a:t>
            </a:r>
            <a:r>
              <a:rPr lang="en-US" sz="2000" dirty="0" smtClean="0">
                <a:solidFill>
                  <a:srgbClr val="008000"/>
                </a:solidFill>
                <a:latin typeface="Arial"/>
                <a:cs typeface="Arial"/>
              </a:rPr>
              <a:t>; increased CO and PAN</a:t>
            </a:r>
          </a:p>
          <a:p>
            <a:r>
              <a:rPr lang="en-US" sz="2000" dirty="0" smtClean="0">
                <a:solidFill>
                  <a:srgbClr val="FF0000"/>
                </a:solidFill>
                <a:latin typeface="Arial"/>
                <a:cs typeface="Arial"/>
              </a:rPr>
              <a:t>• Increased Ozone from Upper Troposphere and Long </a:t>
            </a:r>
            <a:r>
              <a:rPr lang="en-US" sz="2000" dirty="0">
                <a:solidFill>
                  <a:srgbClr val="FF0000"/>
                </a:solidFill>
                <a:latin typeface="Arial"/>
                <a:cs typeface="Arial"/>
              </a:rPr>
              <a:t>Range </a:t>
            </a:r>
            <a:r>
              <a:rPr lang="en-US" sz="2000" dirty="0" smtClean="0">
                <a:solidFill>
                  <a:srgbClr val="FF0000"/>
                </a:solidFill>
                <a:latin typeface="Arial"/>
                <a:cs typeface="Arial"/>
              </a:rPr>
              <a:t>Transport</a:t>
            </a:r>
            <a:endParaRPr lang="en-US" sz="2000" dirty="0">
              <a:solidFill>
                <a:srgbClr val="FF0000"/>
              </a:solidFill>
              <a:latin typeface="Arial"/>
              <a:cs typeface="Arial"/>
            </a:endParaRPr>
          </a:p>
        </p:txBody>
      </p:sp>
      <p:sp>
        <p:nvSpPr>
          <p:cNvPr id="3" name="TextBox 2"/>
          <p:cNvSpPr txBox="1"/>
          <p:nvPr/>
        </p:nvSpPr>
        <p:spPr>
          <a:xfrm>
            <a:off x="7419074" y="2068731"/>
            <a:ext cx="1421107" cy="646331"/>
          </a:xfrm>
          <a:prstGeom prst="rect">
            <a:avLst/>
          </a:prstGeom>
          <a:noFill/>
        </p:spPr>
        <p:txBody>
          <a:bodyPr wrap="none" rtlCol="0">
            <a:spAutoFit/>
          </a:bodyPr>
          <a:lstStyle/>
          <a:p>
            <a:r>
              <a:rPr lang="en-US" dirty="0" smtClean="0">
                <a:solidFill>
                  <a:srgbClr val="3366FF"/>
                </a:solidFill>
              </a:rPr>
              <a:t>Upper</a:t>
            </a:r>
          </a:p>
          <a:p>
            <a:r>
              <a:rPr lang="en-US" dirty="0" smtClean="0">
                <a:solidFill>
                  <a:srgbClr val="3366FF"/>
                </a:solidFill>
              </a:rPr>
              <a:t>Tropospheric</a:t>
            </a:r>
            <a:endParaRPr lang="en-US" dirty="0">
              <a:solidFill>
                <a:srgbClr val="3366FF"/>
              </a:solidFill>
            </a:endParaRPr>
          </a:p>
        </p:txBody>
      </p:sp>
      <p:sp>
        <p:nvSpPr>
          <p:cNvPr id="23" name="TextBox 22"/>
          <p:cNvSpPr txBox="1"/>
          <p:nvPr/>
        </p:nvSpPr>
        <p:spPr>
          <a:xfrm>
            <a:off x="7419074" y="2894231"/>
            <a:ext cx="1266242" cy="646331"/>
          </a:xfrm>
          <a:prstGeom prst="rect">
            <a:avLst/>
          </a:prstGeom>
          <a:noFill/>
        </p:spPr>
        <p:txBody>
          <a:bodyPr wrap="none" rtlCol="0">
            <a:spAutoFit/>
          </a:bodyPr>
          <a:lstStyle/>
          <a:p>
            <a:r>
              <a:rPr lang="en-US" dirty="0" smtClean="0">
                <a:solidFill>
                  <a:srgbClr val="008000"/>
                </a:solidFill>
              </a:rPr>
              <a:t>Long Range</a:t>
            </a:r>
          </a:p>
          <a:p>
            <a:r>
              <a:rPr lang="en-US" dirty="0" smtClean="0">
                <a:solidFill>
                  <a:srgbClr val="008000"/>
                </a:solidFill>
              </a:rPr>
              <a:t>Transport</a:t>
            </a:r>
            <a:endParaRPr lang="en-US" dirty="0">
              <a:solidFill>
                <a:srgbClr val="008000"/>
              </a:solidFill>
            </a:endParaRPr>
          </a:p>
        </p:txBody>
      </p:sp>
    </p:spTree>
    <p:extLst>
      <p:ext uri="{BB962C8B-B14F-4D97-AF65-F5344CB8AC3E}">
        <p14:creationId xmlns:p14="http://schemas.microsoft.com/office/powerpoint/2010/main" val="5535584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y16_prof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2413"/>
            <a:ext cx="7601232" cy="4572000"/>
          </a:xfrm>
          <a:prstGeom prst="rect">
            <a:avLst/>
          </a:prstGeom>
        </p:spPr>
      </p:pic>
      <p:sp>
        <p:nvSpPr>
          <p:cNvPr id="4" name="TextBox 3"/>
          <p:cNvSpPr txBox="1"/>
          <p:nvPr/>
        </p:nvSpPr>
        <p:spPr>
          <a:xfrm>
            <a:off x="165100" y="62468"/>
            <a:ext cx="8827481" cy="1107996"/>
          </a:xfrm>
          <a:prstGeom prst="rect">
            <a:avLst/>
          </a:prstGeom>
          <a:noFill/>
        </p:spPr>
        <p:txBody>
          <a:bodyPr wrap="none" rtlCol="0">
            <a:spAutoFit/>
          </a:bodyPr>
          <a:lstStyle/>
          <a:p>
            <a:pPr algn="ctr"/>
            <a:r>
              <a:rPr lang="en-US" sz="2800" dirty="0" smtClean="0">
                <a:latin typeface="Arial"/>
                <a:cs typeface="Arial"/>
              </a:rPr>
              <a:t>Ozone in the lower free troposphere over the LA Basin</a:t>
            </a:r>
          </a:p>
          <a:p>
            <a:pPr algn="ctr"/>
            <a:r>
              <a:rPr lang="en-US" sz="2000" dirty="0">
                <a:latin typeface="Arial"/>
                <a:cs typeface="Arial"/>
              </a:rPr>
              <a:t>Profile </a:t>
            </a:r>
            <a:r>
              <a:rPr lang="en-US" sz="2000" dirty="0" smtClean="0">
                <a:latin typeface="Arial"/>
                <a:cs typeface="Arial"/>
              </a:rPr>
              <a:t>over Redlands on </a:t>
            </a:r>
            <a:r>
              <a:rPr lang="en-US" sz="2000" dirty="0">
                <a:latin typeface="Arial"/>
                <a:cs typeface="Arial"/>
              </a:rPr>
              <a:t>May </a:t>
            </a:r>
            <a:r>
              <a:rPr lang="en-US" sz="2000" dirty="0" smtClean="0">
                <a:latin typeface="Arial"/>
                <a:cs typeface="Arial"/>
              </a:rPr>
              <a:t>16</a:t>
            </a:r>
            <a:endParaRPr lang="en-US" sz="2000" dirty="0">
              <a:latin typeface="Arial"/>
              <a:cs typeface="Arial"/>
            </a:endParaRPr>
          </a:p>
          <a:p>
            <a:pPr algn="ctr"/>
            <a:endParaRPr lang="en-US" dirty="0" smtClean="0">
              <a:latin typeface="Arial"/>
              <a:cs typeface="Arial"/>
            </a:endParaRPr>
          </a:p>
        </p:txBody>
      </p:sp>
      <p:sp>
        <p:nvSpPr>
          <p:cNvPr id="5" name="TextBox 4"/>
          <p:cNvSpPr txBox="1"/>
          <p:nvPr/>
        </p:nvSpPr>
        <p:spPr>
          <a:xfrm>
            <a:off x="1595967" y="5763013"/>
            <a:ext cx="5862928" cy="707886"/>
          </a:xfrm>
          <a:prstGeom prst="rect">
            <a:avLst/>
          </a:prstGeom>
          <a:noFill/>
        </p:spPr>
        <p:txBody>
          <a:bodyPr wrap="none" rtlCol="0">
            <a:spAutoFit/>
          </a:bodyPr>
          <a:lstStyle/>
          <a:p>
            <a:r>
              <a:rPr lang="en-US" sz="2000" dirty="0" smtClean="0">
                <a:latin typeface="Arial"/>
                <a:cs typeface="Arial"/>
              </a:rPr>
              <a:t>• Increased CO, water, HNO</a:t>
            </a:r>
            <a:r>
              <a:rPr lang="en-US" sz="2000" baseline="-25000" dirty="0" smtClean="0">
                <a:latin typeface="Arial"/>
                <a:cs typeface="Arial"/>
              </a:rPr>
              <a:t>3</a:t>
            </a:r>
          </a:p>
          <a:p>
            <a:r>
              <a:rPr lang="en-US" sz="2000" dirty="0" smtClean="0">
                <a:solidFill>
                  <a:srgbClr val="FF0000"/>
                </a:solidFill>
                <a:latin typeface="Arial"/>
                <a:cs typeface="Arial"/>
              </a:rPr>
              <a:t>• Increased Ozone from Aged Regional Emissions</a:t>
            </a:r>
            <a:endParaRPr lang="en-US" sz="2000" dirty="0">
              <a:solidFill>
                <a:srgbClr val="FF0000"/>
              </a:solidFill>
              <a:latin typeface="Arial"/>
              <a:cs typeface="Arial"/>
            </a:endParaRPr>
          </a:p>
        </p:txBody>
      </p:sp>
      <p:sp>
        <p:nvSpPr>
          <p:cNvPr id="3" name="TextBox 2"/>
          <p:cNvSpPr txBox="1"/>
          <p:nvPr/>
        </p:nvSpPr>
        <p:spPr>
          <a:xfrm>
            <a:off x="7586628" y="2489200"/>
            <a:ext cx="1249310" cy="923330"/>
          </a:xfrm>
          <a:prstGeom prst="rect">
            <a:avLst/>
          </a:prstGeom>
          <a:noFill/>
        </p:spPr>
        <p:txBody>
          <a:bodyPr wrap="none" rtlCol="0">
            <a:spAutoFit/>
          </a:bodyPr>
          <a:lstStyle/>
          <a:p>
            <a:r>
              <a:rPr lang="en-US" dirty="0" smtClean="0">
                <a:solidFill>
                  <a:schemeClr val="accent2">
                    <a:lumMod val="60000"/>
                    <a:lumOff val="40000"/>
                  </a:schemeClr>
                </a:solidFill>
                <a:latin typeface="Arial"/>
                <a:cs typeface="Arial"/>
              </a:rPr>
              <a:t>Aged</a:t>
            </a:r>
          </a:p>
          <a:p>
            <a:r>
              <a:rPr lang="en-US" dirty="0" smtClean="0">
                <a:solidFill>
                  <a:schemeClr val="accent2">
                    <a:lumMod val="60000"/>
                    <a:lumOff val="40000"/>
                  </a:schemeClr>
                </a:solidFill>
                <a:latin typeface="Arial"/>
                <a:cs typeface="Arial"/>
              </a:rPr>
              <a:t>Regional</a:t>
            </a:r>
          </a:p>
          <a:p>
            <a:r>
              <a:rPr lang="en-US" dirty="0" smtClean="0">
                <a:solidFill>
                  <a:schemeClr val="accent2">
                    <a:lumMod val="60000"/>
                    <a:lumOff val="40000"/>
                  </a:schemeClr>
                </a:solidFill>
                <a:latin typeface="Arial"/>
                <a:cs typeface="Arial"/>
              </a:rPr>
              <a:t>Emissions</a:t>
            </a:r>
            <a:endParaRPr lang="en-US" dirty="0">
              <a:solidFill>
                <a:schemeClr val="accent2">
                  <a:lumMod val="60000"/>
                  <a:lumOff val="40000"/>
                </a:schemeClr>
              </a:solidFill>
              <a:latin typeface="Arial"/>
              <a:cs typeface="Arial"/>
            </a:endParaRPr>
          </a:p>
        </p:txBody>
      </p:sp>
      <p:cxnSp>
        <p:nvCxnSpPr>
          <p:cNvPr id="7" name="Straight Connector 6"/>
          <p:cNvCxnSpPr/>
          <p:nvPr/>
        </p:nvCxnSpPr>
        <p:spPr>
          <a:xfrm>
            <a:off x="774700" y="4025900"/>
            <a:ext cx="7869700"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7586628" y="4176930"/>
            <a:ext cx="1172805" cy="646331"/>
          </a:xfrm>
          <a:prstGeom prst="rect">
            <a:avLst/>
          </a:prstGeom>
          <a:noFill/>
        </p:spPr>
        <p:txBody>
          <a:bodyPr wrap="none" rtlCol="0">
            <a:spAutoFit/>
          </a:bodyPr>
          <a:lstStyle/>
          <a:p>
            <a:r>
              <a:rPr lang="en-US" dirty="0" smtClean="0">
                <a:latin typeface="Arial"/>
                <a:cs typeface="Arial"/>
              </a:rPr>
              <a:t>Boundary</a:t>
            </a:r>
          </a:p>
          <a:p>
            <a:r>
              <a:rPr lang="en-US" dirty="0" smtClean="0">
                <a:latin typeface="Arial"/>
                <a:cs typeface="Arial"/>
              </a:rPr>
              <a:t>Layer</a:t>
            </a:r>
            <a:endParaRPr lang="en-US" dirty="0">
              <a:latin typeface="Arial"/>
              <a:cs typeface="Arial"/>
            </a:endParaRPr>
          </a:p>
        </p:txBody>
      </p:sp>
    </p:spTree>
    <p:extLst>
      <p:ext uri="{BB962C8B-B14F-4D97-AF65-F5344CB8AC3E}">
        <p14:creationId xmlns:p14="http://schemas.microsoft.com/office/powerpoint/2010/main" val="33563067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1143000"/>
          </a:xfrm>
        </p:spPr>
        <p:txBody>
          <a:bodyPr>
            <a:normAutofit/>
          </a:bodyPr>
          <a:lstStyle/>
          <a:p>
            <a:r>
              <a:rPr lang="en-US" sz="3200" dirty="0" smtClean="0">
                <a:latin typeface="Arial"/>
                <a:cs typeface="Arial"/>
              </a:rPr>
              <a:t>Summary of 32 vertical profiles</a:t>
            </a:r>
            <a:endParaRPr lang="en-US" sz="3200" dirty="0">
              <a:latin typeface="Arial"/>
              <a:cs typeface="Arial"/>
            </a:endParaRPr>
          </a:p>
        </p:txBody>
      </p:sp>
      <p:graphicFrame>
        <p:nvGraphicFramePr>
          <p:cNvPr id="3" name="Table 2"/>
          <p:cNvGraphicFramePr>
            <a:graphicFrameLocks noGrp="1"/>
          </p:cNvGraphicFramePr>
          <p:nvPr>
            <p:extLst>
              <p:ext uri="{D42A27DB-BD31-4B8C-83A1-F6EECF244321}">
                <p14:modId xmlns:p14="http://schemas.microsoft.com/office/powerpoint/2010/main" val="3812695570"/>
              </p:ext>
            </p:extLst>
          </p:nvPr>
        </p:nvGraphicFramePr>
        <p:xfrm>
          <a:off x="139700" y="1562100"/>
          <a:ext cx="8854440" cy="4701177"/>
        </p:xfrm>
        <a:graphic>
          <a:graphicData uri="http://schemas.openxmlformats.org/drawingml/2006/table">
            <a:tbl>
              <a:tblPr firstRow="1" bandRow="1">
                <a:tableStyleId>{5C22544A-7EE6-4342-B048-85BDC9FD1C3A}</a:tableStyleId>
              </a:tblPr>
              <a:tblGrid>
                <a:gridCol w="1790700"/>
                <a:gridCol w="1155700"/>
                <a:gridCol w="203200"/>
                <a:gridCol w="1270000"/>
                <a:gridCol w="116840"/>
                <a:gridCol w="1371600"/>
                <a:gridCol w="1216660"/>
                <a:gridCol w="256540"/>
                <a:gridCol w="1473200"/>
              </a:tblGrid>
              <a:tr h="613229">
                <a:tc>
                  <a:txBody>
                    <a:bodyPr/>
                    <a:lstStyle/>
                    <a:p>
                      <a:pPr algn="l"/>
                      <a:r>
                        <a:rPr lang="en-US" dirty="0" smtClean="0">
                          <a:latin typeface="Arial"/>
                          <a:cs typeface="Arial"/>
                        </a:rPr>
                        <a:t>Primary</a:t>
                      </a:r>
                      <a:r>
                        <a:rPr lang="en-US" baseline="0" dirty="0" smtClean="0">
                          <a:latin typeface="Arial"/>
                          <a:cs typeface="Arial"/>
                        </a:rPr>
                        <a:t> Air Mass Influence</a:t>
                      </a:r>
                      <a:endParaRPr lang="en-US" dirty="0">
                        <a:latin typeface="Arial"/>
                        <a:cs typeface="Arial"/>
                      </a:endParaRPr>
                    </a:p>
                  </a:txBody>
                  <a:tcPr/>
                </a:tc>
                <a:tc gridSpan="2">
                  <a:txBody>
                    <a:bodyPr/>
                    <a:lstStyle/>
                    <a:p>
                      <a:pPr algn="ctr"/>
                      <a:r>
                        <a:rPr lang="en-US" dirty="0" smtClean="0">
                          <a:solidFill>
                            <a:schemeClr val="bg1"/>
                          </a:solidFill>
                          <a:latin typeface="Arial"/>
                          <a:cs typeface="Arial"/>
                        </a:rPr>
                        <a:t>Ozone</a:t>
                      </a:r>
                    </a:p>
                    <a:p>
                      <a:pPr algn="ctr"/>
                      <a:r>
                        <a:rPr lang="en-US" dirty="0" smtClean="0">
                          <a:solidFill>
                            <a:schemeClr val="bg1"/>
                          </a:solidFill>
                          <a:latin typeface="Arial"/>
                          <a:cs typeface="Arial"/>
                        </a:rPr>
                        <a:t>(ppbv)</a:t>
                      </a:r>
                      <a:endParaRPr lang="en-US" dirty="0">
                        <a:solidFill>
                          <a:schemeClr val="bg1"/>
                        </a:solidFill>
                        <a:latin typeface="Arial"/>
                        <a:cs typeface="Arial"/>
                      </a:endParaRPr>
                    </a:p>
                  </a:txBody>
                  <a:tcPr/>
                </a:tc>
                <a:tc hMerge="1">
                  <a:txBody>
                    <a:bodyPr/>
                    <a:lstStyle/>
                    <a:p>
                      <a:pPr algn="ctr"/>
                      <a:endParaRPr lang="en-US" dirty="0">
                        <a:latin typeface="Arial"/>
                        <a:cs typeface="Arial"/>
                      </a:endParaRPr>
                    </a:p>
                  </a:txBody>
                  <a:tcPr/>
                </a:tc>
                <a:tc gridSpan="2">
                  <a:txBody>
                    <a:bodyPr/>
                    <a:lstStyle/>
                    <a:p>
                      <a:pPr algn="ctr"/>
                      <a:r>
                        <a:rPr lang="en-US" dirty="0" smtClean="0">
                          <a:latin typeface="Arial"/>
                          <a:cs typeface="Arial"/>
                        </a:rPr>
                        <a:t>CO</a:t>
                      </a:r>
                    </a:p>
                    <a:p>
                      <a:pPr algn="ctr"/>
                      <a:r>
                        <a:rPr lang="en-US" dirty="0" smtClean="0">
                          <a:latin typeface="Arial"/>
                          <a:cs typeface="Arial"/>
                        </a:rPr>
                        <a:t>(ppbv)</a:t>
                      </a:r>
                      <a:endParaRPr lang="en-US" dirty="0">
                        <a:latin typeface="Arial"/>
                        <a:cs typeface="Arial"/>
                      </a:endParaRPr>
                    </a:p>
                  </a:txBody>
                  <a:tcPr/>
                </a:tc>
                <a:tc hMerge="1">
                  <a:txBody>
                    <a:bodyPr/>
                    <a:lstStyle/>
                    <a:p>
                      <a:pPr algn="ctr"/>
                      <a:endParaRPr lang="en-US" dirty="0">
                        <a:latin typeface="Arial"/>
                        <a:cs typeface="Arial"/>
                      </a:endParaRPr>
                    </a:p>
                  </a:txBody>
                  <a:tcPr/>
                </a:tc>
                <a:tc>
                  <a:txBody>
                    <a:bodyPr/>
                    <a:lstStyle/>
                    <a:p>
                      <a:pPr algn="ctr"/>
                      <a:r>
                        <a:rPr lang="en-US" dirty="0" smtClean="0">
                          <a:latin typeface="Arial"/>
                          <a:cs typeface="Arial"/>
                        </a:rPr>
                        <a:t>HNO</a:t>
                      </a:r>
                      <a:r>
                        <a:rPr lang="en-US" baseline="-25000" dirty="0" smtClean="0">
                          <a:latin typeface="Arial"/>
                          <a:cs typeface="Arial"/>
                        </a:rPr>
                        <a:t>3</a:t>
                      </a:r>
                    </a:p>
                    <a:p>
                      <a:pPr algn="ctr"/>
                      <a:r>
                        <a:rPr lang="en-US" dirty="0" smtClean="0">
                          <a:latin typeface="Arial"/>
                          <a:cs typeface="Arial"/>
                        </a:rPr>
                        <a:t>(ppbv)</a:t>
                      </a:r>
                      <a:endParaRPr lang="en-US" dirty="0">
                        <a:latin typeface="Arial"/>
                        <a:cs typeface="Arial"/>
                      </a:endParaRPr>
                    </a:p>
                  </a:txBody>
                  <a:tcPr/>
                </a:tc>
                <a:tc>
                  <a:txBody>
                    <a:bodyPr/>
                    <a:lstStyle/>
                    <a:p>
                      <a:pPr algn="ctr"/>
                      <a:r>
                        <a:rPr lang="en-US" dirty="0" smtClean="0">
                          <a:latin typeface="Arial"/>
                          <a:cs typeface="Arial"/>
                        </a:rPr>
                        <a:t>Water</a:t>
                      </a:r>
                    </a:p>
                    <a:p>
                      <a:pPr algn="ctr"/>
                      <a:r>
                        <a:rPr lang="en-US" dirty="0" smtClean="0">
                          <a:latin typeface="Arial"/>
                          <a:cs typeface="Arial"/>
                        </a:rPr>
                        <a:t>(g/kg)</a:t>
                      </a:r>
                      <a:endParaRPr lang="en-US" dirty="0">
                        <a:latin typeface="Arial"/>
                        <a:cs typeface="Arial"/>
                      </a:endParaRPr>
                    </a:p>
                  </a:txBody>
                  <a:tcPr/>
                </a:tc>
                <a:tc gridSpan="2">
                  <a:txBody>
                    <a:bodyPr/>
                    <a:lstStyle/>
                    <a:p>
                      <a:pPr algn="ctr"/>
                      <a:r>
                        <a:rPr lang="en-US" dirty="0" smtClean="0">
                          <a:latin typeface="Arial"/>
                          <a:cs typeface="Arial"/>
                        </a:rPr>
                        <a:t>Fraction of observations</a:t>
                      </a:r>
                      <a:endParaRPr lang="en-US" dirty="0">
                        <a:latin typeface="Arial"/>
                        <a:cs typeface="Arial"/>
                      </a:endParaRPr>
                    </a:p>
                  </a:txBody>
                  <a:tcPr/>
                </a:tc>
                <a:tc hMerge="1">
                  <a:txBody>
                    <a:bodyPr/>
                    <a:lstStyle/>
                    <a:p>
                      <a:pPr algn="ctr"/>
                      <a:endParaRPr lang="en-US" dirty="0">
                        <a:latin typeface="Arial"/>
                        <a:cs typeface="Arial"/>
                      </a:endParaRPr>
                    </a:p>
                  </a:txBody>
                  <a:tcPr/>
                </a:tc>
              </a:tr>
              <a:tr h="613229">
                <a:tc>
                  <a:txBody>
                    <a:bodyPr/>
                    <a:lstStyle/>
                    <a:p>
                      <a:pPr algn="l"/>
                      <a:r>
                        <a:rPr lang="en-US" dirty="0" smtClean="0">
                          <a:latin typeface="Arial"/>
                          <a:cs typeface="Arial"/>
                        </a:rPr>
                        <a:t>Upper Tropospheric</a:t>
                      </a:r>
                      <a:endParaRPr lang="en-US" dirty="0">
                        <a:latin typeface="Arial"/>
                        <a:cs typeface="Arial"/>
                      </a:endParaRPr>
                    </a:p>
                  </a:txBody>
                  <a:tcPr/>
                </a:tc>
                <a:tc gridSpan="2">
                  <a:txBody>
                    <a:bodyPr/>
                    <a:lstStyle/>
                    <a:p>
                      <a:pPr algn="ctr"/>
                      <a:r>
                        <a:rPr lang="en-US" dirty="0" smtClean="0">
                          <a:solidFill>
                            <a:srgbClr val="FF0000"/>
                          </a:solidFill>
                          <a:latin typeface="Arial"/>
                          <a:cs typeface="Arial"/>
                        </a:rPr>
                        <a:t>72 </a:t>
                      </a:r>
                      <a:r>
                        <a:rPr lang="en-US" sz="1800" dirty="0" smtClean="0">
                          <a:solidFill>
                            <a:srgbClr val="FF0000"/>
                          </a:solidFill>
                          <a:latin typeface="Arial"/>
                          <a:cs typeface="Arial"/>
                        </a:rPr>
                        <a:t>± </a:t>
                      </a:r>
                      <a:r>
                        <a:rPr lang="en-US" dirty="0" smtClean="0">
                          <a:solidFill>
                            <a:srgbClr val="FF0000"/>
                          </a:solidFill>
                          <a:latin typeface="Arial"/>
                          <a:cs typeface="Arial"/>
                        </a:rPr>
                        <a:t>8</a:t>
                      </a:r>
                      <a:endParaRPr lang="en-US" dirty="0">
                        <a:solidFill>
                          <a:srgbClr val="FF0000"/>
                        </a:solidFill>
                        <a:latin typeface="Arial"/>
                        <a:cs typeface="Arial"/>
                      </a:endParaRPr>
                    </a:p>
                  </a:txBody>
                  <a:tcPr/>
                </a:tc>
                <a:tc hMerge="1">
                  <a:txBody>
                    <a:bodyPr/>
                    <a:lstStyle/>
                    <a:p>
                      <a:pPr algn="ctr"/>
                      <a:endParaRPr lang="en-US" dirty="0">
                        <a:latin typeface="Arial"/>
                        <a:cs typeface="Arial"/>
                      </a:endParaRPr>
                    </a:p>
                  </a:txBody>
                  <a:tcPr/>
                </a:tc>
                <a:tc gridSpan="2">
                  <a:txBody>
                    <a:bodyPr/>
                    <a:lstStyle/>
                    <a:p>
                      <a:pPr algn="ctr"/>
                      <a:r>
                        <a:rPr lang="en-US" dirty="0" smtClean="0">
                          <a:latin typeface="Arial"/>
                          <a:cs typeface="Arial"/>
                        </a:rPr>
                        <a:t>108</a:t>
                      </a:r>
                      <a:endParaRPr lang="en-US" dirty="0">
                        <a:latin typeface="Arial"/>
                        <a:cs typeface="Arial"/>
                      </a:endParaRPr>
                    </a:p>
                  </a:txBody>
                  <a:tcPr/>
                </a:tc>
                <a:tc hMerge="1">
                  <a:txBody>
                    <a:bodyPr/>
                    <a:lstStyle/>
                    <a:p>
                      <a:pPr algn="ctr"/>
                      <a:endParaRPr lang="en-US" dirty="0">
                        <a:latin typeface="Arial"/>
                        <a:cs typeface="Arial"/>
                      </a:endParaRPr>
                    </a:p>
                  </a:txBody>
                  <a:tcPr/>
                </a:tc>
                <a:tc>
                  <a:txBody>
                    <a:bodyPr/>
                    <a:lstStyle/>
                    <a:p>
                      <a:pPr algn="ctr"/>
                      <a:r>
                        <a:rPr lang="en-US" dirty="0" smtClean="0">
                          <a:latin typeface="Arial"/>
                          <a:cs typeface="Arial"/>
                        </a:rPr>
                        <a:t>0.41</a:t>
                      </a:r>
                      <a:endParaRPr lang="en-US" dirty="0">
                        <a:latin typeface="Arial"/>
                        <a:cs typeface="Arial"/>
                      </a:endParaRPr>
                    </a:p>
                  </a:txBody>
                  <a:tcPr/>
                </a:tc>
                <a:tc>
                  <a:txBody>
                    <a:bodyPr/>
                    <a:lstStyle/>
                    <a:p>
                      <a:pPr algn="ctr"/>
                      <a:r>
                        <a:rPr lang="en-US" dirty="0" smtClean="0">
                          <a:latin typeface="Arial"/>
                          <a:cs typeface="Arial"/>
                        </a:rPr>
                        <a:t>0.75</a:t>
                      </a:r>
                      <a:endParaRPr lang="en-US" dirty="0">
                        <a:latin typeface="Arial"/>
                        <a:cs typeface="Arial"/>
                      </a:endParaRPr>
                    </a:p>
                  </a:txBody>
                  <a:tcPr/>
                </a:tc>
                <a:tc gridSpan="2">
                  <a:txBody>
                    <a:bodyPr/>
                    <a:lstStyle/>
                    <a:p>
                      <a:pPr algn="ctr"/>
                      <a:r>
                        <a:rPr lang="en-US" dirty="0" smtClean="0">
                          <a:latin typeface="Arial"/>
                          <a:cs typeface="Arial"/>
                        </a:rPr>
                        <a:t>40%</a:t>
                      </a:r>
                      <a:endParaRPr lang="en-US" dirty="0">
                        <a:latin typeface="Arial"/>
                        <a:cs typeface="Arial"/>
                      </a:endParaRPr>
                    </a:p>
                  </a:txBody>
                  <a:tcPr/>
                </a:tc>
                <a:tc hMerge="1">
                  <a:txBody>
                    <a:bodyPr/>
                    <a:lstStyle/>
                    <a:p>
                      <a:pPr algn="ctr"/>
                      <a:endParaRPr lang="en-US" dirty="0">
                        <a:latin typeface="Arial"/>
                        <a:cs typeface="Arial"/>
                      </a:endParaRPr>
                    </a:p>
                  </a:txBody>
                  <a:tcPr/>
                </a:tc>
              </a:tr>
              <a:tr h="613229">
                <a:tc>
                  <a:txBody>
                    <a:bodyPr/>
                    <a:lstStyle/>
                    <a:p>
                      <a:pPr algn="l"/>
                      <a:r>
                        <a:rPr lang="en-US" dirty="0" smtClean="0">
                          <a:latin typeface="Arial"/>
                          <a:cs typeface="Arial"/>
                        </a:rPr>
                        <a:t>Aged Regional Emissions</a:t>
                      </a:r>
                      <a:endParaRPr lang="en-US" dirty="0">
                        <a:latin typeface="Arial"/>
                        <a:cs typeface="Arial"/>
                      </a:endParaRPr>
                    </a:p>
                  </a:txBody>
                  <a:tcPr/>
                </a:tc>
                <a:tc gridSpan="2">
                  <a:txBody>
                    <a:bodyPr/>
                    <a:lstStyle/>
                    <a:p>
                      <a:pPr algn="ctr"/>
                      <a:r>
                        <a:rPr lang="en-US" dirty="0" smtClean="0">
                          <a:solidFill>
                            <a:srgbClr val="FF0000"/>
                          </a:solidFill>
                          <a:latin typeface="Arial"/>
                          <a:cs typeface="Arial"/>
                        </a:rPr>
                        <a:t>65 </a:t>
                      </a:r>
                      <a:r>
                        <a:rPr lang="en-US" sz="1800" dirty="0" smtClean="0">
                          <a:solidFill>
                            <a:srgbClr val="FF0000"/>
                          </a:solidFill>
                          <a:latin typeface="Arial"/>
                          <a:cs typeface="Arial"/>
                        </a:rPr>
                        <a:t>± </a:t>
                      </a:r>
                      <a:r>
                        <a:rPr lang="en-US" dirty="0" smtClean="0">
                          <a:solidFill>
                            <a:srgbClr val="FF0000"/>
                          </a:solidFill>
                          <a:latin typeface="Arial"/>
                          <a:cs typeface="Arial"/>
                        </a:rPr>
                        <a:t>5</a:t>
                      </a:r>
                      <a:endParaRPr lang="en-US" dirty="0">
                        <a:solidFill>
                          <a:srgbClr val="FF0000"/>
                        </a:solidFill>
                        <a:latin typeface="Arial"/>
                        <a:cs typeface="Arial"/>
                      </a:endParaRPr>
                    </a:p>
                  </a:txBody>
                  <a:tcPr/>
                </a:tc>
                <a:tc hMerge="1">
                  <a:txBody>
                    <a:bodyPr/>
                    <a:lstStyle/>
                    <a:p>
                      <a:pPr algn="ctr"/>
                      <a:endParaRPr lang="en-US" dirty="0">
                        <a:latin typeface="Arial"/>
                        <a:cs typeface="Arial"/>
                      </a:endParaRPr>
                    </a:p>
                  </a:txBody>
                  <a:tcPr/>
                </a:tc>
                <a:tc gridSpan="2">
                  <a:txBody>
                    <a:bodyPr/>
                    <a:lstStyle/>
                    <a:p>
                      <a:pPr algn="ctr"/>
                      <a:r>
                        <a:rPr lang="en-US" dirty="0" smtClean="0">
                          <a:latin typeface="Arial"/>
                          <a:cs typeface="Arial"/>
                        </a:rPr>
                        <a:t>130</a:t>
                      </a:r>
                      <a:endParaRPr lang="en-US" dirty="0">
                        <a:latin typeface="Arial"/>
                        <a:cs typeface="Arial"/>
                      </a:endParaRPr>
                    </a:p>
                  </a:txBody>
                  <a:tcPr/>
                </a:tc>
                <a:tc hMerge="1">
                  <a:txBody>
                    <a:bodyPr/>
                    <a:lstStyle/>
                    <a:p>
                      <a:pPr algn="ctr"/>
                      <a:endParaRPr lang="en-US" dirty="0">
                        <a:latin typeface="Arial"/>
                        <a:cs typeface="Arial"/>
                      </a:endParaRPr>
                    </a:p>
                  </a:txBody>
                  <a:tcPr/>
                </a:tc>
                <a:tc>
                  <a:txBody>
                    <a:bodyPr/>
                    <a:lstStyle/>
                    <a:p>
                      <a:pPr algn="ctr"/>
                      <a:r>
                        <a:rPr lang="en-US" dirty="0" smtClean="0">
                          <a:latin typeface="Arial"/>
                          <a:cs typeface="Arial"/>
                        </a:rPr>
                        <a:t>0.81</a:t>
                      </a:r>
                      <a:endParaRPr lang="en-US" dirty="0">
                        <a:latin typeface="Arial"/>
                        <a:cs typeface="Arial"/>
                      </a:endParaRPr>
                    </a:p>
                  </a:txBody>
                  <a:tcPr/>
                </a:tc>
                <a:tc>
                  <a:txBody>
                    <a:bodyPr/>
                    <a:lstStyle/>
                    <a:p>
                      <a:pPr algn="ctr"/>
                      <a:r>
                        <a:rPr lang="en-US" dirty="0" smtClean="0">
                          <a:latin typeface="Arial"/>
                          <a:cs typeface="Arial"/>
                        </a:rPr>
                        <a:t>2.9</a:t>
                      </a:r>
                      <a:endParaRPr lang="en-US" dirty="0">
                        <a:latin typeface="Arial"/>
                        <a:cs typeface="Arial"/>
                      </a:endParaRPr>
                    </a:p>
                  </a:txBody>
                  <a:tcPr/>
                </a:tc>
                <a:tc gridSpan="2">
                  <a:txBody>
                    <a:bodyPr/>
                    <a:lstStyle/>
                    <a:p>
                      <a:pPr algn="ctr"/>
                      <a:r>
                        <a:rPr lang="en-US" dirty="0" smtClean="0">
                          <a:latin typeface="Arial"/>
                          <a:cs typeface="Arial"/>
                        </a:rPr>
                        <a:t>42%</a:t>
                      </a:r>
                      <a:endParaRPr lang="en-US" dirty="0">
                        <a:latin typeface="Arial"/>
                        <a:cs typeface="Arial"/>
                      </a:endParaRPr>
                    </a:p>
                  </a:txBody>
                  <a:tcPr/>
                </a:tc>
                <a:tc hMerge="1">
                  <a:txBody>
                    <a:bodyPr/>
                    <a:lstStyle/>
                    <a:p>
                      <a:pPr algn="ctr"/>
                      <a:endParaRPr lang="en-US" dirty="0">
                        <a:latin typeface="Arial"/>
                        <a:cs typeface="Arial"/>
                      </a:endParaRPr>
                    </a:p>
                  </a:txBody>
                  <a:tcPr/>
                </a:tc>
              </a:tr>
              <a:tr h="613229">
                <a:tc>
                  <a:txBody>
                    <a:bodyPr/>
                    <a:lstStyle/>
                    <a:p>
                      <a:pPr algn="l"/>
                      <a:r>
                        <a:rPr lang="en-US" dirty="0" smtClean="0">
                          <a:latin typeface="Arial"/>
                          <a:cs typeface="Arial"/>
                        </a:rPr>
                        <a:t>Long Range Transport</a:t>
                      </a:r>
                      <a:endParaRPr lang="en-US" dirty="0">
                        <a:latin typeface="Arial"/>
                        <a:cs typeface="Arial"/>
                      </a:endParaRPr>
                    </a:p>
                  </a:txBody>
                  <a:tcPr/>
                </a:tc>
                <a:tc gridSpan="2">
                  <a:txBody>
                    <a:bodyPr/>
                    <a:lstStyle/>
                    <a:p>
                      <a:pPr algn="ctr"/>
                      <a:r>
                        <a:rPr lang="en-US" dirty="0" smtClean="0">
                          <a:solidFill>
                            <a:srgbClr val="FF0000"/>
                          </a:solidFill>
                          <a:latin typeface="Arial"/>
                          <a:cs typeface="Arial"/>
                        </a:rPr>
                        <a:t>71 </a:t>
                      </a:r>
                      <a:r>
                        <a:rPr lang="en-US" sz="1800" dirty="0" smtClean="0">
                          <a:solidFill>
                            <a:srgbClr val="FF0000"/>
                          </a:solidFill>
                          <a:latin typeface="Arial"/>
                          <a:cs typeface="Arial"/>
                        </a:rPr>
                        <a:t>± </a:t>
                      </a:r>
                      <a:r>
                        <a:rPr lang="en-US" dirty="0" smtClean="0">
                          <a:solidFill>
                            <a:srgbClr val="FF0000"/>
                          </a:solidFill>
                          <a:latin typeface="Arial"/>
                          <a:cs typeface="Arial"/>
                        </a:rPr>
                        <a:t> 4</a:t>
                      </a:r>
                      <a:endParaRPr lang="en-US" dirty="0">
                        <a:solidFill>
                          <a:srgbClr val="FF0000"/>
                        </a:solidFill>
                        <a:latin typeface="Arial"/>
                        <a:cs typeface="Arial"/>
                      </a:endParaRPr>
                    </a:p>
                  </a:txBody>
                  <a:tcPr/>
                </a:tc>
                <a:tc hMerge="1">
                  <a:txBody>
                    <a:bodyPr/>
                    <a:lstStyle/>
                    <a:p>
                      <a:pPr algn="ctr"/>
                      <a:endParaRPr lang="en-US" dirty="0">
                        <a:latin typeface="Arial"/>
                        <a:cs typeface="Arial"/>
                      </a:endParaRPr>
                    </a:p>
                  </a:txBody>
                  <a:tcPr/>
                </a:tc>
                <a:tc gridSpan="2">
                  <a:txBody>
                    <a:bodyPr/>
                    <a:lstStyle/>
                    <a:p>
                      <a:pPr algn="ctr"/>
                      <a:r>
                        <a:rPr lang="en-US" dirty="0" smtClean="0">
                          <a:latin typeface="Arial"/>
                          <a:cs typeface="Arial"/>
                        </a:rPr>
                        <a:t>137</a:t>
                      </a:r>
                      <a:endParaRPr lang="en-US" dirty="0">
                        <a:latin typeface="Arial"/>
                        <a:cs typeface="Arial"/>
                      </a:endParaRPr>
                    </a:p>
                  </a:txBody>
                  <a:tcPr/>
                </a:tc>
                <a:tc hMerge="1">
                  <a:txBody>
                    <a:bodyPr/>
                    <a:lstStyle/>
                    <a:p>
                      <a:pPr algn="ctr"/>
                      <a:endParaRPr lang="en-US" dirty="0">
                        <a:latin typeface="Arial"/>
                        <a:cs typeface="Arial"/>
                      </a:endParaRPr>
                    </a:p>
                  </a:txBody>
                  <a:tcPr/>
                </a:tc>
                <a:tc>
                  <a:txBody>
                    <a:bodyPr/>
                    <a:lstStyle/>
                    <a:p>
                      <a:pPr algn="ctr"/>
                      <a:r>
                        <a:rPr lang="en-US" dirty="0" smtClean="0">
                          <a:latin typeface="Arial"/>
                          <a:cs typeface="Arial"/>
                        </a:rPr>
                        <a:t>0.11</a:t>
                      </a:r>
                      <a:endParaRPr lang="en-US" dirty="0">
                        <a:latin typeface="Arial"/>
                        <a:cs typeface="Arial"/>
                      </a:endParaRPr>
                    </a:p>
                  </a:txBody>
                  <a:tcPr/>
                </a:tc>
                <a:tc>
                  <a:txBody>
                    <a:bodyPr/>
                    <a:lstStyle/>
                    <a:p>
                      <a:pPr algn="ctr"/>
                      <a:r>
                        <a:rPr lang="en-US" dirty="0" smtClean="0">
                          <a:latin typeface="Arial"/>
                          <a:cs typeface="Arial"/>
                        </a:rPr>
                        <a:t>0.98</a:t>
                      </a:r>
                      <a:endParaRPr lang="en-US" dirty="0">
                        <a:latin typeface="Arial"/>
                        <a:cs typeface="Arial"/>
                      </a:endParaRPr>
                    </a:p>
                  </a:txBody>
                  <a:tcPr/>
                </a:tc>
                <a:tc gridSpan="2">
                  <a:txBody>
                    <a:bodyPr/>
                    <a:lstStyle/>
                    <a:p>
                      <a:pPr algn="ctr"/>
                      <a:r>
                        <a:rPr lang="en-US" dirty="0" smtClean="0">
                          <a:latin typeface="Arial"/>
                          <a:cs typeface="Arial"/>
                        </a:rPr>
                        <a:t>13%</a:t>
                      </a:r>
                      <a:endParaRPr lang="en-US" dirty="0">
                        <a:latin typeface="Arial"/>
                        <a:cs typeface="Arial"/>
                      </a:endParaRPr>
                    </a:p>
                  </a:txBody>
                  <a:tcPr/>
                </a:tc>
                <a:tc hMerge="1">
                  <a:txBody>
                    <a:bodyPr/>
                    <a:lstStyle/>
                    <a:p>
                      <a:pPr algn="ctr"/>
                      <a:endParaRPr lang="en-US" dirty="0">
                        <a:latin typeface="Arial"/>
                        <a:cs typeface="Arial"/>
                      </a:endParaRPr>
                    </a:p>
                  </a:txBody>
                  <a:tcPr/>
                </a:tc>
              </a:tr>
              <a:tr h="613229">
                <a:tc>
                  <a:txBody>
                    <a:bodyPr/>
                    <a:lstStyle/>
                    <a:p>
                      <a:pPr algn="l"/>
                      <a:r>
                        <a:rPr lang="en-US" dirty="0" smtClean="0">
                          <a:latin typeface="Arial"/>
                          <a:cs typeface="Arial"/>
                        </a:rPr>
                        <a:t>Marine</a:t>
                      </a:r>
                      <a:endParaRPr lang="en-US" dirty="0">
                        <a:latin typeface="Arial"/>
                        <a:cs typeface="Arial"/>
                      </a:endParaRPr>
                    </a:p>
                  </a:txBody>
                  <a:tcPr/>
                </a:tc>
                <a:tc gridSpan="2">
                  <a:txBody>
                    <a:bodyPr/>
                    <a:lstStyle/>
                    <a:p>
                      <a:pPr algn="ctr"/>
                      <a:r>
                        <a:rPr lang="en-US" sz="1800" dirty="0" smtClean="0">
                          <a:solidFill>
                            <a:srgbClr val="FF0000"/>
                          </a:solidFill>
                          <a:latin typeface="Arial"/>
                          <a:cs typeface="Arial"/>
                        </a:rPr>
                        <a:t>51 ± 7 </a:t>
                      </a:r>
                      <a:endParaRPr lang="en-US" dirty="0">
                        <a:solidFill>
                          <a:srgbClr val="FF0000"/>
                        </a:solidFill>
                        <a:latin typeface="Arial"/>
                        <a:cs typeface="Arial"/>
                      </a:endParaRPr>
                    </a:p>
                  </a:txBody>
                  <a:tcPr/>
                </a:tc>
                <a:tc hMerge="1">
                  <a:txBody>
                    <a:bodyPr/>
                    <a:lstStyle/>
                    <a:p>
                      <a:pPr algn="ctr"/>
                      <a:endParaRPr lang="en-US" dirty="0">
                        <a:latin typeface="Arial"/>
                        <a:cs typeface="Arial"/>
                      </a:endParaRPr>
                    </a:p>
                  </a:txBody>
                  <a:tcPr/>
                </a:tc>
                <a:tc gridSpan="2">
                  <a:txBody>
                    <a:bodyPr/>
                    <a:lstStyle/>
                    <a:p>
                      <a:pPr algn="ctr"/>
                      <a:r>
                        <a:rPr lang="en-US" dirty="0" smtClean="0">
                          <a:latin typeface="Arial"/>
                          <a:cs typeface="Arial"/>
                        </a:rPr>
                        <a:t>98</a:t>
                      </a:r>
                      <a:endParaRPr lang="en-US" dirty="0">
                        <a:latin typeface="Arial"/>
                        <a:cs typeface="Arial"/>
                      </a:endParaRPr>
                    </a:p>
                  </a:txBody>
                  <a:tcPr/>
                </a:tc>
                <a:tc hMerge="1">
                  <a:txBody>
                    <a:bodyPr/>
                    <a:lstStyle/>
                    <a:p>
                      <a:pPr algn="ctr"/>
                      <a:endParaRPr lang="en-US" dirty="0">
                        <a:latin typeface="Arial"/>
                        <a:cs typeface="Arial"/>
                      </a:endParaRPr>
                    </a:p>
                  </a:txBody>
                  <a:tcPr/>
                </a:tc>
                <a:tc>
                  <a:txBody>
                    <a:bodyPr/>
                    <a:lstStyle/>
                    <a:p>
                      <a:pPr algn="ctr"/>
                      <a:r>
                        <a:rPr lang="en-US" dirty="0" smtClean="0">
                          <a:latin typeface="Arial"/>
                          <a:cs typeface="Arial"/>
                        </a:rPr>
                        <a:t>0.65</a:t>
                      </a:r>
                      <a:endParaRPr lang="en-US" dirty="0">
                        <a:latin typeface="Arial"/>
                        <a:cs typeface="Arial"/>
                      </a:endParaRPr>
                    </a:p>
                  </a:txBody>
                  <a:tcPr/>
                </a:tc>
                <a:tc>
                  <a:txBody>
                    <a:bodyPr/>
                    <a:lstStyle/>
                    <a:p>
                      <a:pPr algn="ctr"/>
                      <a:r>
                        <a:rPr lang="en-US" dirty="0" smtClean="0">
                          <a:latin typeface="Arial"/>
                          <a:cs typeface="Arial"/>
                        </a:rPr>
                        <a:t>3.4</a:t>
                      </a:r>
                      <a:endParaRPr lang="en-US" dirty="0">
                        <a:latin typeface="Arial"/>
                        <a:cs typeface="Arial"/>
                      </a:endParaRPr>
                    </a:p>
                  </a:txBody>
                  <a:tcPr/>
                </a:tc>
                <a:tc gridSpan="2">
                  <a:txBody>
                    <a:bodyPr/>
                    <a:lstStyle/>
                    <a:p>
                      <a:pPr algn="ctr"/>
                      <a:r>
                        <a:rPr lang="en-US" dirty="0" smtClean="0">
                          <a:latin typeface="Arial"/>
                          <a:cs typeface="Arial"/>
                        </a:rPr>
                        <a:t>5%</a:t>
                      </a:r>
                      <a:endParaRPr lang="en-US" dirty="0">
                        <a:latin typeface="Arial"/>
                        <a:cs typeface="Arial"/>
                      </a:endParaRPr>
                    </a:p>
                  </a:txBody>
                  <a:tcPr/>
                </a:tc>
                <a:tc hMerge="1">
                  <a:txBody>
                    <a:bodyPr/>
                    <a:lstStyle/>
                    <a:p>
                      <a:pPr algn="ctr"/>
                      <a:endParaRPr lang="en-US" dirty="0">
                        <a:latin typeface="Arial"/>
                        <a:cs typeface="Arial"/>
                      </a:endParaRPr>
                    </a:p>
                  </a:txBody>
                  <a:tcPr/>
                </a:tc>
              </a:tr>
              <a:tr h="613229">
                <a:tc>
                  <a:txBody>
                    <a:bodyPr/>
                    <a:lstStyle/>
                    <a:p>
                      <a:r>
                        <a:rPr lang="en-US" dirty="0" smtClean="0">
                          <a:latin typeface="Arial"/>
                          <a:cs typeface="Arial"/>
                        </a:rPr>
                        <a:t>Stratospheric</a:t>
                      </a:r>
                      <a:endParaRPr lang="en-US" dirty="0">
                        <a:latin typeface="Arial"/>
                        <a:cs typeface="Arial"/>
                      </a:endParaRPr>
                    </a:p>
                  </a:txBody>
                  <a:tcPr/>
                </a:tc>
                <a:tc gridSpan="8">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solidFill>
                            <a:srgbClr val="FF0000"/>
                          </a:solidFill>
                          <a:latin typeface="Arial"/>
                          <a:cs typeface="Arial"/>
                        </a:rPr>
                        <a:t>	</a:t>
                      </a:r>
                      <a:r>
                        <a:rPr lang="en-US" sz="1800" baseline="0" dirty="0" smtClean="0">
                          <a:solidFill>
                            <a:srgbClr val="FF0000"/>
                          </a:solidFill>
                          <a:latin typeface="Arial"/>
                          <a:cs typeface="Arial"/>
                        </a:rPr>
                        <a:t> </a:t>
                      </a:r>
                      <a:r>
                        <a:rPr lang="en-US" sz="1800" dirty="0" smtClean="0">
                          <a:solidFill>
                            <a:srgbClr val="000000"/>
                          </a:solidFill>
                          <a:latin typeface="Arial"/>
                          <a:cs typeface="Arial"/>
                        </a:rPr>
                        <a:t>Not observed below 4 km over LA Basin on 6 WP-3 flights</a:t>
                      </a:r>
                    </a:p>
                    <a:p>
                      <a:endParaRPr lang="en-US" dirty="0">
                        <a:latin typeface="Arial"/>
                        <a:cs typeface="Arial"/>
                      </a:endParaRPr>
                    </a:p>
                  </a:txBody>
                  <a:tcPr/>
                </a:tc>
                <a:tc hMerge="1">
                  <a:txBody>
                    <a:bodyPr/>
                    <a:lstStyle/>
                    <a:p>
                      <a:endParaRPr lang="en-US" dirty="0">
                        <a:latin typeface="Arial"/>
                        <a:cs typeface="Arial"/>
                      </a:endParaRPr>
                    </a:p>
                  </a:txBody>
                  <a:tcPr/>
                </a:tc>
                <a:tc hMerge="1">
                  <a:txBody>
                    <a:bodyPr/>
                    <a:lstStyle/>
                    <a:p>
                      <a:endParaRPr lang="en-US"/>
                    </a:p>
                  </a:txBody>
                  <a:tcPr/>
                </a:tc>
                <a:tc hMerge="1">
                  <a:txBody>
                    <a:bodyPr/>
                    <a:lstStyle/>
                    <a:p>
                      <a:endParaRPr lang="en-US" dirty="0">
                        <a:latin typeface="Arial"/>
                        <a:cs typeface="Arial"/>
                      </a:endParaRPr>
                    </a:p>
                  </a:txBody>
                  <a:tcPr/>
                </a:tc>
                <a:tc hMerge="1">
                  <a:txBody>
                    <a:bodyPr/>
                    <a:lstStyle/>
                    <a:p>
                      <a:endParaRPr lang="en-US"/>
                    </a:p>
                  </a:txBody>
                  <a:tcPr/>
                </a:tc>
                <a:tc hMerge="1">
                  <a:txBody>
                    <a:bodyPr/>
                    <a:lstStyle/>
                    <a:p>
                      <a:endParaRPr lang="en-US" dirty="0">
                        <a:latin typeface="Arial"/>
                        <a:cs typeface="Arial"/>
                      </a:endParaRPr>
                    </a:p>
                  </a:txBody>
                  <a:tcPr/>
                </a:tc>
                <a:tc hMerge="1">
                  <a:txBody>
                    <a:bodyPr/>
                    <a:lstStyle/>
                    <a:p>
                      <a:endParaRPr lang="en-US"/>
                    </a:p>
                  </a:txBody>
                  <a:tcPr/>
                </a:tc>
                <a:tc hMerge="1">
                  <a:txBody>
                    <a:bodyPr/>
                    <a:lstStyle/>
                    <a:p>
                      <a:endParaRPr lang="en-US" dirty="0">
                        <a:latin typeface="Arial"/>
                        <a:cs typeface="Arial"/>
                      </a:endParaRPr>
                    </a:p>
                  </a:txBody>
                  <a:tcPr/>
                </a:tc>
              </a:tr>
              <a:tr h="613229">
                <a:tc>
                  <a:txBody>
                    <a:bodyPr/>
                    <a:lstStyle/>
                    <a:p>
                      <a:endParaRPr lang="en-US">
                        <a:latin typeface="Arial"/>
                        <a:cs typeface="Arial"/>
                      </a:endParaRPr>
                    </a:p>
                  </a:txBody>
                  <a:tcPr/>
                </a:tc>
                <a:tc>
                  <a:txBody>
                    <a:bodyPr/>
                    <a:lstStyle/>
                    <a:p>
                      <a:endParaRPr lang="en-US">
                        <a:latin typeface="Arial"/>
                        <a:cs typeface="Arial"/>
                      </a:endParaRPr>
                    </a:p>
                  </a:txBody>
                  <a:tcPr/>
                </a:tc>
                <a:tc gridSpan="2">
                  <a:txBody>
                    <a:bodyPr/>
                    <a:lstStyle/>
                    <a:p>
                      <a:endParaRPr lang="en-US">
                        <a:latin typeface="Arial"/>
                        <a:cs typeface="Arial"/>
                      </a:endParaRPr>
                    </a:p>
                  </a:txBody>
                  <a:tcPr/>
                </a:tc>
                <a:tc hMerge="1">
                  <a:txBody>
                    <a:bodyPr/>
                    <a:lstStyle/>
                    <a:p>
                      <a:endParaRPr lang="en-US"/>
                    </a:p>
                  </a:txBody>
                  <a:tcPr/>
                </a:tc>
                <a:tc gridSpan="2">
                  <a:txBody>
                    <a:bodyPr/>
                    <a:lstStyle/>
                    <a:p>
                      <a:endParaRPr lang="en-US" dirty="0">
                        <a:latin typeface="Arial"/>
                        <a:cs typeface="Arial"/>
                      </a:endParaRPr>
                    </a:p>
                  </a:txBody>
                  <a:tcPr/>
                </a:tc>
                <a:tc hMerge="1">
                  <a:txBody>
                    <a:bodyPr/>
                    <a:lstStyle/>
                    <a:p>
                      <a:endParaRPr lang="en-US"/>
                    </a:p>
                  </a:txBody>
                  <a:tcPr/>
                </a:tc>
                <a:tc gridSpan="2">
                  <a:txBody>
                    <a:bodyPr/>
                    <a:lstStyle/>
                    <a:p>
                      <a:endParaRPr lang="en-US" dirty="0">
                        <a:latin typeface="Arial"/>
                        <a:cs typeface="Arial"/>
                      </a:endParaRPr>
                    </a:p>
                  </a:txBody>
                  <a:tcPr/>
                </a:tc>
                <a:tc hMerge="1">
                  <a:txBody>
                    <a:bodyPr/>
                    <a:lstStyle/>
                    <a:p>
                      <a:endParaRPr lang="en-US"/>
                    </a:p>
                  </a:txBody>
                  <a:tcPr/>
                </a:tc>
                <a:tc>
                  <a:txBody>
                    <a:bodyPr/>
                    <a:lstStyle/>
                    <a:p>
                      <a:endParaRPr lang="en-US" dirty="0">
                        <a:latin typeface="Arial"/>
                        <a:cs typeface="Arial"/>
                      </a:endParaRPr>
                    </a:p>
                  </a:txBody>
                  <a:tcPr/>
                </a:tc>
              </a:tr>
            </a:tbl>
          </a:graphicData>
        </a:graphic>
      </p:graphicFrame>
      <p:sp>
        <p:nvSpPr>
          <p:cNvPr id="5" name="Rectangle 4"/>
          <p:cNvSpPr/>
          <p:nvPr/>
        </p:nvSpPr>
        <p:spPr>
          <a:xfrm>
            <a:off x="2653421" y="958334"/>
            <a:ext cx="3837158" cy="369332"/>
          </a:xfrm>
          <a:prstGeom prst="rect">
            <a:avLst/>
          </a:prstGeom>
        </p:spPr>
        <p:txBody>
          <a:bodyPr wrap="none">
            <a:spAutoFit/>
          </a:bodyPr>
          <a:lstStyle/>
          <a:p>
            <a:pPr algn="ctr"/>
            <a:r>
              <a:rPr lang="en-US" u="sng" dirty="0">
                <a:latin typeface="Arial"/>
                <a:cs typeface="Arial"/>
              </a:rPr>
              <a:t>Averages from 1.8 – 3.5 km altitude</a:t>
            </a:r>
          </a:p>
        </p:txBody>
      </p:sp>
    </p:spTree>
    <p:extLst>
      <p:ext uri="{BB962C8B-B14F-4D97-AF65-F5344CB8AC3E}">
        <p14:creationId xmlns:p14="http://schemas.microsoft.com/office/powerpoint/2010/main" val="32731776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y14_map.jpg"/>
          <p:cNvPicPr>
            <a:picLocks noChangeAspect="1"/>
          </p:cNvPicPr>
          <p:nvPr/>
        </p:nvPicPr>
        <p:blipFill rotWithShape="1">
          <a:blip r:embed="rId3">
            <a:extLst>
              <a:ext uri="{28A0092B-C50C-407E-A947-70E740481C1C}">
                <a14:useLocalDpi xmlns:a14="http://schemas.microsoft.com/office/drawing/2010/main" val="0"/>
              </a:ext>
            </a:extLst>
          </a:blip>
          <a:srcRect l="2538" t="3936" b="3572"/>
          <a:stretch/>
        </p:blipFill>
        <p:spPr>
          <a:xfrm>
            <a:off x="4254500" y="24368"/>
            <a:ext cx="4889500" cy="2960132"/>
          </a:xfrm>
          <a:prstGeom prst="rect">
            <a:avLst/>
          </a:prstGeom>
        </p:spPr>
      </p:pic>
      <p:pic>
        <p:nvPicPr>
          <p:cNvPr id="7" name="Picture 6" descr="may14.jpg"/>
          <p:cNvPicPr>
            <a:picLocks noChangeAspect="1"/>
          </p:cNvPicPr>
          <p:nvPr/>
        </p:nvPicPr>
        <p:blipFill rotWithShape="1">
          <a:blip r:embed="rId4">
            <a:extLst>
              <a:ext uri="{28A0092B-C50C-407E-A947-70E740481C1C}">
                <a14:useLocalDpi xmlns:a14="http://schemas.microsoft.com/office/drawing/2010/main" val="0"/>
              </a:ext>
            </a:extLst>
          </a:blip>
          <a:srcRect t="4196"/>
          <a:stretch/>
        </p:blipFill>
        <p:spPr>
          <a:xfrm>
            <a:off x="0" y="2806700"/>
            <a:ext cx="5733535" cy="3504110"/>
          </a:xfrm>
          <a:prstGeom prst="rect">
            <a:avLst/>
          </a:prstGeom>
        </p:spPr>
      </p:pic>
      <p:sp>
        <p:nvSpPr>
          <p:cNvPr id="6" name="TextBox 5"/>
          <p:cNvSpPr txBox="1"/>
          <p:nvPr/>
        </p:nvSpPr>
        <p:spPr>
          <a:xfrm>
            <a:off x="1168400" y="1828800"/>
            <a:ext cx="184666" cy="369332"/>
          </a:xfrm>
          <a:prstGeom prst="rect">
            <a:avLst/>
          </a:prstGeom>
          <a:noFill/>
        </p:spPr>
        <p:txBody>
          <a:bodyPr wrap="none" rtlCol="0">
            <a:spAutoFit/>
          </a:bodyPr>
          <a:lstStyle/>
          <a:p>
            <a:endParaRPr lang="en-US" dirty="0">
              <a:latin typeface="Arial"/>
              <a:cs typeface="Arial"/>
            </a:endParaRPr>
          </a:p>
        </p:txBody>
      </p:sp>
      <p:sp>
        <p:nvSpPr>
          <p:cNvPr id="8" name="TextBox 7"/>
          <p:cNvSpPr txBox="1"/>
          <p:nvPr/>
        </p:nvSpPr>
        <p:spPr>
          <a:xfrm>
            <a:off x="1092200" y="6168877"/>
            <a:ext cx="7620000" cy="400110"/>
          </a:xfrm>
          <a:prstGeom prst="rect">
            <a:avLst/>
          </a:prstGeom>
          <a:noFill/>
        </p:spPr>
        <p:txBody>
          <a:bodyPr wrap="square" rtlCol="0">
            <a:spAutoFit/>
          </a:bodyPr>
          <a:lstStyle/>
          <a:p>
            <a:r>
              <a:rPr lang="en-US" sz="2000" dirty="0" smtClean="0">
                <a:solidFill>
                  <a:srgbClr val="FF0000"/>
                </a:solidFill>
                <a:latin typeface="Arial"/>
                <a:cs typeface="Arial"/>
              </a:rPr>
              <a:t>• </a:t>
            </a:r>
            <a:r>
              <a:rPr lang="en-US" sz="2000" dirty="0">
                <a:solidFill>
                  <a:srgbClr val="FF0000"/>
                </a:solidFill>
                <a:latin typeface="Arial"/>
                <a:cs typeface="Arial"/>
              </a:rPr>
              <a:t>Dry air with </a:t>
            </a:r>
            <a:r>
              <a:rPr lang="en-US" sz="2000" dirty="0" smtClean="0">
                <a:solidFill>
                  <a:srgbClr val="FF0000"/>
                </a:solidFill>
                <a:latin typeface="Arial"/>
                <a:cs typeface="Arial"/>
              </a:rPr>
              <a:t>increased ozone </a:t>
            </a:r>
            <a:r>
              <a:rPr lang="en-US" sz="2000" dirty="0">
                <a:solidFill>
                  <a:srgbClr val="FF0000"/>
                </a:solidFill>
                <a:latin typeface="Arial"/>
                <a:cs typeface="Arial"/>
              </a:rPr>
              <a:t>and low CO </a:t>
            </a:r>
            <a:r>
              <a:rPr lang="en-US" sz="2000" dirty="0" smtClean="0">
                <a:solidFill>
                  <a:srgbClr val="FF0000"/>
                </a:solidFill>
                <a:latin typeface="Arial"/>
                <a:cs typeface="Arial"/>
              </a:rPr>
              <a:t>mixed into LA Basin</a:t>
            </a:r>
            <a:endParaRPr lang="en-US" sz="2000" dirty="0">
              <a:solidFill>
                <a:srgbClr val="FF0000"/>
              </a:solidFill>
              <a:latin typeface="Arial"/>
              <a:cs typeface="Arial"/>
            </a:endParaRPr>
          </a:p>
        </p:txBody>
      </p:sp>
      <p:sp>
        <p:nvSpPr>
          <p:cNvPr id="10" name="TextBox 9"/>
          <p:cNvSpPr txBox="1"/>
          <p:nvPr/>
        </p:nvSpPr>
        <p:spPr>
          <a:xfrm>
            <a:off x="0" y="151368"/>
            <a:ext cx="4699001" cy="830997"/>
          </a:xfrm>
          <a:prstGeom prst="rect">
            <a:avLst/>
          </a:prstGeom>
          <a:noFill/>
        </p:spPr>
        <p:txBody>
          <a:bodyPr wrap="square" rtlCol="0">
            <a:spAutoFit/>
          </a:bodyPr>
          <a:lstStyle/>
          <a:p>
            <a:r>
              <a:rPr lang="en-US" sz="2400" dirty="0" smtClean="0">
                <a:latin typeface="Arial"/>
                <a:cs typeface="Arial"/>
              </a:rPr>
              <a:t>Example: </a:t>
            </a:r>
            <a:r>
              <a:rPr lang="en-US" sz="2400" dirty="0">
                <a:latin typeface="Arial"/>
                <a:cs typeface="Arial"/>
              </a:rPr>
              <a:t>D</a:t>
            </a:r>
            <a:r>
              <a:rPr lang="en-US" sz="2400" dirty="0" smtClean="0">
                <a:latin typeface="Arial"/>
                <a:cs typeface="Arial"/>
              </a:rPr>
              <a:t>ownward mixing of ozone into LA Basin, May 14</a:t>
            </a:r>
            <a:endParaRPr lang="en-US" sz="2400" dirty="0">
              <a:latin typeface="Arial"/>
              <a:cs typeface="Arial"/>
            </a:endParaRPr>
          </a:p>
        </p:txBody>
      </p:sp>
      <p:sp>
        <p:nvSpPr>
          <p:cNvPr id="11" name="TextBox 10"/>
          <p:cNvSpPr txBox="1"/>
          <p:nvPr/>
        </p:nvSpPr>
        <p:spPr>
          <a:xfrm>
            <a:off x="5549900" y="3638202"/>
            <a:ext cx="3594100" cy="1477328"/>
          </a:xfrm>
          <a:prstGeom prst="rect">
            <a:avLst/>
          </a:prstGeom>
          <a:noFill/>
        </p:spPr>
        <p:txBody>
          <a:bodyPr wrap="square" rtlCol="0">
            <a:spAutoFit/>
          </a:bodyPr>
          <a:lstStyle/>
          <a:p>
            <a:r>
              <a:rPr lang="en-US" dirty="0" smtClean="0">
                <a:latin typeface="Arial"/>
                <a:cs typeface="Arial"/>
              </a:rPr>
              <a:t>• Gray points: Entire flight</a:t>
            </a:r>
          </a:p>
          <a:p>
            <a:endParaRPr lang="en-US" dirty="0" smtClean="0">
              <a:latin typeface="Arial"/>
              <a:cs typeface="Arial"/>
            </a:endParaRPr>
          </a:p>
          <a:p>
            <a:r>
              <a:rPr lang="en-US" dirty="0" smtClean="0">
                <a:latin typeface="Arial"/>
                <a:cs typeface="Arial"/>
              </a:rPr>
              <a:t>• Colored points:</a:t>
            </a:r>
          </a:p>
          <a:p>
            <a:r>
              <a:rPr lang="en-US" dirty="0" smtClean="0">
                <a:latin typeface="Arial"/>
                <a:cs typeface="Arial"/>
              </a:rPr>
              <a:t>	0.2 – 0.8 km altitude over 	East LA basin</a:t>
            </a:r>
            <a:endParaRPr lang="en-US" dirty="0">
              <a:latin typeface="Arial"/>
              <a:cs typeface="Arial"/>
            </a:endParaRPr>
          </a:p>
        </p:txBody>
      </p:sp>
      <p:sp>
        <p:nvSpPr>
          <p:cNvPr id="4" name="TextBox 3"/>
          <p:cNvSpPr txBox="1"/>
          <p:nvPr/>
        </p:nvSpPr>
        <p:spPr>
          <a:xfrm>
            <a:off x="1028700" y="2421235"/>
            <a:ext cx="3161142" cy="461665"/>
          </a:xfrm>
          <a:prstGeom prst="rect">
            <a:avLst/>
          </a:prstGeom>
          <a:noFill/>
        </p:spPr>
        <p:txBody>
          <a:bodyPr wrap="none" rtlCol="0">
            <a:spAutoFit/>
          </a:bodyPr>
          <a:lstStyle/>
          <a:p>
            <a:r>
              <a:rPr lang="en-US" sz="2400" dirty="0" err="1" smtClean="0">
                <a:latin typeface="Arial"/>
                <a:cs typeface="Arial"/>
              </a:rPr>
              <a:t>Ozone:CO</a:t>
            </a:r>
            <a:r>
              <a:rPr lang="en-US" sz="2400" dirty="0" smtClean="0">
                <a:latin typeface="Arial"/>
                <a:cs typeface="Arial"/>
              </a:rPr>
              <a:t> correlation</a:t>
            </a:r>
            <a:endParaRPr lang="en-US" sz="2400" dirty="0">
              <a:latin typeface="Arial"/>
              <a:cs typeface="Arial"/>
            </a:endParaRPr>
          </a:p>
        </p:txBody>
      </p:sp>
    </p:spTree>
    <p:extLst>
      <p:ext uri="{BB962C8B-B14F-4D97-AF65-F5344CB8AC3E}">
        <p14:creationId xmlns:p14="http://schemas.microsoft.com/office/powerpoint/2010/main" val="21965031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une18_timeser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6260"/>
            <a:ext cx="4847525" cy="4572000"/>
          </a:xfrm>
          <a:prstGeom prst="rect">
            <a:avLst/>
          </a:prstGeom>
        </p:spPr>
      </p:pic>
      <p:pic>
        <p:nvPicPr>
          <p:cNvPr id="2" name="Picture 1" descr="june18_map.jpg"/>
          <p:cNvPicPr>
            <a:picLocks noChangeAspect="1"/>
          </p:cNvPicPr>
          <p:nvPr/>
        </p:nvPicPr>
        <p:blipFill rotWithShape="1">
          <a:blip r:embed="rId3">
            <a:alphaModFix/>
            <a:extLst>
              <a:ext uri="{28A0092B-C50C-407E-A947-70E740481C1C}">
                <a14:useLocalDpi xmlns:a14="http://schemas.microsoft.com/office/drawing/2010/main" val="0"/>
              </a:ext>
            </a:extLst>
          </a:blip>
          <a:srcRect l="3045" t="4575" r="8005" b="4137"/>
          <a:stretch/>
        </p:blipFill>
        <p:spPr>
          <a:xfrm>
            <a:off x="4699000" y="24368"/>
            <a:ext cx="4462533" cy="2921569"/>
          </a:xfrm>
          <a:prstGeom prst="rect">
            <a:avLst/>
          </a:prstGeom>
        </p:spPr>
      </p:pic>
      <p:sp>
        <p:nvSpPr>
          <p:cNvPr id="3" name="TextBox 2"/>
          <p:cNvSpPr txBox="1"/>
          <p:nvPr/>
        </p:nvSpPr>
        <p:spPr>
          <a:xfrm>
            <a:off x="5171688" y="3085174"/>
            <a:ext cx="3799345" cy="2677656"/>
          </a:xfrm>
          <a:prstGeom prst="rect">
            <a:avLst/>
          </a:prstGeom>
          <a:noFill/>
        </p:spPr>
        <p:txBody>
          <a:bodyPr wrap="square" rtlCol="0">
            <a:spAutoFit/>
          </a:bodyPr>
          <a:lstStyle/>
          <a:p>
            <a:pPr marL="228600" indent="-228600"/>
            <a:r>
              <a:rPr lang="en-US" sz="2400" dirty="0" smtClean="0">
                <a:solidFill>
                  <a:srgbClr val="0000FF"/>
                </a:solidFill>
                <a:latin typeface="Arial"/>
                <a:cs typeface="Arial"/>
              </a:rPr>
              <a:t>• Decreased CO, water, HNO</a:t>
            </a:r>
            <a:r>
              <a:rPr lang="en-US" sz="2400" baseline="-25000" dirty="0" smtClean="0">
                <a:solidFill>
                  <a:srgbClr val="0000FF"/>
                </a:solidFill>
                <a:latin typeface="Arial"/>
                <a:cs typeface="Arial"/>
              </a:rPr>
              <a:t>3</a:t>
            </a:r>
            <a:r>
              <a:rPr lang="en-US" sz="2400" dirty="0" smtClean="0">
                <a:solidFill>
                  <a:srgbClr val="0000FF"/>
                </a:solidFill>
                <a:latin typeface="Arial"/>
                <a:cs typeface="Arial"/>
              </a:rPr>
              <a:t>: Ozone </a:t>
            </a:r>
            <a:r>
              <a:rPr lang="en-US" sz="2400" dirty="0">
                <a:solidFill>
                  <a:srgbClr val="0000FF"/>
                </a:solidFill>
                <a:latin typeface="Arial"/>
                <a:cs typeface="Arial"/>
              </a:rPr>
              <a:t>from aloft </a:t>
            </a:r>
            <a:r>
              <a:rPr lang="en-US" sz="2400" dirty="0" smtClean="0">
                <a:solidFill>
                  <a:srgbClr val="0000FF"/>
                </a:solidFill>
                <a:latin typeface="Arial"/>
                <a:cs typeface="Arial"/>
              </a:rPr>
              <a:t>mixed </a:t>
            </a:r>
            <a:r>
              <a:rPr lang="en-US" sz="2400" dirty="0">
                <a:solidFill>
                  <a:srgbClr val="0000FF"/>
                </a:solidFill>
                <a:latin typeface="Arial"/>
                <a:cs typeface="Arial"/>
              </a:rPr>
              <a:t>to </a:t>
            </a:r>
            <a:r>
              <a:rPr lang="en-US" sz="2400" dirty="0" smtClean="0">
                <a:solidFill>
                  <a:srgbClr val="0000FF"/>
                </a:solidFill>
                <a:latin typeface="Arial"/>
                <a:cs typeface="Arial"/>
              </a:rPr>
              <a:t>surface</a:t>
            </a:r>
          </a:p>
          <a:p>
            <a:pPr marL="228600" indent="-228600"/>
            <a:endParaRPr lang="en-US" sz="2400" dirty="0">
              <a:solidFill>
                <a:srgbClr val="FF0000"/>
              </a:solidFill>
              <a:latin typeface="Arial"/>
              <a:cs typeface="Arial"/>
            </a:endParaRPr>
          </a:p>
          <a:p>
            <a:pPr marL="228600" indent="-228600"/>
            <a:r>
              <a:rPr lang="en-US" sz="2400" dirty="0" smtClean="0">
                <a:solidFill>
                  <a:srgbClr val="FF0000"/>
                </a:solidFill>
                <a:latin typeface="Arial"/>
                <a:cs typeface="Arial"/>
              </a:rPr>
              <a:t>• Increased CO, HNO</a:t>
            </a:r>
            <a:r>
              <a:rPr lang="en-US" sz="2400" baseline="-25000" dirty="0" smtClean="0">
                <a:solidFill>
                  <a:srgbClr val="FF0000"/>
                </a:solidFill>
                <a:latin typeface="Arial"/>
                <a:cs typeface="Arial"/>
              </a:rPr>
              <a:t>3</a:t>
            </a:r>
          </a:p>
          <a:p>
            <a:pPr marL="228600" indent="-228600"/>
            <a:r>
              <a:rPr lang="en-US" sz="2400" dirty="0" smtClean="0">
                <a:solidFill>
                  <a:srgbClr val="FF0000"/>
                </a:solidFill>
                <a:latin typeface="Arial"/>
                <a:cs typeface="Arial"/>
              </a:rPr>
              <a:t>	Ozone from aged regional emissions</a:t>
            </a:r>
            <a:endParaRPr lang="en-US" sz="2400" dirty="0">
              <a:solidFill>
                <a:srgbClr val="FF0000"/>
              </a:solidFill>
              <a:latin typeface="Arial"/>
              <a:cs typeface="Arial"/>
            </a:endParaRPr>
          </a:p>
        </p:txBody>
      </p:sp>
      <p:sp>
        <p:nvSpPr>
          <p:cNvPr id="5" name="TextBox 4"/>
          <p:cNvSpPr txBox="1"/>
          <p:nvPr/>
        </p:nvSpPr>
        <p:spPr>
          <a:xfrm>
            <a:off x="0" y="151368"/>
            <a:ext cx="4699001" cy="830997"/>
          </a:xfrm>
          <a:prstGeom prst="rect">
            <a:avLst/>
          </a:prstGeom>
          <a:noFill/>
        </p:spPr>
        <p:txBody>
          <a:bodyPr wrap="square" rtlCol="0">
            <a:spAutoFit/>
          </a:bodyPr>
          <a:lstStyle/>
          <a:p>
            <a:r>
              <a:rPr lang="en-US" sz="2400" dirty="0" smtClean="0">
                <a:latin typeface="Arial"/>
                <a:cs typeface="Arial"/>
              </a:rPr>
              <a:t>Example: </a:t>
            </a:r>
            <a:r>
              <a:rPr lang="en-US" sz="2400" dirty="0">
                <a:latin typeface="Arial"/>
                <a:cs typeface="Arial"/>
              </a:rPr>
              <a:t>D</a:t>
            </a:r>
            <a:r>
              <a:rPr lang="en-US" sz="2400" dirty="0" smtClean="0">
                <a:latin typeface="Arial"/>
                <a:cs typeface="Arial"/>
              </a:rPr>
              <a:t>ownward mixing of ozone into central valley, June 18</a:t>
            </a:r>
            <a:endParaRPr lang="en-US" sz="2400" dirty="0">
              <a:latin typeface="Arial"/>
              <a:cs typeface="Arial"/>
            </a:endParaRPr>
          </a:p>
        </p:txBody>
      </p:sp>
      <p:sp>
        <p:nvSpPr>
          <p:cNvPr id="4" name="TextBox 3"/>
          <p:cNvSpPr txBox="1"/>
          <p:nvPr/>
        </p:nvSpPr>
        <p:spPr>
          <a:xfrm>
            <a:off x="448736" y="1331594"/>
            <a:ext cx="3867390" cy="369332"/>
          </a:xfrm>
          <a:prstGeom prst="rect">
            <a:avLst/>
          </a:prstGeom>
          <a:noFill/>
        </p:spPr>
        <p:txBody>
          <a:bodyPr wrap="none" rtlCol="0">
            <a:spAutoFit/>
          </a:bodyPr>
          <a:lstStyle/>
          <a:p>
            <a:r>
              <a:rPr lang="en-US" dirty="0" smtClean="0">
                <a:latin typeface="Arial"/>
                <a:cs typeface="Arial"/>
              </a:rPr>
              <a:t>400 m AGL over San Joaquin Valley</a:t>
            </a:r>
            <a:endParaRPr lang="en-US" dirty="0">
              <a:latin typeface="Arial"/>
              <a:cs typeface="Arial"/>
            </a:endParaRPr>
          </a:p>
        </p:txBody>
      </p:sp>
      <p:sp>
        <p:nvSpPr>
          <p:cNvPr id="10" name="TextBox 9"/>
          <p:cNvSpPr txBox="1"/>
          <p:nvPr/>
        </p:nvSpPr>
        <p:spPr>
          <a:xfrm>
            <a:off x="448736" y="5930194"/>
            <a:ext cx="2211889" cy="646331"/>
          </a:xfrm>
          <a:prstGeom prst="rect">
            <a:avLst/>
          </a:prstGeom>
          <a:noFill/>
        </p:spPr>
        <p:txBody>
          <a:bodyPr wrap="none" rtlCol="0">
            <a:spAutoFit/>
          </a:bodyPr>
          <a:lstStyle/>
          <a:p>
            <a:r>
              <a:rPr lang="en-US" dirty="0" smtClean="0">
                <a:solidFill>
                  <a:srgbClr val="0000FF"/>
                </a:solidFill>
                <a:latin typeface="Arial"/>
                <a:cs typeface="Arial"/>
              </a:rPr>
              <a:t>Upper Tropospheric</a:t>
            </a:r>
          </a:p>
          <a:p>
            <a:r>
              <a:rPr lang="en-US" dirty="0" smtClean="0">
                <a:solidFill>
                  <a:srgbClr val="0000FF"/>
                </a:solidFill>
                <a:latin typeface="Arial"/>
                <a:cs typeface="Arial"/>
              </a:rPr>
              <a:t>Influence</a:t>
            </a:r>
            <a:endParaRPr lang="en-US" dirty="0">
              <a:solidFill>
                <a:srgbClr val="0000FF"/>
              </a:solidFill>
              <a:latin typeface="Arial"/>
              <a:cs typeface="Arial"/>
            </a:endParaRPr>
          </a:p>
        </p:txBody>
      </p:sp>
      <p:sp>
        <p:nvSpPr>
          <p:cNvPr id="11" name="TextBox 10"/>
          <p:cNvSpPr txBox="1"/>
          <p:nvPr/>
        </p:nvSpPr>
        <p:spPr>
          <a:xfrm>
            <a:off x="2959315" y="5930194"/>
            <a:ext cx="1711877" cy="646331"/>
          </a:xfrm>
          <a:prstGeom prst="rect">
            <a:avLst/>
          </a:prstGeom>
          <a:noFill/>
        </p:spPr>
        <p:txBody>
          <a:bodyPr wrap="none" rtlCol="0">
            <a:spAutoFit/>
          </a:bodyPr>
          <a:lstStyle/>
          <a:p>
            <a:r>
              <a:rPr lang="en-US" dirty="0" smtClean="0">
                <a:solidFill>
                  <a:srgbClr val="FF0000"/>
                </a:solidFill>
                <a:latin typeface="Arial"/>
                <a:cs typeface="Arial"/>
              </a:rPr>
              <a:t>Aged Regional</a:t>
            </a:r>
          </a:p>
          <a:p>
            <a:r>
              <a:rPr lang="en-US" dirty="0" smtClean="0">
                <a:solidFill>
                  <a:srgbClr val="FF0000"/>
                </a:solidFill>
                <a:latin typeface="Arial"/>
                <a:cs typeface="Arial"/>
              </a:rPr>
              <a:t>Emissions</a:t>
            </a:r>
            <a:endParaRPr lang="en-US" dirty="0">
              <a:solidFill>
                <a:srgbClr val="FF0000"/>
              </a:solidFill>
              <a:latin typeface="Arial"/>
              <a:cs typeface="Arial"/>
            </a:endParaRPr>
          </a:p>
        </p:txBody>
      </p:sp>
    </p:spTree>
    <p:extLst>
      <p:ext uri="{BB962C8B-B14F-4D97-AF65-F5344CB8AC3E}">
        <p14:creationId xmlns:p14="http://schemas.microsoft.com/office/powerpoint/2010/main" val="40879729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8" y="457200"/>
            <a:ext cx="9085262" cy="6180426"/>
          </a:xfrm>
        </p:spPr>
        <p:txBody>
          <a:bodyPr>
            <a:normAutofit/>
          </a:bodyPr>
          <a:lstStyle/>
          <a:p>
            <a:pPr algn="l">
              <a:tabLst>
                <a:tab pos="292100" algn="l"/>
              </a:tabLst>
            </a:pPr>
            <a:r>
              <a:rPr lang="en-US" sz="2000" dirty="0">
                <a:latin typeface="Arial"/>
                <a:cs typeface="Arial"/>
              </a:rPr>
              <a:t>1. Ozone from upper troposphere an important source over the LA Basin.</a:t>
            </a:r>
            <a:br>
              <a:rPr lang="en-US" sz="2000" dirty="0">
                <a:latin typeface="Arial"/>
                <a:cs typeface="Arial"/>
              </a:rPr>
            </a:br>
            <a:r>
              <a:rPr lang="en-US" sz="2000" dirty="0" smtClean="0">
                <a:latin typeface="Arial"/>
                <a:cs typeface="Arial"/>
              </a:rPr>
              <a:t/>
            </a:r>
            <a:br>
              <a:rPr lang="en-US" sz="2000" dirty="0" smtClean="0">
                <a:latin typeface="Arial"/>
                <a:cs typeface="Arial"/>
              </a:rPr>
            </a:br>
            <a:r>
              <a:rPr lang="en-US" sz="2000" dirty="0" smtClean="0">
                <a:latin typeface="Arial"/>
                <a:cs typeface="Arial"/>
              </a:rPr>
              <a:t>2. Downward mixing of ozone may have same temporal and spatial pattern as 	photochemical production.</a:t>
            </a:r>
            <a:br>
              <a:rPr lang="en-US" sz="2000" dirty="0" smtClean="0">
                <a:latin typeface="Arial"/>
                <a:cs typeface="Arial"/>
              </a:rPr>
            </a:br>
            <a:r>
              <a:rPr lang="en-US" sz="2000" dirty="0">
                <a:latin typeface="Arial"/>
                <a:cs typeface="Arial"/>
              </a:rPr>
              <a:t/>
            </a:r>
            <a:br>
              <a:rPr lang="en-US" sz="2000" dirty="0">
                <a:latin typeface="Arial"/>
                <a:cs typeface="Arial"/>
              </a:rPr>
            </a:br>
            <a:r>
              <a:rPr lang="en-US" sz="2000" dirty="0" smtClean="0">
                <a:latin typeface="Arial"/>
                <a:cs typeface="Arial"/>
              </a:rPr>
              <a:t>3. Entrainment of ozone from aloft affects correlations between ozone and 	tracers.  </a:t>
            </a:r>
            <a:br>
              <a:rPr lang="en-US" sz="2000" dirty="0" smtClean="0">
                <a:latin typeface="Arial"/>
                <a:cs typeface="Arial"/>
              </a:rPr>
            </a:br>
            <a:r>
              <a:rPr lang="en-US" sz="2000" dirty="0">
                <a:latin typeface="Arial"/>
                <a:cs typeface="Arial"/>
              </a:rPr>
              <a:t/>
            </a:r>
            <a:br>
              <a:rPr lang="en-US" sz="2000" dirty="0">
                <a:latin typeface="Arial"/>
                <a:cs typeface="Arial"/>
              </a:rPr>
            </a:br>
            <a:r>
              <a:rPr lang="en-US" sz="2000" dirty="0" smtClean="0">
                <a:latin typeface="Arial"/>
                <a:cs typeface="Arial"/>
              </a:rPr>
              <a:t>4. Ozone boundary condition </a:t>
            </a:r>
            <a:r>
              <a:rPr lang="en-US" sz="2000" dirty="0" smtClean="0">
                <a:latin typeface="Arial"/>
                <a:cs typeface="Arial"/>
              </a:rPr>
              <a:t>at top of boundary layer is </a:t>
            </a:r>
            <a:r>
              <a:rPr lang="en-US" sz="2000" dirty="0" smtClean="0">
                <a:latin typeface="Arial"/>
                <a:cs typeface="Arial"/>
              </a:rPr>
              <a:t>dynamic.  Average </a:t>
            </a:r>
            <a:r>
              <a:rPr lang="en-US" sz="2000" dirty="0" smtClean="0">
                <a:latin typeface="Arial"/>
                <a:cs typeface="Arial"/>
              </a:rPr>
              <a:t>	values </a:t>
            </a:r>
            <a:r>
              <a:rPr lang="en-US" sz="2000" dirty="0" smtClean="0">
                <a:latin typeface="Arial"/>
                <a:cs typeface="Arial"/>
              </a:rPr>
              <a:t>don’t reveal </a:t>
            </a:r>
            <a:r>
              <a:rPr lang="en-US" sz="2000" dirty="0" smtClean="0">
                <a:latin typeface="Arial"/>
                <a:cs typeface="Arial"/>
              </a:rPr>
              <a:t>the </a:t>
            </a:r>
            <a:r>
              <a:rPr lang="en-US" sz="2000" dirty="0" smtClean="0">
                <a:latin typeface="Arial"/>
                <a:cs typeface="Arial"/>
              </a:rPr>
              <a:t>conditions most important to </a:t>
            </a:r>
            <a:r>
              <a:rPr lang="en-US" sz="2000" dirty="0" err="1" smtClean="0">
                <a:latin typeface="Arial"/>
                <a:cs typeface="Arial"/>
              </a:rPr>
              <a:t>exceedances</a:t>
            </a:r>
            <a:r>
              <a:rPr lang="en-US" sz="2000" dirty="0" smtClean="0">
                <a:latin typeface="Arial"/>
                <a:cs typeface="Arial"/>
              </a:rPr>
              <a:t>.</a:t>
            </a:r>
            <a:br>
              <a:rPr lang="en-US" sz="2000" dirty="0" smtClean="0">
                <a:latin typeface="Arial"/>
                <a:cs typeface="Arial"/>
              </a:rPr>
            </a:br>
            <a:r>
              <a:rPr lang="en-US" sz="2000" dirty="0">
                <a:latin typeface="Arial"/>
                <a:cs typeface="Arial"/>
              </a:rPr>
              <a:t/>
            </a:r>
            <a:br>
              <a:rPr lang="en-US" sz="2000" dirty="0">
                <a:latin typeface="Arial"/>
                <a:cs typeface="Arial"/>
              </a:rPr>
            </a:br>
            <a:r>
              <a:rPr lang="en-US" sz="2000" dirty="0" smtClean="0">
                <a:latin typeface="Arial"/>
                <a:cs typeface="Arial"/>
              </a:rPr>
              <a:t>5.  Downward mixing of ozone aloft especially important over high desert (deep 	 boundary layers).</a:t>
            </a:r>
            <a:br>
              <a:rPr lang="en-US" sz="2000" dirty="0" smtClean="0">
                <a:latin typeface="Arial"/>
                <a:cs typeface="Arial"/>
              </a:rPr>
            </a:br>
            <a:r>
              <a:rPr lang="en-US" sz="2000" dirty="0">
                <a:latin typeface="Arial"/>
                <a:cs typeface="Arial"/>
              </a:rPr>
              <a:t/>
            </a:r>
            <a:br>
              <a:rPr lang="en-US" sz="2000" dirty="0">
                <a:latin typeface="Arial"/>
                <a:cs typeface="Arial"/>
              </a:rPr>
            </a:br>
            <a:r>
              <a:rPr lang="en-US" sz="2000" dirty="0" smtClean="0">
                <a:latin typeface="Arial"/>
                <a:cs typeface="Arial"/>
              </a:rPr>
              <a:t>6.  Upper tropospheric influence seen in previous years, and could be 	monitored from commercial aircraft; </a:t>
            </a:r>
            <a:r>
              <a:rPr lang="en-US" sz="2000" dirty="0" smtClean="0">
                <a:solidFill>
                  <a:srgbClr val="0000FF"/>
                </a:solidFill>
                <a:latin typeface="Arial"/>
                <a:cs typeface="Arial"/>
              </a:rPr>
              <a:t>M</a:t>
            </a:r>
            <a:r>
              <a:rPr lang="en-US" sz="2000" dirty="0" smtClean="0">
                <a:latin typeface="Arial"/>
                <a:cs typeface="Arial"/>
              </a:rPr>
              <a:t>easurements </a:t>
            </a:r>
            <a:r>
              <a:rPr lang="en-US" sz="2000" dirty="0">
                <a:latin typeface="Arial"/>
                <a:cs typeface="Arial"/>
              </a:rPr>
              <a:t>of </a:t>
            </a:r>
            <a:r>
              <a:rPr lang="en-US" sz="2000" dirty="0" err="1">
                <a:solidFill>
                  <a:srgbClr val="0000FF"/>
                </a:solidFill>
                <a:latin typeface="Arial"/>
                <a:cs typeface="Arial"/>
              </a:rPr>
              <a:t>OZ</a:t>
            </a:r>
            <a:r>
              <a:rPr lang="en-US" sz="2000" dirty="0" err="1">
                <a:latin typeface="Arial"/>
                <a:cs typeface="Arial"/>
              </a:rPr>
              <a:t>one</a:t>
            </a:r>
            <a:r>
              <a:rPr lang="en-US" sz="2000" dirty="0">
                <a:latin typeface="Arial"/>
                <a:cs typeface="Arial"/>
              </a:rPr>
              <a:t>, water </a:t>
            </a:r>
            <a:r>
              <a:rPr lang="en-US" sz="2000" dirty="0" smtClean="0">
                <a:latin typeface="Arial"/>
                <a:cs typeface="Arial"/>
              </a:rPr>
              <a:t>	</a:t>
            </a:r>
            <a:r>
              <a:rPr lang="en-US" sz="2000" dirty="0" err="1" smtClean="0">
                <a:latin typeface="Arial"/>
                <a:cs typeface="Arial"/>
              </a:rPr>
              <a:t>vapour</a:t>
            </a:r>
            <a:r>
              <a:rPr lang="en-US" sz="2000" dirty="0" smtClean="0">
                <a:latin typeface="Arial"/>
                <a:cs typeface="Arial"/>
              </a:rPr>
              <a:t>, </a:t>
            </a:r>
            <a:r>
              <a:rPr lang="en-US" sz="2000" dirty="0">
                <a:latin typeface="Arial"/>
                <a:cs typeface="Arial"/>
              </a:rPr>
              <a:t>carbon monoxide and nitrogen oxides by in-service </a:t>
            </a:r>
            <a:r>
              <a:rPr lang="en-US" sz="2000" dirty="0" err="1">
                <a:solidFill>
                  <a:srgbClr val="0000FF"/>
                </a:solidFill>
                <a:latin typeface="Arial"/>
                <a:cs typeface="Arial"/>
              </a:rPr>
              <a:t>AI</a:t>
            </a:r>
            <a:r>
              <a:rPr lang="en-US" sz="2000" dirty="0" err="1">
                <a:latin typeface="Arial"/>
                <a:cs typeface="Arial"/>
              </a:rPr>
              <a:t>rbus</a:t>
            </a:r>
            <a:r>
              <a:rPr lang="en-US" sz="2000" dirty="0">
                <a:latin typeface="Arial"/>
                <a:cs typeface="Arial"/>
              </a:rPr>
              <a:t> </a:t>
            </a:r>
            <a:r>
              <a:rPr lang="en-US" sz="2000" dirty="0" err="1">
                <a:latin typeface="Arial"/>
                <a:cs typeface="Arial"/>
              </a:rPr>
              <a:t>air</a:t>
            </a:r>
            <a:r>
              <a:rPr lang="en-US" sz="2000" dirty="0" err="1">
                <a:solidFill>
                  <a:srgbClr val="0000FF"/>
                </a:solidFill>
                <a:latin typeface="Arial"/>
                <a:cs typeface="Arial"/>
              </a:rPr>
              <a:t>C</a:t>
            </a:r>
            <a:r>
              <a:rPr lang="en-US" sz="2000" dirty="0" err="1">
                <a:latin typeface="Arial"/>
                <a:cs typeface="Arial"/>
              </a:rPr>
              <a:t>raft</a:t>
            </a:r>
            <a:r>
              <a:rPr lang="en-US" sz="2000" dirty="0">
                <a:latin typeface="Arial"/>
                <a:cs typeface="Arial"/>
              </a:rPr>
              <a:t/>
            </a:r>
            <a:br>
              <a:rPr lang="en-US" sz="2000" dirty="0">
                <a:latin typeface="Arial"/>
                <a:cs typeface="Arial"/>
              </a:rPr>
            </a:br>
            <a:r>
              <a:rPr lang="en-US" sz="2000" dirty="0" smtClean="0">
                <a:latin typeface="Arial"/>
                <a:cs typeface="Arial"/>
              </a:rPr>
              <a:t>	(</a:t>
            </a:r>
            <a:r>
              <a:rPr lang="en-US" sz="2000" dirty="0" smtClean="0">
                <a:solidFill>
                  <a:srgbClr val="0000FF"/>
                </a:solidFill>
                <a:latin typeface="Arial"/>
                <a:cs typeface="Arial"/>
              </a:rPr>
              <a:t>MOZAIC</a:t>
            </a:r>
            <a:r>
              <a:rPr lang="en-US" sz="2000" dirty="0" smtClean="0">
                <a:latin typeface="Arial"/>
                <a:cs typeface="Arial"/>
              </a:rPr>
              <a:t>) or </a:t>
            </a:r>
            <a:r>
              <a:rPr lang="en-US" sz="2000" dirty="0" smtClean="0">
                <a:solidFill>
                  <a:srgbClr val="FF0000"/>
                </a:solidFill>
                <a:latin typeface="Arial"/>
                <a:cs typeface="Arial"/>
              </a:rPr>
              <a:t>I</a:t>
            </a:r>
            <a:r>
              <a:rPr lang="en-US" sz="2000" dirty="0" smtClean="0">
                <a:latin typeface="Arial"/>
                <a:cs typeface="Arial"/>
              </a:rPr>
              <a:t>n-service </a:t>
            </a:r>
            <a:r>
              <a:rPr lang="en-US" sz="2000" dirty="0" smtClean="0">
                <a:solidFill>
                  <a:srgbClr val="FF0000"/>
                </a:solidFill>
                <a:latin typeface="Arial"/>
                <a:cs typeface="Arial"/>
              </a:rPr>
              <a:t>A</a:t>
            </a:r>
            <a:r>
              <a:rPr lang="en-US" sz="2000" dirty="0" smtClean="0">
                <a:latin typeface="Arial"/>
                <a:cs typeface="Arial"/>
              </a:rPr>
              <a:t>ircraft for a </a:t>
            </a:r>
            <a:r>
              <a:rPr lang="en-US" sz="2000" dirty="0" smtClean="0">
                <a:solidFill>
                  <a:srgbClr val="FF0000"/>
                </a:solidFill>
                <a:latin typeface="Arial"/>
                <a:cs typeface="Arial"/>
              </a:rPr>
              <a:t>G</a:t>
            </a:r>
            <a:r>
              <a:rPr lang="en-US" sz="2000" dirty="0" smtClean="0">
                <a:latin typeface="Arial"/>
                <a:cs typeface="Arial"/>
              </a:rPr>
              <a:t>lobal </a:t>
            </a:r>
            <a:r>
              <a:rPr lang="en-US" sz="2000" dirty="0" smtClean="0">
                <a:solidFill>
                  <a:srgbClr val="FF0000"/>
                </a:solidFill>
                <a:latin typeface="Arial"/>
                <a:cs typeface="Arial"/>
              </a:rPr>
              <a:t>O</a:t>
            </a:r>
            <a:r>
              <a:rPr lang="en-US" sz="2000" dirty="0" smtClean="0">
                <a:latin typeface="Arial"/>
                <a:cs typeface="Arial"/>
              </a:rPr>
              <a:t>bserving </a:t>
            </a:r>
            <a:r>
              <a:rPr lang="en-US" sz="2000" dirty="0" smtClean="0">
                <a:solidFill>
                  <a:srgbClr val="FF0000"/>
                </a:solidFill>
                <a:latin typeface="Arial"/>
                <a:cs typeface="Arial"/>
              </a:rPr>
              <a:t>S</a:t>
            </a:r>
            <a:r>
              <a:rPr lang="en-US" sz="2000" dirty="0" smtClean="0">
                <a:latin typeface="Arial"/>
                <a:cs typeface="Arial"/>
              </a:rPr>
              <a:t>ystem (</a:t>
            </a:r>
            <a:r>
              <a:rPr lang="en-US" sz="2000" dirty="0" smtClean="0">
                <a:solidFill>
                  <a:srgbClr val="FF0000"/>
                </a:solidFill>
                <a:latin typeface="Arial"/>
                <a:cs typeface="Arial"/>
              </a:rPr>
              <a:t>IAGOS</a:t>
            </a:r>
            <a:r>
              <a:rPr lang="en-US" sz="2000" dirty="0" smtClean="0">
                <a:latin typeface="Arial"/>
                <a:cs typeface="Arial"/>
              </a:rPr>
              <a:t>). </a:t>
            </a:r>
            <a:endParaRPr lang="en-US" sz="2000" dirty="0">
              <a:latin typeface="Arial"/>
              <a:cs typeface="Arial"/>
            </a:endParaRPr>
          </a:p>
        </p:txBody>
      </p:sp>
      <p:sp>
        <p:nvSpPr>
          <p:cNvPr id="3" name="TextBox 2"/>
          <p:cNvSpPr txBox="1"/>
          <p:nvPr/>
        </p:nvSpPr>
        <p:spPr>
          <a:xfrm>
            <a:off x="3289300" y="-17750"/>
            <a:ext cx="2351325" cy="584776"/>
          </a:xfrm>
          <a:prstGeom prst="rect">
            <a:avLst/>
          </a:prstGeom>
          <a:noFill/>
        </p:spPr>
        <p:txBody>
          <a:bodyPr wrap="none" rtlCol="0">
            <a:spAutoFit/>
          </a:bodyPr>
          <a:lstStyle/>
          <a:p>
            <a:r>
              <a:rPr lang="en-US" sz="3200" dirty="0" smtClean="0">
                <a:latin typeface="Arial"/>
                <a:cs typeface="Arial"/>
              </a:rPr>
              <a:t>Implications</a:t>
            </a:r>
            <a:endParaRPr lang="en-US" sz="3200" dirty="0"/>
          </a:p>
        </p:txBody>
      </p:sp>
    </p:spTree>
    <p:extLst>
      <p:ext uri="{BB962C8B-B14F-4D97-AF65-F5344CB8AC3E}">
        <p14:creationId xmlns:p14="http://schemas.microsoft.com/office/powerpoint/2010/main" val="171266717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51342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_may4.jpg"/>
          <p:cNvPicPr>
            <a:picLocks noChangeAspect="1"/>
          </p:cNvPicPr>
          <p:nvPr/>
        </p:nvPicPr>
        <p:blipFill rotWithShape="1">
          <a:blip r:embed="rId2">
            <a:extLst>
              <a:ext uri="{28A0092B-C50C-407E-A947-70E740481C1C}">
                <a14:useLocalDpi xmlns:a14="http://schemas.microsoft.com/office/drawing/2010/main" val="0"/>
              </a:ext>
            </a:extLst>
          </a:blip>
          <a:srcRect l="3038" r="4816" b="3968"/>
          <a:stretch/>
        </p:blipFill>
        <p:spPr>
          <a:xfrm>
            <a:off x="4368800" y="0"/>
            <a:ext cx="4622800" cy="3073400"/>
          </a:xfrm>
          <a:prstGeom prst="rect">
            <a:avLst/>
          </a:prstGeom>
        </p:spPr>
      </p:pic>
      <p:sp>
        <p:nvSpPr>
          <p:cNvPr id="4" name="TextBox 3"/>
          <p:cNvSpPr txBox="1"/>
          <p:nvPr/>
        </p:nvSpPr>
        <p:spPr>
          <a:xfrm>
            <a:off x="0" y="151368"/>
            <a:ext cx="4826000" cy="1200328"/>
          </a:xfrm>
          <a:prstGeom prst="rect">
            <a:avLst/>
          </a:prstGeom>
          <a:noFill/>
        </p:spPr>
        <p:txBody>
          <a:bodyPr wrap="square" rtlCol="0">
            <a:spAutoFit/>
          </a:bodyPr>
          <a:lstStyle/>
          <a:p>
            <a:r>
              <a:rPr lang="en-US" sz="2400" dirty="0" smtClean="0">
                <a:latin typeface="Arial"/>
                <a:cs typeface="Arial"/>
              </a:rPr>
              <a:t>Example: Increased ozone</a:t>
            </a:r>
          </a:p>
          <a:p>
            <a:r>
              <a:rPr lang="en-US" sz="2400" dirty="0" smtClean="0">
                <a:latin typeface="Arial"/>
                <a:cs typeface="Arial"/>
              </a:rPr>
              <a:t>Joshua Tree National Park</a:t>
            </a:r>
            <a:endParaRPr lang="en-US" sz="2400" dirty="0">
              <a:latin typeface="Arial"/>
              <a:cs typeface="Arial"/>
            </a:endParaRPr>
          </a:p>
          <a:p>
            <a:r>
              <a:rPr lang="en-US" sz="2400" dirty="0" smtClean="0">
                <a:latin typeface="Arial"/>
                <a:cs typeface="Arial"/>
              </a:rPr>
              <a:t>May 4</a:t>
            </a:r>
            <a:endParaRPr lang="en-US" sz="2400" dirty="0">
              <a:latin typeface="Arial"/>
              <a:cs typeface="Arial"/>
            </a:endParaRPr>
          </a:p>
        </p:txBody>
      </p:sp>
      <p:sp>
        <p:nvSpPr>
          <p:cNvPr id="3" name="TextBox 2"/>
          <p:cNvSpPr txBox="1"/>
          <p:nvPr/>
        </p:nvSpPr>
        <p:spPr>
          <a:xfrm>
            <a:off x="1219872" y="5789704"/>
            <a:ext cx="6704254" cy="1015663"/>
          </a:xfrm>
          <a:prstGeom prst="rect">
            <a:avLst/>
          </a:prstGeom>
          <a:noFill/>
        </p:spPr>
        <p:txBody>
          <a:bodyPr wrap="none" rtlCol="0">
            <a:spAutoFit/>
          </a:bodyPr>
          <a:lstStyle/>
          <a:p>
            <a:r>
              <a:rPr lang="en-US" sz="2000" dirty="0" smtClean="0">
                <a:solidFill>
                  <a:srgbClr val="FF0000"/>
                </a:solidFill>
                <a:latin typeface="Arial"/>
                <a:cs typeface="Arial"/>
              </a:rPr>
              <a:t>• Decreased HNO</a:t>
            </a:r>
            <a:r>
              <a:rPr lang="en-US" sz="2000" baseline="-25000" dirty="0" smtClean="0">
                <a:solidFill>
                  <a:srgbClr val="FF0000"/>
                </a:solidFill>
                <a:latin typeface="Arial"/>
                <a:cs typeface="Arial"/>
              </a:rPr>
              <a:t>3</a:t>
            </a:r>
            <a:r>
              <a:rPr lang="en-US" sz="2000" dirty="0" smtClean="0">
                <a:solidFill>
                  <a:srgbClr val="FF0000"/>
                </a:solidFill>
                <a:latin typeface="Arial"/>
                <a:cs typeface="Arial"/>
              </a:rPr>
              <a:t>, water aloft.  CO variable. </a:t>
            </a:r>
          </a:p>
          <a:p>
            <a:r>
              <a:rPr lang="en-US" sz="2000" dirty="0" smtClean="0">
                <a:solidFill>
                  <a:srgbClr val="FF0000"/>
                </a:solidFill>
                <a:latin typeface="Arial"/>
                <a:cs typeface="Arial"/>
              </a:rPr>
              <a:t>  Long Range Transport or Upper Troposphere</a:t>
            </a:r>
          </a:p>
          <a:p>
            <a:r>
              <a:rPr lang="en-US" sz="2000" dirty="0" smtClean="0">
                <a:solidFill>
                  <a:srgbClr val="FF0000"/>
                </a:solidFill>
                <a:latin typeface="Arial"/>
                <a:cs typeface="Arial"/>
              </a:rPr>
              <a:t>• Over high desert, deep mixing layers entrain ozone aloft</a:t>
            </a:r>
            <a:endParaRPr lang="en-US" sz="2000" dirty="0">
              <a:solidFill>
                <a:srgbClr val="FF0000"/>
              </a:solidFill>
              <a:latin typeface="Arial"/>
              <a:cs typeface="Arial"/>
            </a:endParaRPr>
          </a:p>
        </p:txBody>
      </p:sp>
      <p:sp>
        <p:nvSpPr>
          <p:cNvPr id="11" name="TextBox 10"/>
          <p:cNvSpPr txBox="1"/>
          <p:nvPr/>
        </p:nvSpPr>
        <p:spPr>
          <a:xfrm>
            <a:off x="5842000" y="4135966"/>
            <a:ext cx="1650925" cy="369332"/>
          </a:xfrm>
          <a:prstGeom prst="rect">
            <a:avLst/>
          </a:prstGeom>
          <a:noFill/>
        </p:spPr>
        <p:txBody>
          <a:bodyPr wrap="none" rtlCol="0">
            <a:spAutoFit/>
          </a:bodyPr>
          <a:lstStyle/>
          <a:p>
            <a:r>
              <a:rPr lang="en-US" dirty="0" smtClean="0"/>
              <a:t>Boundary Layer</a:t>
            </a:r>
            <a:endParaRPr lang="en-US" dirty="0"/>
          </a:p>
        </p:txBody>
      </p:sp>
      <p:pic>
        <p:nvPicPr>
          <p:cNvPr id="7" name="Picture 6" descr="may4_desertprof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 y="2243666"/>
            <a:ext cx="5855764" cy="3657600"/>
          </a:xfrm>
          <a:prstGeom prst="rect">
            <a:avLst/>
          </a:prstGeom>
        </p:spPr>
      </p:pic>
      <p:cxnSp>
        <p:nvCxnSpPr>
          <p:cNvPr id="8" name="Straight Connector 7"/>
          <p:cNvCxnSpPr/>
          <p:nvPr/>
        </p:nvCxnSpPr>
        <p:spPr>
          <a:xfrm>
            <a:off x="495300" y="4013200"/>
            <a:ext cx="6858000" cy="0"/>
          </a:xfrm>
          <a:prstGeom prst="line">
            <a:avLst/>
          </a:prstGeom>
          <a:ln>
            <a:solidFill>
              <a:schemeClr val="tx1"/>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684130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Tree_exceedanc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913" y="1048723"/>
            <a:ext cx="7366000" cy="4699000"/>
          </a:xfrm>
          <a:prstGeom prst="rect">
            <a:avLst/>
          </a:prstGeom>
        </p:spPr>
      </p:pic>
      <p:sp>
        <p:nvSpPr>
          <p:cNvPr id="7" name="TextBox 6"/>
          <p:cNvSpPr txBox="1"/>
          <p:nvPr/>
        </p:nvSpPr>
        <p:spPr>
          <a:xfrm>
            <a:off x="1" y="192157"/>
            <a:ext cx="9144000" cy="707886"/>
          </a:xfrm>
          <a:prstGeom prst="rect">
            <a:avLst/>
          </a:prstGeom>
          <a:noFill/>
        </p:spPr>
        <p:txBody>
          <a:bodyPr wrap="square" rtlCol="0">
            <a:spAutoFit/>
          </a:bodyPr>
          <a:lstStyle/>
          <a:p>
            <a:r>
              <a:rPr lang="en-US" sz="2000" dirty="0" smtClean="0">
                <a:latin typeface="Arial"/>
                <a:cs typeface="Arial"/>
              </a:rPr>
              <a:t>Daily </a:t>
            </a:r>
            <a:r>
              <a:rPr lang="en-US" sz="2000" dirty="0" err="1" smtClean="0">
                <a:latin typeface="Arial"/>
                <a:cs typeface="Arial"/>
              </a:rPr>
              <a:t>exceedances</a:t>
            </a:r>
            <a:r>
              <a:rPr lang="en-US" sz="2000" dirty="0" smtClean="0">
                <a:latin typeface="Arial"/>
                <a:cs typeface="Arial"/>
              </a:rPr>
              <a:t> of 75 </a:t>
            </a:r>
            <a:r>
              <a:rPr lang="en-US" sz="2000" dirty="0" smtClean="0">
                <a:latin typeface="Arial"/>
                <a:cs typeface="Arial"/>
              </a:rPr>
              <a:t>ppbv daily </a:t>
            </a:r>
            <a:r>
              <a:rPr lang="en-US" sz="2000" dirty="0" smtClean="0">
                <a:latin typeface="Arial"/>
                <a:cs typeface="Arial"/>
              </a:rPr>
              <a:t>8-hr average ozone at Joshua Tree </a:t>
            </a:r>
            <a:r>
              <a:rPr lang="en-US" sz="2000" dirty="0" smtClean="0">
                <a:latin typeface="Arial"/>
                <a:cs typeface="Arial"/>
              </a:rPr>
              <a:t>National Park </a:t>
            </a:r>
            <a:r>
              <a:rPr lang="en-US" sz="2000" dirty="0" smtClean="0">
                <a:latin typeface="Arial"/>
                <a:cs typeface="Arial"/>
              </a:rPr>
              <a:t>and </a:t>
            </a:r>
            <a:r>
              <a:rPr lang="en-US" sz="2000" dirty="0" smtClean="0">
                <a:latin typeface="Arial"/>
                <a:cs typeface="Arial"/>
              </a:rPr>
              <a:t>Redlands, </a:t>
            </a:r>
            <a:r>
              <a:rPr lang="en-US" sz="2000" dirty="0" smtClean="0">
                <a:latin typeface="Arial"/>
                <a:cs typeface="Arial"/>
              </a:rPr>
              <a:t>averaged from 2006-2010</a:t>
            </a:r>
            <a:endParaRPr lang="en-US" sz="2000" dirty="0">
              <a:latin typeface="Arial"/>
              <a:cs typeface="Arial"/>
            </a:endParaRPr>
          </a:p>
        </p:txBody>
      </p:sp>
      <p:sp>
        <p:nvSpPr>
          <p:cNvPr id="8" name="TextBox 7"/>
          <p:cNvSpPr txBox="1"/>
          <p:nvPr/>
        </p:nvSpPr>
        <p:spPr>
          <a:xfrm>
            <a:off x="1360502" y="6038334"/>
            <a:ext cx="6908411" cy="461665"/>
          </a:xfrm>
          <a:prstGeom prst="rect">
            <a:avLst/>
          </a:prstGeom>
          <a:noFill/>
        </p:spPr>
        <p:txBody>
          <a:bodyPr wrap="none" rtlCol="0">
            <a:spAutoFit/>
          </a:bodyPr>
          <a:lstStyle/>
          <a:p>
            <a:r>
              <a:rPr lang="en-US" sz="2400" dirty="0" smtClean="0">
                <a:latin typeface="Arial"/>
                <a:cs typeface="Arial"/>
              </a:rPr>
              <a:t>Joshua Tree has more </a:t>
            </a:r>
            <a:r>
              <a:rPr lang="en-US" sz="2400" dirty="0" err="1" smtClean="0">
                <a:latin typeface="Arial"/>
                <a:cs typeface="Arial"/>
              </a:rPr>
              <a:t>exceedances</a:t>
            </a:r>
            <a:r>
              <a:rPr lang="en-US" sz="2400" dirty="0" smtClean="0">
                <a:latin typeface="Arial"/>
                <a:cs typeface="Arial"/>
              </a:rPr>
              <a:t> in the spring</a:t>
            </a:r>
            <a:endParaRPr lang="en-US" sz="2400" dirty="0">
              <a:latin typeface="Arial"/>
              <a:cs typeface="Arial"/>
            </a:endParaRPr>
          </a:p>
        </p:txBody>
      </p:sp>
    </p:spTree>
    <p:extLst>
      <p:ext uri="{BB962C8B-B14F-4D97-AF65-F5344CB8AC3E}">
        <p14:creationId xmlns:p14="http://schemas.microsoft.com/office/powerpoint/2010/main" val="27921469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_over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0465" y="3111500"/>
            <a:ext cx="5733535" cy="3657600"/>
          </a:xfrm>
          <a:prstGeom prst="rect">
            <a:avLst/>
          </a:prstGeom>
        </p:spPr>
      </p:pic>
      <p:sp>
        <p:nvSpPr>
          <p:cNvPr id="5" name="TextBox 4"/>
          <p:cNvSpPr txBox="1"/>
          <p:nvPr/>
        </p:nvSpPr>
        <p:spPr>
          <a:xfrm>
            <a:off x="88901" y="733484"/>
            <a:ext cx="3733800" cy="4879916"/>
          </a:xfrm>
          <a:prstGeom prst="rect">
            <a:avLst/>
          </a:prstGeom>
          <a:noFill/>
        </p:spPr>
        <p:txBody>
          <a:bodyPr wrap="square" rtlCol="0">
            <a:spAutoFit/>
          </a:bodyPr>
          <a:lstStyle/>
          <a:p>
            <a:pPr marL="114300" indent="-114300" algn="ctr"/>
            <a:r>
              <a:rPr lang="en-US" sz="2400" dirty="0" smtClean="0">
                <a:latin typeface="Arial"/>
                <a:cs typeface="Arial"/>
              </a:rPr>
              <a:t>Experiment:</a:t>
            </a:r>
          </a:p>
          <a:p>
            <a:pPr marL="114300" indent="-114300"/>
            <a:endParaRPr lang="en-US" dirty="0" smtClean="0">
              <a:latin typeface="Arial"/>
              <a:cs typeface="Arial"/>
            </a:endParaRPr>
          </a:p>
          <a:p>
            <a:pPr marL="114300" indent="-114300"/>
            <a:r>
              <a:rPr lang="en-US" dirty="0" smtClean="0">
                <a:latin typeface="Arial"/>
                <a:cs typeface="Arial"/>
              </a:rPr>
              <a:t>• </a:t>
            </a:r>
            <a:r>
              <a:rPr lang="en-US" dirty="0">
                <a:latin typeface="Arial"/>
                <a:cs typeface="Arial"/>
              </a:rPr>
              <a:t>NOAA WP-3 aircraft </a:t>
            </a:r>
            <a:r>
              <a:rPr lang="en-US" dirty="0" smtClean="0">
                <a:latin typeface="Arial"/>
                <a:cs typeface="Arial"/>
              </a:rPr>
              <a:t>flights over </a:t>
            </a:r>
            <a:r>
              <a:rPr lang="en-US" dirty="0">
                <a:latin typeface="Arial"/>
                <a:cs typeface="Arial"/>
              </a:rPr>
              <a:t>California in May and June 2010 </a:t>
            </a:r>
            <a:endParaRPr lang="en-US" dirty="0" smtClean="0">
              <a:latin typeface="Arial"/>
              <a:cs typeface="Arial"/>
            </a:endParaRPr>
          </a:p>
          <a:p>
            <a:pPr marL="114300" indent="-114300"/>
            <a:endParaRPr lang="en-US" dirty="0">
              <a:latin typeface="Arial"/>
              <a:cs typeface="Arial"/>
            </a:endParaRPr>
          </a:p>
          <a:p>
            <a:pPr marL="114300" indent="-114300"/>
            <a:r>
              <a:rPr lang="en-US" dirty="0" smtClean="0">
                <a:latin typeface="Arial"/>
                <a:cs typeface="Arial"/>
              </a:rPr>
              <a:t>• </a:t>
            </a:r>
            <a:r>
              <a:rPr lang="en-US" dirty="0">
                <a:latin typeface="Arial"/>
                <a:cs typeface="Arial"/>
              </a:rPr>
              <a:t>Fast, in-situ measurements of ozone, ozone precursors, and tracers </a:t>
            </a:r>
          </a:p>
          <a:p>
            <a:pPr marL="114300" indent="-114300"/>
            <a:endParaRPr lang="en-US" dirty="0" smtClean="0">
              <a:latin typeface="Arial"/>
              <a:cs typeface="Arial"/>
            </a:endParaRPr>
          </a:p>
          <a:p>
            <a:pPr marL="114300" indent="-114300"/>
            <a:r>
              <a:rPr lang="en-US" dirty="0" smtClean="0">
                <a:latin typeface="Arial"/>
                <a:cs typeface="Arial"/>
              </a:rPr>
              <a:t>• 7 daytime </a:t>
            </a:r>
            <a:r>
              <a:rPr lang="en-US" dirty="0">
                <a:latin typeface="Arial"/>
                <a:cs typeface="Arial"/>
              </a:rPr>
              <a:t>flights focused on LA Basin: May 4,8,14,16,19,21 and June 20, 2010</a:t>
            </a:r>
          </a:p>
          <a:p>
            <a:pPr marL="114300" indent="-114300"/>
            <a:endParaRPr lang="en-US" dirty="0" smtClean="0">
              <a:latin typeface="Arial"/>
              <a:cs typeface="Arial"/>
            </a:endParaRPr>
          </a:p>
          <a:p>
            <a:pPr marL="114300" indent="-114300"/>
            <a:r>
              <a:rPr lang="en-US" dirty="0" smtClean="0">
                <a:latin typeface="Arial"/>
                <a:cs typeface="Arial"/>
              </a:rPr>
              <a:t>• </a:t>
            </a:r>
            <a:r>
              <a:rPr lang="en-US" dirty="0">
                <a:latin typeface="Arial"/>
                <a:cs typeface="Arial"/>
              </a:rPr>
              <a:t>Many vertical profiles between </a:t>
            </a:r>
            <a:r>
              <a:rPr lang="en-US" dirty="0" smtClean="0">
                <a:latin typeface="Arial"/>
                <a:cs typeface="Arial"/>
              </a:rPr>
              <a:t>0.2−4 </a:t>
            </a:r>
            <a:r>
              <a:rPr lang="en-US" dirty="0">
                <a:latin typeface="Arial"/>
                <a:cs typeface="Arial"/>
              </a:rPr>
              <a:t>km altitude</a:t>
            </a:r>
          </a:p>
          <a:p>
            <a:pPr marL="114300" indent="-114300"/>
            <a:endParaRPr lang="en-US" dirty="0" smtClean="0">
              <a:latin typeface="Arial"/>
              <a:cs typeface="Arial"/>
            </a:endParaRPr>
          </a:p>
          <a:p>
            <a:pPr marL="114300" indent="-114300"/>
            <a:endParaRPr lang="en-US" dirty="0">
              <a:latin typeface="Arial"/>
              <a:cs typeface="Arial"/>
            </a:endParaRPr>
          </a:p>
        </p:txBody>
      </p:sp>
      <p:pic>
        <p:nvPicPr>
          <p:cNvPr id="9" name="Picture 8" descr="May 7th takeoff__HStark.jpg"/>
          <p:cNvPicPr>
            <a:picLocks noChangeAspect="1"/>
          </p:cNvPicPr>
          <p:nvPr/>
        </p:nvPicPr>
        <p:blipFill rotWithShape="1">
          <a:blip r:embed="rId4">
            <a:extLst>
              <a:ext uri="{28A0092B-C50C-407E-A947-70E740481C1C}">
                <a14:useLocalDpi xmlns:a14="http://schemas.microsoft.com/office/drawing/2010/main" val="0"/>
              </a:ext>
            </a:extLst>
          </a:blip>
          <a:srcRect t="19445"/>
          <a:stretch/>
        </p:blipFill>
        <p:spPr>
          <a:xfrm>
            <a:off x="4586156" y="383738"/>
            <a:ext cx="3657600" cy="2209800"/>
          </a:xfrm>
          <a:prstGeom prst="rect">
            <a:avLst/>
          </a:prstGeom>
        </p:spPr>
      </p:pic>
      <p:sp>
        <p:nvSpPr>
          <p:cNvPr id="2" name="TextBox 1"/>
          <p:cNvSpPr txBox="1"/>
          <p:nvPr/>
        </p:nvSpPr>
        <p:spPr>
          <a:xfrm>
            <a:off x="5041900" y="2316539"/>
            <a:ext cx="1531188" cy="276999"/>
          </a:xfrm>
          <a:prstGeom prst="rect">
            <a:avLst/>
          </a:prstGeom>
          <a:noFill/>
        </p:spPr>
        <p:txBody>
          <a:bodyPr wrap="none" rtlCol="0">
            <a:spAutoFit/>
          </a:bodyPr>
          <a:lstStyle/>
          <a:p>
            <a:r>
              <a:rPr lang="en-US" sz="1200" dirty="0" smtClean="0">
                <a:solidFill>
                  <a:schemeClr val="bg1"/>
                </a:solidFill>
                <a:latin typeface="Arial"/>
                <a:cs typeface="Arial"/>
              </a:rPr>
              <a:t>Photo: </a:t>
            </a:r>
            <a:r>
              <a:rPr lang="en-US" sz="1200" dirty="0" err="1" smtClean="0">
                <a:solidFill>
                  <a:schemeClr val="bg1"/>
                </a:solidFill>
                <a:latin typeface="Arial"/>
                <a:cs typeface="Arial"/>
              </a:rPr>
              <a:t>Harald</a:t>
            </a:r>
            <a:r>
              <a:rPr lang="en-US" sz="1200" dirty="0" smtClean="0">
                <a:solidFill>
                  <a:schemeClr val="bg1"/>
                </a:solidFill>
                <a:latin typeface="Arial"/>
                <a:cs typeface="Arial"/>
              </a:rPr>
              <a:t> Stark</a:t>
            </a:r>
            <a:endParaRPr lang="en-US" sz="1200" dirty="0">
              <a:solidFill>
                <a:schemeClr val="bg1"/>
              </a:solidFill>
              <a:latin typeface="Arial"/>
              <a:cs typeface="Arial"/>
            </a:endParaRPr>
          </a:p>
        </p:txBody>
      </p:sp>
      <p:sp>
        <p:nvSpPr>
          <p:cNvPr id="4" name="TextBox 3"/>
          <p:cNvSpPr txBox="1"/>
          <p:nvPr/>
        </p:nvSpPr>
        <p:spPr>
          <a:xfrm>
            <a:off x="4748779" y="2909332"/>
            <a:ext cx="3648617" cy="369332"/>
          </a:xfrm>
          <a:prstGeom prst="rect">
            <a:avLst/>
          </a:prstGeom>
          <a:noFill/>
        </p:spPr>
        <p:txBody>
          <a:bodyPr wrap="none" rtlCol="0">
            <a:spAutoFit/>
          </a:bodyPr>
          <a:lstStyle/>
          <a:p>
            <a:r>
              <a:rPr lang="en-US" dirty="0" smtClean="0">
                <a:latin typeface="Arial"/>
                <a:cs typeface="Arial"/>
              </a:rPr>
              <a:t>Typical Flight Track over LA Basin</a:t>
            </a:r>
            <a:endParaRPr lang="en-US" dirty="0">
              <a:latin typeface="Arial"/>
              <a:cs typeface="Arial"/>
            </a:endParaRPr>
          </a:p>
        </p:txBody>
      </p:sp>
    </p:spTree>
    <p:extLst>
      <p:ext uri="{BB962C8B-B14F-4D97-AF65-F5344CB8AC3E}">
        <p14:creationId xmlns:p14="http://schemas.microsoft.com/office/powerpoint/2010/main" val="26150591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0471"/>
            <a:ext cx="9144000" cy="1569660"/>
          </a:xfrm>
          <a:prstGeom prst="rect">
            <a:avLst/>
          </a:prstGeom>
          <a:noFill/>
        </p:spPr>
        <p:txBody>
          <a:bodyPr wrap="square" rtlCol="0">
            <a:spAutoFit/>
          </a:bodyPr>
          <a:lstStyle/>
          <a:p>
            <a:r>
              <a:rPr lang="en-US" sz="2400" dirty="0" smtClean="0">
                <a:latin typeface="Arial"/>
                <a:cs typeface="Arial"/>
              </a:rPr>
              <a:t>MOZAIC (</a:t>
            </a:r>
            <a:r>
              <a:rPr lang="en-US" sz="2400" dirty="0">
                <a:latin typeface="Arial"/>
                <a:cs typeface="Arial"/>
              </a:rPr>
              <a:t>Measurements of </a:t>
            </a:r>
            <a:r>
              <a:rPr lang="en-US" sz="2400" dirty="0" err="1">
                <a:latin typeface="Arial"/>
                <a:cs typeface="Arial"/>
              </a:rPr>
              <a:t>OZone</a:t>
            </a:r>
            <a:r>
              <a:rPr lang="en-US" sz="2400" dirty="0">
                <a:latin typeface="Arial"/>
                <a:cs typeface="Arial"/>
              </a:rPr>
              <a:t>, water </a:t>
            </a:r>
            <a:r>
              <a:rPr lang="en-US" sz="2400" dirty="0" err="1" smtClean="0">
                <a:latin typeface="Arial"/>
                <a:cs typeface="Arial"/>
              </a:rPr>
              <a:t>vapour</a:t>
            </a:r>
            <a:r>
              <a:rPr lang="en-US" sz="2400" dirty="0" smtClean="0">
                <a:latin typeface="Arial"/>
                <a:cs typeface="Arial"/>
              </a:rPr>
              <a:t> </a:t>
            </a:r>
            <a:r>
              <a:rPr lang="en-US" sz="2400" dirty="0">
                <a:latin typeface="Arial"/>
                <a:cs typeface="Arial"/>
              </a:rPr>
              <a:t>, carbon monoxide and nitrogen oxides by in-service </a:t>
            </a:r>
            <a:r>
              <a:rPr lang="en-US" sz="2400" dirty="0" err="1">
                <a:latin typeface="Arial"/>
                <a:cs typeface="Arial"/>
              </a:rPr>
              <a:t>AIrbus</a:t>
            </a:r>
            <a:r>
              <a:rPr lang="en-US" sz="2400" dirty="0">
                <a:latin typeface="Arial"/>
                <a:cs typeface="Arial"/>
              </a:rPr>
              <a:t> </a:t>
            </a:r>
            <a:r>
              <a:rPr lang="en-US" sz="2400" dirty="0" err="1" smtClean="0">
                <a:latin typeface="Arial"/>
                <a:cs typeface="Arial"/>
              </a:rPr>
              <a:t>airCraft</a:t>
            </a:r>
            <a:endParaRPr lang="en-US" sz="2400" dirty="0">
              <a:latin typeface="Arial"/>
              <a:cs typeface="Arial"/>
            </a:endParaRPr>
          </a:p>
          <a:p>
            <a:endParaRPr lang="en-US" sz="2400" dirty="0" smtClean="0">
              <a:latin typeface="Arial"/>
              <a:cs typeface="Arial"/>
            </a:endParaRPr>
          </a:p>
          <a:p>
            <a:r>
              <a:rPr lang="en-US" sz="2400" dirty="0" smtClean="0">
                <a:latin typeface="Arial"/>
                <a:cs typeface="Arial"/>
              </a:rPr>
              <a:t>May 12, 2005,  in and out of LAX</a:t>
            </a:r>
          </a:p>
        </p:txBody>
      </p:sp>
      <p:pic>
        <p:nvPicPr>
          <p:cNvPr id="2" name="Picture 1" descr="moza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1690131"/>
            <a:ext cx="6756400" cy="4851400"/>
          </a:xfrm>
          <a:prstGeom prst="rect">
            <a:avLst/>
          </a:prstGeom>
        </p:spPr>
      </p:pic>
    </p:spTree>
    <p:extLst>
      <p:ext uri="{BB962C8B-B14F-4D97-AF65-F5344CB8AC3E}">
        <p14:creationId xmlns:p14="http://schemas.microsoft.com/office/powerpoint/2010/main" val="15389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verview_timese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0"/>
            <a:ext cx="5477086" cy="5486400"/>
          </a:xfrm>
          <a:prstGeom prst="rect">
            <a:avLst/>
          </a:prstGeom>
        </p:spPr>
      </p:pic>
      <p:sp>
        <p:nvSpPr>
          <p:cNvPr id="4" name="TextBox 3"/>
          <p:cNvSpPr txBox="1"/>
          <p:nvPr/>
        </p:nvSpPr>
        <p:spPr>
          <a:xfrm>
            <a:off x="2539632" y="0"/>
            <a:ext cx="4312398" cy="584776"/>
          </a:xfrm>
          <a:prstGeom prst="rect">
            <a:avLst/>
          </a:prstGeom>
          <a:noFill/>
        </p:spPr>
        <p:txBody>
          <a:bodyPr wrap="none" rtlCol="0">
            <a:spAutoFit/>
          </a:bodyPr>
          <a:lstStyle/>
          <a:p>
            <a:r>
              <a:rPr lang="en-US" sz="3200" dirty="0" smtClean="0">
                <a:latin typeface="Arial"/>
                <a:cs typeface="Arial"/>
              </a:rPr>
              <a:t>Aircraft Measurements</a:t>
            </a:r>
            <a:endParaRPr lang="en-US" sz="3200" dirty="0">
              <a:latin typeface="Arial"/>
              <a:cs typeface="Arial"/>
            </a:endParaRPr>
          </a:p>
        </p:txBody>
      </p:sp>
      <p:sp>
        <p:nvSpPr>
          <p:cNvPr id="7" name="TextBox 6"/>
          <p:cNvSpPr txBox="1"/>
          <p:nvPr/>
        </p:nvSpPr>
        <p:spPr>
          <a:xfrm>
            <a:off x="5622864" y="1117600"/>
            <a:ext cx="3451666" cy="4401206"/>
          </a:xfrm>
          <a:prstGeom prst="rect">
            <a:avLst/>
          </a:prstGeom>
          <a:noFill/>
          <a:ln>
            <a:solidFill>
              <a:schemeClr val="tx1"/>
            </a:solidFill>
          </a:ln>
        </p:spPr>
        <p:txBody>
          <a:bodyPr wrap="square" rtlCol="0">
            <a:spAutoFit/>
          </a:bodyPr>
          <a:lstStyle/>
          <a:p>
            <a:pPr algn="ctr"/>
            <a:r>
              <a:rPr lang="en-US" u="sng" dirty="0" smtClean="0">
                <a:latin typeface="Arial"/>
                <a:cs typeface="Arial"/>
              </a:rPr>
              <a:t>Mixing Ratios (ppbv)</a:t>
            </a:r>
          </a:p>
          <a:p>
            <a:endParaRPr lang="en-US" dirty="0">
              <a:latin typeface="Arial"/>
              <a:cs typeface="Arial"/>
            </a:endParaRPr>
          </a:p>
          <a:p>
            <a:r>
              <a:rPr lang="en-US" dirty="0" smtClean="0">
                <a:latin typeface="Arial"/>
                <a:cs typeface="Arial"/>
              </a:rPr>
              <a:t>		</a:t>
            </a:r>
            <a:r>
              <a:rPr lang="en-US" dirty="0" smtClean="0">
                <a:solidFill>
                  <a:schemeClr val="accent2">
                    <a:lumMod val="60000"/>
                    <a:lumOff val="40000"/>
                  </a:schemeClr>
                </a:solidFill>
                <a:latin typeface="Arial"/>
                <a:cs typeface="Arial"/>
              </a:rPr>
              <a:t>LA</a:t>
            </a:r>
            <a:r>
              <a:rPr lang="en-US" dirty="0" smtClean="0">
                <a:latin typeface="Arial"/>
                <a:cs typeface="Arial"/>
              </a:rPr>
              <a:t>		</a:t>
            </a:r>
            <a:r>
              <a:rPr lang="en-US" dirty="0" smtClean="0">
                <a:solidFill>
                  <a:schemeClr val="bg1">
                    <a:lumMod val="50000"/>
                  </a:schemeClr>
                </a:solidFill>
                <a:latin typeface="Arial"/>
                <a:cs typeface="Arial"/>
              </a:rPr>
              <a:t>High</a:t>
            </a:r>
            <a:r>
              <a:rPr lang="en-US" dirty="0">
                <a:latin typeface="Arial"/>
                <a:cs typeface="Arial"/>
              </a:rPr>
              <a:t>	</a:t>
            </a:r>
            <a:r>
              <a:rPr lang="en-US" dirty="0" err="1" smtClean="0">
                <a:solidFill>
                  <a:srgbClr val="3366FF"/>
                </a:solidFill>
                <a:latin typeface="Arial"/>
                <a:cs typeface="Arial"/>
              </a:rPr>
              <a:t>Mtns</a:t>
            </a:r>
            <a:endParaRPr lang="en-US" dirty="0" smtClean="0">
              <a:solidFill>
                <a:srgbClr val="3366FF"/>
              </a:solidFill>
              <a:latin typeface="Arial"/>
              <a:cs typeface="Arial"/>
            </a:endParaRPr>
          </a:p>
          <a:p>
            <a:r>
              <a:rPr lang="en-US" dirty="0">
                <a:latin typeface="Arial"/>
                <a:cs typeface="Arial"/>
              </a:rPr>
              <a:t>	</a:t>
            </a:r>
            <a:r>
              <a:rPr lang="en-US" dirty="0" smtClean="0">
                <a:latin typeface="Arial"/>
                <a:cs typeface="Arial"/>
              </a:rPr>
              <a:t>	</a:t>
            </a:r>
            <a:r>
              <a:rPr lang="en-US" dirty="0" smtClean="0">
                <a:solidFill>
                  <a:schemeClr val="accent2">
                    <a:lumMod val="60000"/>
                    <a:lumOff val="40000"/>
                  </a:schemeClr>
                </a:solidFill>
                <a:latin typeface="Arial"/>
                <a:cs typeface="Arial"/>
              </a:rPr>
              <a:t>Basin</a:t>
            </a:r>
            <a:r>
              <a:rPr lang="en-US" dirty="0" smtClean="0">
                <a:latin typeface="Arial"/>
                <a:cs typeface="Arial"/>
              </a:rPr>
              <a:t>	</a:t>
            </a:r>
            <a:r>
              <a:rPr lang="en-US" dirty="0" smtClean="0">
                <a:solidFill>
                  <a:schemeClr val="bg1">
                    <a:lumMod val="50000"/>
                  </a:schemeClr>
                </a:solidFill>
                <a:latin typeface="Arial"/>
                <a:cs typeface="Arial"/>
              </a:rPr>
              <a:t>Desert</a:t>
            </a:r>
          </a:p>
          <a:p>
            <a:endParaRPr lang="en-US" dirty="0" smtClean="0">
              <a:latin typeface="Arial"/>
              <a:cs typeface="Arial"/>
            </a:endParaRPr>
          </a:p>
          <a:p>
            <a:r>
              <a:rPr lang="en-US" dirty="0" smtClean="0">
                <a:latin typeface="Arial"/>
                <a:cs typeface="Arial"/>
              </a:rPr>
              <a:t>CO		300		200		100</a:t>
            </a:r>
          </a:p>
          <a:p>
            <a:endParaRPr lang="en-US" dirty="0">
              <a:latin typeface="Arial"/>
              <a:cs typeface="Arial"/>
            </a:endParaRPr>
          </a:p>
          <a:p>
            <a:endParaRPr lang="en-US" dirty="0" smtClean="0">
              <a:latin typeface="Arial"/>
              <a:cs typeface="Arial"/>
            </a:endParaRPr>
          </a:p>
          <a:p>
            <a:r>
              <a:rPr lang="en-US" dirty="0" smtClean="0">
                <a:solidFill>
                  <a:srgbClr val="008000"/>
                </a:solidFill>
                <a:latin typeface="Arial"/>
                <a:cs typeface="Arial"/>
              </a:rPr>
              <a:t>NOx	10		2		0.1</a:t>
            </a:r>
          </a:p>
          <a:p>
            <a:endParaRPr lang="en-US" dirty="0">
              <a:latin typeface="Arial"/>
              <a:cs typeface="Arial"/>
            </a:endParaRPr>
          </a:p>
          <a:p>
            <a:endParaRPr lang="en-US" dirty="0" smtClean="0">
              <a:latin typeface="Arial"/>
              <a:cs typeface="Arial"/>
            </a:endParaRPr>
          </a:p>
          <a:p>
            <a:r>
              <a:rPr lang="en-US" dirty="0" smtClean="0">
                <a:solidFill>
                  <a:srgbClr val="0000FF"/>
                </a:solidFill>
                <a:latin typeface="Arial"/>
                <a:cs typeface="Arial"/>
              </a:rPr>
              <a:t>HNO</a:t>
            </a:r>
            <a:r>
              <a:rPr lang="en-US" baseline="-25000" dirty="0" smtClean="0">
                <a:solidFill>
                  <a:srgbClr val="0000FF"/>
                </a:solidFill>
                <a:latin typeface="Arial"/>
                <a:cs typeface="Arial"/>
              </a:rPr>
              <a:t>3</a:t>
            </a:r>
            <a:r>
              <a:rPr lang="en-US" dirty="0" smtClean="0">
                <a:solidFill>
                  <a:srgbClr val="0000FF"/>
                </a:solidFill>
                <a:latin typeface="Arial"/>
                <a:cs typeface="Arial"/>
              </a:rPr>
              <a:t>	6		4		1</a:t>
            </a:r>
          </a:p>
          <a:p>
            <a:endParaRPr lang="en-US" dirty="0">
              <a:latin typeface="Arial"/>
              <a:cs typeface="Arial"/>
            </a:endParaRPr>
          </a:p>
          <a:p>
            <a:endParaRPr lang="en-US" dirty="0" smtClean="0">
              <a:latin typeface="Arial"/>
              <a:cs typeface="Arial"/>
            </a:endParaRPr>
          </a:p>
          <a:p>
            <a:r>
              <a:rPr lang="en-US" sz="2800" b="1" dirty="0" smtClean="0">
                <a:solidFill>
                  <a:srgbClr val="FF0000"/>
                </a:solidFill>
                <a:latin typeface="Arial"/>
                <a:cs typeface="Arial"/>
              </a:rPr>
              <a:t>O</a:t>
            </a:r>
            <a:r>
              <a:rPr lang="en-US" sz="2800" b="1" baseline="-25000" dirty="0" smtClean="0">
                <a:solidFill>
                  <a:srgbClr val="FF0000"/>
                </a:solidFill>
                <a:latin typeface="Arial"/>
                <a:cs typeface="Arial"/>
              </a:rPr>
              <a:t>3</a:t>
            </a:r>
            <a:r>
              <a:rPr lang="en-US" sz="2800" b="1" dirty="0" smtClean="0">
                <a:solidFill>
                  <a:srgbClr val="FF0000"/>
                </a:solidFill>
                <a:latin typeface="Arial"/>
                <a:cs typeface="Arial"/>
              </a:rPr>
              <a:t>		80		80		80</a:t>
            </a:r>
            <a:endParaRPr lang="en-US" sz="2800" b="1" dirty="0">
              <a:solidFill>
                <a:srgbClr val="FF0000"/>
              </a:solidFill>
              <a:latin typeface="Arial"/>
              <a:cs typeface="Arial"/>
            </a:endParaRPr>
          </a:p>
        </p:txBody>
      </p:sp>
      <p:sp>
        <p:nvSpPr>
          <p:cNvPr id="9" name="TextBox 8"/>
          <p:cNvSpPr txBox="1"/>
          <p:nvPr/>
        </p:nvSpPr>
        <p:spPr>
          <a:xfrm>
            <a:off x="1645595" y="6109195"/>
            <a:ext cx="5955476" cy="461665"/>
          </a:xfrm>
          <a:prstGeom prst="rect">
            <a:avLst/>
          </a:prstGeom>
          <a:noFill/>
        </p:spPr>
        <p:txBody>
          <a:bodyPr wrap="none" rtlCol="0">
            <a:spAutoFit/>
          </a:bodyPr>
          <a:lstStyle/>
          <a:p>
            <a:pPr algn="ctr"/>
            <a:r>
              <a:rPr lang="en-US" sz="2400" dirty="0" smtClean="0">
                <a:solidFill>
                  <a:srgbClr val="FF0000"/>
                </a:solidFill>
                <a:latin typeface="Arial"/>
                <a:cs typeface="Arial"/>
              </a:rPr>
              <a:t>• Ozone increased aloft (and </a:t>
            </a:r>
            <a:r>
              <a:rPr lang="en-US" sz="2400" b="1" dirty="0" smtClean="0">
                <a:solidFill>
                  <a:srgbClr val="FF0000"/>
                </a:solidFill>
                <a:latin typeface="Arial"/>
                <a:cs typeface="Arial"/>
              </a:rPr>
              <a:t>everywhere</a:t>
            </a:r>
            <a:r>
              <a:rPr lang="en-US" sz="2400" dirty="0" smtClean="0">
                <a:solidFill>
                  <a:srgbClr val="FF0000"/>
                </a:solidFill>
                <a:latin typeface="Arial"/>
                <a:cs typeface="Arial"/>
              </a:rPr>
              <a:t>)</a:t>
            </a:r>
            <a:endParaRPr lang="en-US" sz="2400" dirty="0">
              <a:solidFill>
                <a:srgbClr val="FF0000"/>
              </a:solidFill>
              <a:latin typeface="Arial"/>
              <a:cs typeface="Arial"/>
            </a:endParaRPr>
          </a:p>
        </p:txBody>
      </p:sp>
      <p:sp>
        <p:nvSpPr>
          <p:cNvPr id="17" name="Rectangle 16"/>
          <p:cNvSpPr/>
          <p:nvPr/>
        </p:nvSpPr>
        <p:spPr>
          <a:xfrm>
            <a:off x="862641" y="606335"/>
            <a:ext cx="4306259" cy="369332"/>
          </a:xfrm>
          <a:prstGeom prst="rect">
            <a:avLst/>
          </a:prstGeom>
        </p:spPr>
        <p:txBody>
          <a:bodyPr wrap="square">
            <a:spAutoFit/>
          </a:bodyPr>
          <a:lstStyle/>
          <a:p>
            <a:r>
              <a:rPr lang="en-US" dirty="0" err="1" smtClean="0">
                <a:solidFill>
                  <a:srgbClr val="0000FF"/>
                </a:solidFill>
                <a:latin typeface="Arial"/>
                <a:cs typeface="Arial"/>
              </a:rPr>
              <a:t>Mtns</a:t>
            </a:r>
            <a:r>
              <a:rPr lang="en-US" dirty="0" smtClean="0">
                <a:solidFill>
                  <a:srgbClr val="0000FF"/>
                </a:solidFill>
                <a:latin typeface="Arial"/>
                <a:cs typeface="Arial"/>
              </a:rPr>
              <a:t>	</a:t>
            </a:r>
            <a:r>
              <a:rPr lang="en-US" dirty="0" smtClean="0">
                <a:solidFill>
                  <a:srgbClr val="D99694"/>
                </a:solidFill>
                <a:latin typeface="Arial"/>
                <a:cs typeface="Arial"/>
              </a:rPr>
              <a:t>LA Basin		</a:t>
            </a:r>
            <a:r>
              <a:rPr lang="en-US" dirty="0" err="1" smtClean="0">
                <a:solidFill>
                  <a:srgbClr val="0000FF"/>
                </a:solidFill>
                <a:latin typeface="Arial"/>
                <a:cs typeface="Arial"/>
              </a:rPr>
              <a:t>Mtns</a:t>
            </a:r>
            <a:r>
              <a:rPr lang="en-US" dirty="0" smtClean="0">
                <a:solidFill>
                  <a:srgbClr val="0000FF"/>
                </a:solidFill>
                <a:latin typeface="Arial"/>
                <a:cs typeface="Arial"/>
              </a:rPr>
              <a:t>	</a:t>
            </a:r>
            <a:r>
              <a:rPr lang="en-US" dirty="0" smtClean="0">
                <a:solidFill>
                  <a:srgbClr val="7F7F7F"/>
                </a:solidFill>
                <a:latin typeface="Arial"/>
                <a:cs typeface="Arial"/>
              </a:rPr>
              <a:t>Desert</a:t>
            </a:r>
            <a:endParaRPr lang="en-US" dirty="0">
              <a:solidFill>
                <a:srgbClr val="7F7F7F"/>
              </a:solidFill>
              <a:latin typeface="Arial"/>
              <a:cs typeface="Arial"/>
            </a:endParaRPr>
          </a:p>
        </p:txBody>
      </p:sp>
    </p:spTree>
    <p:extLst>
      <p:ext uri="{BB962C8B-B14F-4D97-AF65-F5344CB8AC3E}">
        <p14:creationId xmlns:p14="http://schemas.microsoft.com/office/powerpoint/2010/main" val="6110101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alk_overview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 y="1301447"/>
            <a:ext cx="4822928" cy="5486400"/>
          </a:xfrm>
          <a:prstGeom prst="rect">
            <a:avLst/>
          </a:prstGeom>
        </p:spPr>
      </p:pic>
      <p:pic>
        <p:nvPicPr>
          <p:cNvPr id="3" name="Picture 2" descr="profile_map.jpg"/>
          <p:cNvPicPr>
            <a:picLocks noChangeAspect="1"/>
          </p:cNvPicPr>
          <p:nvPr/>
        </p:nvPicPr>
        <p:blipFill rotWithShape="1">
          <a:blip r:embed="rId4">
            <a:extLst>
              <a:ext uri="{28A0092B-C50C-407E-A947-70E740481C1C}">
                <a14:useLocalDpi xmlns:a14="http://schemas.microsoft.com/office/drawing/2010/main" val="0"/>
              </a:ext>
            </a:extLst>
          </a:blip>
          <a:srcRect l="2363" t="3042" r="5154" b="3306"/>
          <a:stretch/>
        </p:blipFill>
        <p:spPr>
          <a:xfrm>
            <a:off x="4470404" y="541869"/>
            <a:ext cx="4639734" cy="2997200"/>
          </a:xfrm>
          <a:prstGeom prst="rect">
            <a:avLst/>
          </a:prstGeom>
        </p:spPr>
      </p:pic>
      <p:sp>
        <p:nvSpPr>
          <p:cNvPr id="4" name="TextBox 3"/>
          <p:cNvSpPr txBox="1"/>
          <p:nvPr/>
        </p:nvSpPr>
        <p:spPr>
          <a:xfrm>
            <a:off x="5309661" y="3577135"/>
            <a:ext cx="3347732" cy="3170099"/>
          </a:xfrm>
          <a:prstGeom prst="rect">
            <a:avLst/>
          </a:prstGeom>
          <a:noFill/>
        </p:spPr>
        <p:txBody>
          <a:bodyPr wrap="square" rtlCol="0">
            <a:spAutoFit/>
          </a:bodyPr>
          <a:lstStyle/>
          <a:p>
            <a:pPr marL="177800" indent="-177800"/>
            <a:r>
              <a:rPr lang="en-US" sz="2000" dirty="0" smtClean="0">
                <a:solidFill>
                  <a:srgbClr val="FF0000"/>
                </a:solidFill>
                <a:latin typeface="Arial"/>
                <a:cs typeface="Arial"/>
              </a:rPr>
              <a:t>• </a:t>
            </a:r>
            <a:r>
              <a:rPr lang="en-US" sz="2000" dirty="0">
                <a:solidFill>
                  <a:srgbClr val="FF0000"/>
                </a:solidFill>
                <a:latin typeface="Arial"/>
                <a:cs typeface="Arial"/>
              </a:rPr>
              <a:t>C</a:t>
            </a:r>
            <a:r>
              <a:rPr lang="en-US" sz="2000" dirty="0" smtClean="0">
                <a:solidFill>
                  <a:srgbClr val="FF0000"/>
                </a:solidFill>
                <a:latin typeface="Arial"/>
                <a:cs typeface="Arial"/>
              </a:rPr>
              <a:t>omposition </a:t>
            </a:r>
            <a:r>
              <a:rPr lang="en-US" sz="2000" dirty="0">
                <a:solidFill>
                  <a:srgbClr val="FF0000"/>
                </a:solidFill>
                <a:latin typeface="Arial"/>
                <a:cs typeface="Arial"/>
              </a:rPr>
              <a:t>similar at all </a:t>
            </a:r>
            <a:r>
              <a:rPr lang="en-US" sz="2000" dirty="0" smtClean="0">
                <a:solidFill>
                  <a:srgbClr val="FF0000"/>
                </a:solidFill>
                <a:latin typeface="Arial"/>
                <a:cs typeface="Arial"/>
              </a:rPr>
              <a:t>locations from 1- 4 km</a:t>
            </a:r>
            <a:endParaRPr lang="en-US" sz="2000" dirty="0">
              <a:solidFill>
                <a:srgbClr val="FF0000"/>
              </a:solidFill>
              <a:latin typeface="Arial"/>
              <a:cs typeface="Arial"/>
            </a:endParaRPr>
          </a:p>
          <a:p>
            <a:pPr marL="177800" indent="-177800"/>
            <a:r>
              <a:rPr lang="en-US" sz="2000" dirty="0">
                <a:solidFill>
                  <a:srgbClr val="FF0000"/>
                </a:solidFill>
                <a:latin typeface="Arial"/>
                <a:cs typeface="Arial"/>
              </a:rPr>
              <a:t> </a:t>
            </a:r>
            <a:r>
              <a:rPr lang="en-US" sz="2000" dirty="0" smtClean="0">
                <a:solidFill>
                  <a:srgbClr val="FF0000"/>
                </a:solidFill>
                <a:latin typeface="Arial"/>
                <a:cs typeface="Arial"/>
              </a:rPr>
              <a:t> (lower free troposphere)</a:t>
            </a:r>
          </a:p>
          <a:p>
            <a:pPr marL="177800" indent="-177800"/>
            <a:endParaRPr lang="en-US" sz="2000" dirty="0" smtClean="0">
              <a:solidFill>
                <a:srgbClr val="FF0000"/>
              </a:solidFill>
              <a:latin typeface="Arial"/>
              <a:cs typeface="Arial"/>
            </a:endParaRPr>
          </a:p>
          <a:p>
            <a:pPr marL="177800" indent="-177800"/>
            <a:r>
              <a:rPr lang="en-US" sz="2000" dirty="0" smtClean="0">
                <a:solidFill>
                  <a:srgbClr val="FF0000"/>
                </a:solidFill>
                <a:latin typeface="Arial"/>
                <a:cs typeface="Arial"/>
              </a:rPr>
              <a:t>• In the boundary layer, concentrations largest closest to sources</a:t>
            </a:r>
          </a:p>
          <a:p>
            <a:endParaRPr lang="en-US" sz="2000" dirty="0">
              <a:solidFill>
                <a:srgbClr val="FF0000"/>
              </a:solidFill>
              <a:latin typeface="Arial"/>
              <a:cs typeface="Arial"/>
            </a:endParaRPr>
          </a:p>
          <a:p>
            <a:pPr marL="177800" indent="-177800"/>
            <a:r>
              <a:rPr lang="en-US" sz="2000" dirty="0" smtClean="0">
                <a:solidFill>
                  <a:srgbClr val="FF0000"/>
                </a:solidFill>
                <a:latin typeface="Arial"/>
                <a:cs typeface="Arial"/>
              </a:rPr>
              <a:t>• Ozone increased in the lower free troposphere</a:t>
            </a:r>
            <a:endParaRPr lang="en-US" sz="2000" dirty="0">
              <a:solidFill>
                <a:srgbClr val="FF0000"/>
              </a:solidFill>
              <a:latin typeface="Arial"/>
              <a:cs typeface="Arial"/>
            </a:endParaRPr>
          </a:p>
        </p:txBody>
      </p:sp>
      <p:sp>
        <p:nvSpPr>
          <p:cNvPr id="5" name="TextBox 4"/>
          <p:cNvSpPr txBox="1"/>
          <p:nvPr/>
        </p:nvSpPr>
        <p:spPr>
          <a:xfrm>
            <a:off x="203200" y="113724"/>
            <a:ext cx="8606593" cy="461665"/>
          </a:xfrm>
          <a:prstGeom prst="rect">
            <a:avLst/>
          </a:prstGeom>
          <a:noFill/>
        </p:spPr>
        <p:txBody>
          <a:bodyPr wrap="none" rtlCol="0">
            <a:spAutoFit/>
          </a:bodyPr>
          <a:lstStyle/>
          <a:p>
            <a:r>
              <a:rPr lang="en-US" sz="2400" dirty="0" smtClean="0">
                <a:latin typeface="Arial"/>
                <a:cs typeface="Arial"/>
              </a:rPr>
              <a:t>Trace Gas Concentrations from 32 vertical profiles on 6 flights</a:t>
            </a:r>
            <a:endParaRPr lang="en-US" sz="2400" dirty="0">
              <a:latin typeface="Arial"/>
              <a:cs typeface="Arial"/>
            </a:endParaRPr>
          </a:p>
        </p:txBody>
      </p:sp>
      <p:sp>
        <p:nvSpPr>
          <p:cNvPr id="6" name="TextBox 5"/>
          <p:cNvSpPr txBox="1"/>
          <p:nvPr/>
        </p:nvSpPr>
        <p:spPr>
          <a:xfrm>
            <a:off x="2971898" y="2220317"/>
            <a:ext cx="1469398" cy="461665"/>
          </a:xfrm>
          <a:prstGeom prst="rect">
            <a:avLst/>
          </a:prstGeom>
          <a:noFill/>
        </p:spPr>
        <p:txBody>
          <a:bodyPr wrap="none" rtlCol="0">
            <a:spAutoFit/>
          </a:bodyPr>
          <a:lstStyle/>
          <a:p>
            <a:r>
              <a:rPr lang="en-US" sz="1200" dirty="0" smtClean="0">
                <a:latin typeface="Arial"/>
                <a:cs typeface="Arial"/>
              </a:rPr>
              <a:t>Average Boundary</a:t>
            </a:r>
          </a:p>
          <a:p>
            <a:r>
              <a:rPr lang="en-US" sz="1200" dirty="0" smtClean="0">
                <a:latin typeface="Arial"/>
                <a:cs typeface="Arial"/>
              </a:rPr>
              <a:t>Layer Height</a:t>
            </a:r>
            <a:endParaRPr lang="en-US" sz="1200" dirty="0">
              <a:latin typeface="Arial"/>
              <a:cs typeface="Arial"/>
            </a:endParaRPr>
          </a:p>
        </p:txBody>
      </p:sp>
      <p:cxnSp>
        <p:nvCxnSpPr>
          <p:cNvPr id="9" name="Straight Arrow Connector 8"/>
          <p:cNvCxnSpPr/>
          <p:nvPr/>
        </p:nvCxnSpPr>
        <p:spPr>
          <a:xfrm>
            <a:off x="3560763" y="2631413"/>
            <a:ext cx="0" cy="3175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001760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954" y="0"/>
            <a:ext cx="8481859" cy="461665"/>
          </a:xfrm>
          <a:prstGeom prst="rect">
            <a:avLst/>
          </a:prstGeom>
          <a:noFill/>
        </p:spPr>
        <p:txBody>
          <a:bodyPr wrap="none" rtlCol="0">
            <a:spAutoFit/>
          </a:bodyPr>
          <a:lstStyle/>
          <a:p>
            <a:r>
              <a:rPr lang="en-US" sz="2400" dirty="0">
                <a:latin typeface="Arial"/>
                <a:cs typeface="Arial"/>
              </a:rPr>
              <a:t>C</a:t>
            </a:r>
            <a:r>
              <a:rPr lang="en-US" sz="2400" dirty="0" smtClean="0">
                <a:latin typeface="Arial"/>
                <a:cs typeface="Arial"/>
              </a:rPr>
              <a:t>hemical composition identifies ozone sources and transport</a:t>
            </a:r>
            <a:endParaRPr lang="en-US" sz="2400" dirty="0">
              <a:latin typeface="Arial"/>
              <a:cs typeface="Arial"/>
            </a:endParaRPr>
          </a:p>
        </p:txBody>
      </p:sp>
      <p:sp>
        <p:nvSpPr>
          <p:cNvPr id="6" name="TextBox 5"/>
          <p:cNvSpPr txBox="1"/>
          <p:nvPr/>
        </p:nvSpPr>
        <p:spPr>
          <a:xfrm>
            <a:off x="100858" y="508695"/>
            <a:ext cx="8685955" cy="4683333"/>
          </a:xfrm>
          <a:prstGeom prst="rect">
            <a:avLst/>
          </a:prstGeom>
          <a:noFill/>
        </p:spPr>
        <p:txBody>
          <a:bodyPr wrap="square" rtlCol="0">
            <a:spAutoFit/>
          </a:bodyPr>
          <a:lstStyle/>
          <a:p>
            <a:pPr>
              <a:lnSpc>
                <a:spcPct val="150000"/>
              </a:lnSpc>
            </a:pPr>
            <a:r>
              <a:rPr lang="en-US" sz="2000" dirty="0" smtClean="0">
                <a:solidFill>
                  <a:srgbClr val="0000FF"/>
                </a:solidFill>
                <a:latin typeface="Arial"/>
                <a:cs typeface="Arial"/>
              </a:rPr>
              <a:t>		Possible sources for air over the Los Angeles Basin:</a:t>
            </a:r>
          </a:p>
          <a:p>
            <a:pPr>
              <a:lnSpc>
                <a:spcPct val="150000"/>
              </a:lnSpc>
            </a:pPr>
            <a:r>
              <a:rPr lang="en-US" sz="2000" dirty="0" smtClean="0">
                <a:solidFill>
                  <a:srgbClr val="0000FF"/>
                </a:solidFill>
                <a:latin typeface="Arial"/>
                <a:cs typeface="Arial"/>
              </a:rPr>
              <a:t>					Marine</a:t>
            </a:r>
          </a:p>
          <a:p>
            <a:pPr>
              <a:lnSpc>
                <a:spcPct val="150000"/>
              </a:lnSpc>
            </a:pPr>
            <a:r>
              <a:rPr lang="en-US" sz="2000" dirty="0" smtClean="0">
                <a:solidFill>
                  <a:srgbClr val="0000FF"/>
                </a:solidFill>
                <a:latin typeface="Arial"/>
                <a:cs typeface="Arial"/>
              </a:rPr>
              <a:t>					</a:t>
            </a:r>
            <a:r>
              <a:rPr lang="en-US" sz="2000" dirty="0">
                <a:solidFill>
                  <a:srgbClr val="0000FF"/>
                </a:solidFill>
                <a:latin typeface="Arial"/>
                <a:cs typeface="Arial"/>
              </a:rPr>
              <a:t>Aged </a:t>
            </a:r>
            <a:r>
              <a:rPr lang="en-US" sz="2000" dirty="0" smtClean="0">
                <a:solidFill>
                  <a:srgbClr val="0000FF"/>
                </a:solidFill>
                <a:latin typeface="Arial"/>
                <a:cs typeface="Arial"/>
              </a:rPr>
              <a:t>regional emissions</a:t>
            </a:r>
          </a:p>
          <a:p>
            <a:pPr>
              <a:lnSpc>
                <a:spcPct val="150000"/>
              </a:lnSpc>
            </a:pPr>
            <a:r>
              <a:rPr lang="en-US" sz="2000" dirty="0">
                <a:solidFill>
                  <a:srgbClr val="0000FF"/>
                </a:solidFill>
                <a:latin typeface="Arial"/>
                <a:cs typeface="Arial"/>
              </a:rPr>
              <a:t>	</a:t>
            </a:r>
            <a:r>
              <a:rPr lang="en-US" sz="2000" dirty="0" smtClean="0">
                <a:solidFill>
                  <a:srgbClr val="0000FF"/>
                </a:solidFill>
                <a:latin typeface="Arial"/>
                <a:cs typeface="Arial"/>
              </a:rPr>
              <a:t>				Stratosphere</a:t>
            </a:r>
          </a:p>
          <a:p>
            <a:pPr>
              <a:lnSpc>
                <a:spcPct val="150000"/>
              </a:lnSpc>
            </a:pPr>
            <a:r>
              <a:rPr lang="en-US" sz="2000" dirty="0" smtClean="0">
                <a:solidFill>
                  <a:srgbClr val="0000FF"/>
                </a:solidFill>
                <a:latin typeface="Arial"/>
                <a:cs typeface="Arial"/>
              </a:rPr>
              <a:t>					Asia</a:t>
            </a:r>
          </a:p>
          <a:p>
            <a:pPr>
              <a:lnSpc>
                <a:spcPct val="150000"/>
              </a:lnSpc>
            </a:pPr>
            <a:r>
              <a:rPr lang="en-US" sz="2000" dirty="0" smtClean="0">
                <a:solidFill>
                  <a:srgbClr val="0000FF"/>
                </a:solidFill>
                <a:latin typeface="Arial"/>
                <a:cs typeface="Arial"/>
              </a:rPr>
              <a:t>					Upper </a:t>
            </a:r>
            <a:r>
              <a:rPr lang="en-US" sz="2000" dirty="0">
                <a:solidFill>
                  <a:srgbClr val="0000FF"/>
                </a:solidFill>
                <a:latin typeface="Arial"/>
                <a:cs typeface="Arial"/>
              </a:rPr>
              <a:t>troposphere</a:t>
            </a:r>
            <a:endParaRPr lang="en-US" sz="2000" dirty="0">
              <a:latin typeface="Arial"/>
              <a:cs typeface="Arial"/>
            </a:endParaRPr>
          </a:p>
          <a:p>
            <a:pPr>
              <a:lnSpc>
                <a:spcPct val="150000"/>
              </a:lnSpc>
            </a:pPr>
            <a:r>
              <a:rPr lang="en-US" sz="2000" dirty="0" smtClean="0">
                <a:solidFill>
                  <a:srgbClr val="FF0000"/>
                </a:solidFill>
                <a:latin typeface="Arial"/>
                <a:cs typeface="Arial"/>
              </a:rPr>
              <a:t>		Use gas phase measurements to </a:t>
            </a:r>
            <a:r>
              <a:rPr lang="en-US" sz="2000" dirty="0">
                <a:solidFill>
                  <a:srgbClr val="FF0000"/>
                </a:solidFill>
                <a:latin typeface="Arial"/>
                <a:cs typeface="Arial"/>
              </a:rPr>
              <a:t>distinguish </a:t>
            </a:r>
            <a:r>
              <a:rPr lang="en-US" sz="2000" dirty="0" smtClean="0">
                <a:solidFill>
                  <a:srgbClr val="FF0000"/>
                </a:solidFill>
                <a:latin typeface="Arial"/>
                <a:cs typeface="Arial"/>
              </a:rPr>
              <a:t>ozone sources:</a:t>
            </a:r>
            <a:endParaRPr lang="en-US" sz="2000" dirty="0">
              <a:solidFill>
                <a:srgbClr val="FF0000"/>
              </a:solidFill>
              <a:latin typeface="Arial"/>
              <a:cs typeface="Arial"/>
            </a:endParaRPr>
          </a:p>
          <a:p>
            <a:pPr>
              <a:lnSpc>
                <a:spcPct val="150000"/>
              </a:lnSpc>
            </a:pPr>
            <a:r>
              <a:rPr lang="en-US" sz="2000" dirty="0" smtClean="0">
                <a:solidFill>
                  <a:srgbClr val="FF0000"/>
                </a:solidFill>
                <a:latin typeface="Arial"/>
                <a:cs typeface="Arial"/>
              </a:rPr>
              <a:t>					Water</a:t>
            </a:r>
            <a:endParaRPr lang="en-US" sz="2000" dirty="0">
              <a:solidFill>
                <a:srgbClr val="FF0000"/>
              </a:solidFill>
              <a:latin typeface="Arial"/>
              <a:cs typeface="Arial"/>
            </a:endParaRPr>
          </a:p>
          <a:p>
            <a:pPr>
              <a:lnSpc>
                <a:spcPct val="150000"/>
              </a:lnSpc>
            </a:pPr>
            <a:r>
              <a:rPr lang="en-US" sz="2000" dirty="0" smtClean="0">
                <a:solidFill>
                  <a:srgbClr val="FF0000"/>
                </a:solidFill>
                <a:latin typeface="Arial"/>
                <a:cs typeface="Arial"/>
              </a:rPr>
              <a:t>					CO</a:t>
            </a:r>
            <a:endParaRPr lang="en-US" sz="2000" dirty="0">
              <a:solidFill>
                <a:srgbClr val="FF0000"/>
              </a:solidFill>
              <a:latin typeface="Arial"/>
              <a:cs typeface="Arial"/>
            </a:endParaRPr>
          </a:p>
          <a:p>
            <a:pPr>
              <a:lnSpc>
                <a:spcPct val="150000"/>
              </a:lnSpc>
            </a:pPr>
            <a:r>
              <a:rPr lang="en-US" sz="2000" dirty="0" smtClean="0">
                <a:solidFill>
                  <a:srgbClr val="FF0000"/>
                </a:solidFill>
                <a:latin typeface="Arial"/>
                <a:cs typeface="Arial"/>
              </a:rPr>
              <a:t>					Reactive Nitrogen (</a:t>
            </a:r>
            <a:r>
              <a:rPr lang="en-US" sz="2000" dirty="0">
                <a:solidFill>
                  <a:srgbClr val="FF0000"/>
                </a:solidFill>
                <a:latin typeface="Arial"/>
                <a:cs typeface="Arial"/>
              </a:rPr>
              <a:t>HNO</a:t>
            </a:r>
            <a:r>
              <a:rPr lang="en-US" sz="2000" baseline="-25000" dirty="0">
                <a:solidFill>
                  <a:srgbClr val="FF0000"/>
                </a:solidFill>
                <a:latin typeface="Arial"/>
                <a:cs typeface="Arial"/>
              </a:rPr>
              <a:t>3</a:t>
            </a:r>
            <a:r>
              <a:rPr lang="en-US" sz="2000" dirty="0">
                <a:solidFill>
                  <a:srgbClr val="FF0000"/>
                </a:solidFill>
                <a:latin typeface="Arial"/>
                <a:cs typeface="Arial"/>
              </a:rPr>
              <a:t>, NOx, </a:t>
            </a:r>
            <a:r>
              <a:rPr lang="en-US" sz="2000" dirty="0" smtClean="0">
                <a:solidFill>
                  <a:srgbClr val="FF0000"/>
                </a:solidFill>
                <a:latin typeface="Arial"/>
                <a:cs typeface="Arial"/>
              </a:rPr>
              <a:t>PAN)</a:t>
            </a:r>
            <a:endParaRPr lang="en-US" sz="2000" dirty="0">
              <a:solidFill>
                <a:srgbClr val="FF0000"/>
              </a:solidFill>
              <a:latin typeface="Arial"/>
              <a:cs typeface="Arial"/>
            </a:endParaRPr>
          </a:p>
        </p:txBody>
      </p:sp>
      <p:sp>
        <p:nvSpPr>
          <p:cNvPr id="3" name="TextBox 2"/>
          <p:cNvSpPr txBox="1"/>
          <p:nvPr/>
        </p:nvSpPr>
        <p:spPr>
          <a:xfrm>
            <a:off x="952500" y="5369867"/>
            <a:ext cx="7135287" cy="830997"/>
          </a:xfrm>
          <a:prstGeom prst="rect">
            <a:avLst/>
          </a:prstGeom>
          <a:noFill/>
        </p:spPr>
        <p:txBody>
          <a:bodyPr wrap="none" rtlCol="0">
            <a:spAutoFit/>
          </a:bodyPr>
          <a:lstStyle/>
          <a:p>
            <a:r>
              <a:rPr lang="en-US" sz="2400" dirty="0" smtClean="0">
                <a:latin typeface="Arial"/>
                <a:cs typeface="Arial"/>
              </a:rPr>
              <a:t>Next 4 slides: Show that each source has a distinct</a:t>
            </a:r>
          </a:p>
          <a:p>
            <a:r>
              <a:rPr lang="en-US" sz="2400" dirty="0" smtClean="0">
                <a:latin typeface="Arial"/>
                <a:cs typeface="Arial"/>
              </a:rPr>
              <a:t>				 chemical </a:t>
            </a:r>
            <a:r>
              <a:rPr lang="en-US" sz="2400" dirty="0">
                <a:latin typeface="Arial"/>
                <a:cs typeface="Arial"/>
              </a:rPr>
              <a:t>signature </a:t>
            </a:r>
          </a:p>
        </p:txBody>
      </p:sp>
    </p:spTree>
    <p:extLst>
      <p:ext uri="{BB962C8B-B14F-4D97-AF65-F5344CB8AC3E}">
        <p14:creationId xmlns:p14="http://schemas.microsoft.com/office/powerpoint/2010/main" val="13633414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8_map.jpg"/>
          <p:cNvPicPr>
            <a:picLocks noChangeAspect="1"/>
          </p:cNvPicPr>
          <p:nvPr/>
        </p:nvPicPr>
        <p:blipFill rotWithShape="1">
          <a:blip r:embed="rId2">
            <a:extLst>
              <a:ext uri="{28A0092B-C50C-407E-A947-70E740481C1C}">
                <a14:useLocalDpi xmlns:a14="http://schemas.microsoft.com/office/drawing/2010/main" val="0"/>
              </a:ext>
            </a:extLst>
          </a:blip>
          <a:srcRect l="2624" r="4556" b="3746"/>
          <a:stretch/>
        </p:blipFill>
        <p:spPr>
          <a:xfrm>
            <a:off x="4487333" y="26769"/>
            <a:ext cx="4656667" cy="3080498"/>
          </a:xfrm>
          <a:prstGeom prst="rect">
            <a:avLst/>
          </a:prstGeom>
        </p:spPr>
      </p:pic>
      <p:pic>
        <p:nvPicPr>
          <p:cNvPr id="8" name="Picture 7" descr="may8_timeseries.jpg"/>
          <p:cNvPicPr>
            <a:picLocks noChangeAspect="1"/>
          </p:cNvPicPr>
          <p:nvPr/>
        </p:nvPicPr>
        <p:blipFill rotWithShape="1">
          <a:blip r:embed="rId3">
            <a:extLst>
              <a:ext uri="{28A0092B-C50C-407E-A947-70E740481C1C}">
                <a14:useLocalDpi xmlns:a14="http://schemas.microsoft.com/office/drawing/2010/main" val="0"/>
              </a:ext>
            </a:extLst>
          </a:blip>
          <a:srcRect t="2407" r="1456"/>
          <a:stretch/>
        </p:blipFill>
        <p:spPr>
          <a:xfrm>
            <a:off x="0" y="2112433"/>
            <a:ext cx="4715933" cy="4461936"/>
          </a:xfrm>
          <a:prstGeom prst="rect">
            <a:avLst/>
          </a:prstGeom>
        </p:spPr>
      </p:pic>
      <p:sp>
        <p:nvSpPr>
          <p:cNvPr id="6" name="TextBox 5"/>
          <p:cNvSpPr txBox="1"/>
          <p:nvPr/>
        </p:nvSpPr>
        <p:spPr>
          <a:xfrm>
            <a:off x="0" y="26769"/>
            <a:ext cx="4843849" cy="2554545"/>
          </a:xfrm>
          <a:prstGeom prst="rect">
            <a:avLst/>
          </a:prstGeom>
          <a:noFill/>
        </p:spPr>
        <p:txBody>
          <a:bodyPr wrap="square" rtlCol="0">
            <a:spAutoFit/>
          </a:bodyPr>
          <a:lstStyle/>
          <a:p>
            <a:r>
              <a:rPr lang="en-US" sz="2400" dirty="0">
                <a:latin typeface="Arial"/>
                <a:cs typeface="Arial"/>
              </a:rPr>
              <a:t>Chemical </a:t>
            </a:r>
            <a:r>
              <a:rPr lang="en-US" sz="2400" dirty="0" smtClean="0">
                <a:latin typeface="Arial"/>
                <a:cs typeface="Arial"/>
              </a:rPr>
              <a:t>Composition</a:t>
            </a:r>
          </a:p>
          <a:p>
            <a:r>
              <a:rPr lang="en-US" sz="3200" dirty="0" smtClean="0">
                <a:solidFill>
                  <a:srgbClr val="FF0000"/>
                </a:solidFill>
                <a:latin typeface="Arial"/>
                <a:cs typeface="Arial"/>
              </a:rPr>
              <a:t>Marine</a:t>
            </a:r>
          </a:p>
          <a:p>
            <a:r>
              <a:rPr lang="en-US" sz="3200" dirty="0" smtClean="0">
                <a:latin typeface="Arial"/>
                <a:cs typeface="Arial"/>
              </a:rPr>
              <a:t>	   </a:t>
            </a:r>
          </a:p>
          <a:p>
            <a:r>
              <a:rPr lang="en-US" sz="3200" dirty="0">
                <a:latin typeface="Arial"/>
                <a:cs typeface="Arial"/>
              </a:rPr>
              <a:t>	 </a:t>
            </a:r>
            <a:r>
              <a:rPr lang="en-US" sz="3200" dirty="0" smtClean="0">
                <a:latin typeface="Arial"/>
                <a:cs typeface="Arial"/>
              </a:rPr>
              <a:t> </a:t>
            </a:r>
            <a:r>
              <a:rPr lang="en-US" sz="2000" dirty="0" smtClean="0">
                <a:latin typeface="Arial"/>
                <a:cs typeface="Arial"/>
              </a:rPr>
              <a:t>Over Pacific Ocean, </a:t>
            </a:r>
            <a:r>
              <a:rPr lang="en-US" sz="2000" dirty="0">
                <a:latin typeface="Arial"/>
                <a:cs typeface="Arial"/>
              </a:rPr>
              <a:t>May </a:t>
            </a:r>
            <a:r>
              <a:rPr lang="en-US" sz="2000" dirty="0" smtClean="0">
                <a:latin typeface="Arial"/>
                <a:cs typeface="Arial"/>
              </a:rPr>
              <a:t>8</a:t>
            </a:r>
          </a:p>
          <a:p>
            <a:r>
              <a:rPr lang="en-US" sz="2000" dirty="0">
                <a:latin typeface="Arial"/>
                <a:cs typeface="Arial"/>
              </a:rPr>
              <a:t>	</a:t>
            </a:r>
            <a:r>
              <a:rPr lang="en-US" sz="2000" dirty="0" smtClean="0">
                <a:latin typeface="Arial"/>
                <a:cs typeface="Arial"/>
              </a:rPr>
              <a:t>		150 m altitude</a:t>
            </a:r>
          </a:p>
          <a:p>
            <a:r>
              <a:rPr lang="en-US" sz="2000" dirty="0">
                <a:latin typeface="Arial"/>
                <a:cs typeface="Arial"/>
              </a:rPr>
              <a:t> </a:t>
            </a:r>
            <a:r>
              <a:rPr lang="en-US" sz="2000" dirty="0" smtClean="0">
                <a:latin typeface="Arial"/>
                <a:cs typeface="Arial"/>
              </a:rPr>
              <a:t>           </a:t>
            </a:r>
          </a:p>
        </p:txBody>
      </p:sp>
      <p:sp>
        <p:nvSpPr>
          <p:cNvPr id="7" name="TextBox 6"/>
          <p:cNvSpPr txBox="1"/>
          <p:nvPr/>
        </p:nvSpPr>
        <p:spPr>
          <a:xfrm>
            <a:off x="5112066" y="3441700"/>
            <a:ext cx="3493264" cy="2123658"/>
          </a:xfrm>
          <a:prstGeom prst="rect">
            <a:avLst/>
          </a:prstGeom>
          <a:noFill/>
        </p:spPr>
        <p:txBody>
          <a:bodyPr wrap="none" rtlCol="0">
            <a:spAutoFit/>
          </a:bodyPr>
          <a:lstStyle/>
          <a:p>
            <a:r>
              <a:rPr lang="en-US" sz="2000" dirty="0">
                <a:solidFill>
                  <a:srgbClr val="000000"/>
                </a:solidFill>
                <a:latin typeface="Arial"/>
                <a:cs typeface="Arial"/>
              </a:rPr>
              <a:t>Increased Concentrations:</a:t>
            </a:r>
          </a:p>
          <a:p>
            <a:r>
              <a:rPr lang="en-US" sz="2400" dirty="0" smtClean="0">
                <a:solidFill>
                  <a:srgbClr val="FF0000"/>
                </a:solidFill>
                <a:latin typeface="Arial"/>
                <a:cs typeface="Arial"/>
              </a:rPr>
              <a:t>water</a:t>
            </a:r>
            <a:endParaRPr lang="en-US" sz="2000" dirty="0" smtClean="0">
              <a:latin typeface="Arial"/>
              <a:cs typeface="Arial"/>
            </a:endParaRPr>
          </a:p>
          <a:p>
            <a:endParaRPr lang="en-US" sz="2000" dirty="0">
              <a:latin typeface="Arial"/>
              <a:cs typeface="Arial"/>
            </a:endParaRPr>
          </a:p>
          <a:p>
            <a:r>
              <a:rPr lang="en-US" sz="2000" dirty="0" smtClean="0">
                <a:latin typeface="Arial"/>
                <a:cs typeface="Arial"/>
              </a:rPr>
              <a:t>Decreased Concentrations: </a:t>
            </a:r>
          </a:p>
          <a:p>
            <a:r>
              <a:rPr lang="en-US" sz="2400" dirty="0" smtClean="0">
                <a:solidFill>
                  <a:srgbClr val="FF0000"/>
                </a:solidFill>
                <a:latin typeface="Arial"/>
                <a:cs typeface="Arial"/>
              </a:rPr>
              <a:t>Ozone, CO, HNO</a:t>
            </a:r>
            <a:r>
              <a:rPr lang="en-US" sz="2400" baseline="-25000" dirty="0" smtClean="0">
                <a:solidFill>
                  <a:srgbClr val="FF0000"/>
                </a:solidFill>
                <a:latin typeface="Arial"/>
                <a:cs typeface="Arial"/>
              </a:rPr>
              <a:t>3</a:t>
            </a:r>
            <a:r>
              <a:rPr lang="en-US" sz="2400" dirty="0" smtClean="0">
                <a:solidFill>
                  <a:srgbClr val="FF0000"/>
                </a:solidFill>
                <a:latin typeface="Arial"/>
                <a:cs typeface="Arial"/>
              </a:rPr>
              <a:t>, NOx</a:t>
            </a:r>
          </a:p>
          <a:p>
            <a:endParaRPr lang="en-US" sz="2400" dirty="0">
              <a:solidFill>
                <a:srgbClr val="FF0000"/>
              </a:solidFill>
              <a:latin typeface="Arial"/>
              <a:cs typeface="Arial"/>
            </a:endParaRPr>
          </a:p>
        </p:txBody>
      </p:sp>
    </p:spTree>
    <p:extLst>
      <p:ext uri="{BB962C8B-B14F-4D97-AF65-F5344CB8AC3E}">
        <p14:creationId xmlns:p14="http://schemas.microsoft.com/office/powerpoint/2010/main" val="25138985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y16_timeseri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2435"/>
            <a:ext cx="4767821" cy="4572000"/>
          </a:xfrm>
          <a:prstGeom prst="rect">
            <a:avLst/>
          </a:prstGeom>
        </p:spPr>
      </p:pic>
      <p:pic>
        <p:nvPicPr>
          <p:cNvPr id="3" name="Picture 2" descr="may16_map.jpg"/>
          <p:cNvPicPr>
            <a:picLocks noChangeAspect="1"/>
          </p:cNvPicPr>
          <p:nvPr/>
        </p:nvPicPr>
        <p:blipFill rotWithShape="1">
          <a:blip r:embed="rId3">
            <a:extLst>
              <a:ext uri="{28A0092B-C50C-407E-A947-70E740481C1C}">
                <a14:useLocalDpi xmlns:a14="http://schemas.microsoft.com/office/drawing/2010/main" val="0"/>
              </a:ext>
            </a:extLst>
          </a:blip>
          <a:srcRect l="3544" t="2602" r="4648" b="4806"/>
          <a:stretch/>
        </p:blipFill>
        <p:spPr>
          <a:xfrm>
            <a:off x="4533902" y="16931"/>
            <a:ext cx="4605866" cy="2963332"/>
          </a:xfrm>
          <a:prstGeom prst="rect">
            <a:avLst/>
          </a:prstGeom>
        </p:spPr>
      </p:pic>
      <p:sp>
        <p:nvSpPr>
          <p:cNvPr id="10" name="TextBox 9"/>
          <p:cNvSpPr txBox="1"/>
          <p:nvPr/>
        </p:nvSpPr>
        <p:spPr>
          <a:xfrm>
            <a:off x="5120821" y="3434278"/>
            <a:ext cx="3985079" cy="2246769"/>
          </a:xfrm>
          <a:prstGeom prst="rect">
            <a:avLst/>
          </a:prstGeom>
          <a:noFill/>
        </p:spPr>
        <p:txBody>
          <a:bodyPr wrap="square" rtlCol="0">
            <a:spAutoFit/>
          </a:bodyPr>
          <a:lstStyle/>
          <a:p>
            <a:r>
              <a:rPr lang="en-US" sz="2000" dirty="0" smtClean="0">
                <a:solidFill>
                  <a:srgbClr val="000000"/>
                </a:solidFill>
                <a:latin typeface="Arial"/>
                <a:cs typeface="Arial"/>
              </a:rPr>
              <a:t>Increased Concentrations:</a:t>
            </a:r>
          </a:p>
          <a:p>
            <a:r>
              <a:rPr lang="en-US" sz="2400" dirty="0">
                <a:solidFill>
                  <a:srgbClr val="FF0000"/>
                </a:solidFill>
                <a:latin typeface="Arial"/>
                <a:cs typeface="Arial"/>
              </a:rPr>
              <a:t>water</a:t>
            </a:r>
          </a:p>
          <a:p>
            <a:r>
              <a:rPr lang="en-US" sz="2400" dirty="0" smtClean="0">
                <a:solidFill>
                  <a:srgbClr val="FF0000"/>
                </a:solidFill>
                <a:latin typeface="Arial"/>
                <a:cs typeface="Arial"/>
              </a:rPr>
              <a:t>Ozone and CO </a:t>
            </a:r>
          </a:p>
          <a:p>
            <a:r>
              <a:rPr lang="en-US" sz="2400" i="1" dirty="0">
                <a:solidFill>
                  <a:srgbClr val="FF0000"/>
                </a:solidFill>
                <a:latin typeface="Arial"/>
                <a:cs typeface="Arial"/>
              </a:rPr>
              <a:t>	</a:t>
            </a:r>
            <a:r>
              <a:rPr lang="en-US" sz="2400" i="1" dirty="0" smtClean="0">
                <a:solidFill>
                  <a:srgbClr val="FF0000"/>
                </a:solidFill>
                <a:latin typeface="Arial"/>
                <a:cs typeface="Arial"/>
              </a:rPr>
              <a:t>(correlated) </a:t>
            </a:r>
          </a:p>
          <a:p>
            <a:r>
              <a:rPr lang="en-US" sz="2400" dirty="0" smtClean="0">
                <a:solidFill>
                  <a:srgbClr val="FF0000"/>
                </a:solidFill>
                <a:latin typeface="Arial"/>
                <a:cs typeface="Arial"/>
              </a:rPr>
              <a:t>Reactive Nitrogen</a:t>
            </a:r>
          </a:p>
          <a:p>
            <a:r>
              <a:rPr lang="en-US" sz="2400" dirty="0">
                <a:solidFill>
                  <a:srgbClr val="FF0000"/>
                </a:solidFill>
                <a:latin typeface="Arial"/>
                <a:cs typeface="Arial"/>
              </a:rPr>
              <a:t>	</a:t>
            </a:r>
            <a:r>
              <a:rPr lang="en-US" sz="2400" i="1" dirty="0" smtClean="0">
                <a:solidFill>
                  <a:srgbClr val="FF0000"/>
                </a:solidFill>
                <a:latin typeface="Arial"/>
                <a:cs typeface="Arial"/>
              </a:rPr>
              <a:t>(partitions toward HNO</a:t>
            </a:r>
            <a:r>
              <a:rPr lang="en-US" sz="2400" i="1" baseline="-25000" dirty="0" smtClean="0">
                <a:solidFill>
                  <a:srgbClr val="FF0000"/>
                </a:solidFill>
                <a:latin typeface="Arial"/>
                <a:cs typeface="Arial"/>
              </a:rPr>
              <a:t>3</a:t>
            </a:r>
            <a:r>
              <a:rPr lang="en-US" sz="2400" i="1" dirty="0" smtClean="0">
                <a:solidFill>
                  <a:srgbClr val="FF0000"/>
                </a:solidFill>
                <a:latin typeface="Arial"/>
                <a:cs typeface="Arial"/>
              </a:rPr>
              <a:t>)</a:t>
            </a:r>
            <a:endParaRPr lang="en-US" sz="2400" i="1" dirty="0">
              <a:solidFill>
                <a:srgbClr val="FF0000"/>
              </a:solidFill>
              <a:latin typeface="Arial"/>
              <a:cs typeface="Arial"/>
            </a:endParaRPr>
          </a:p>
        </p:txBody>
      </p:sp>
      <p:sp>
        <p:nvSpPr>
          <p:cNvPr id="6" name="TextBox 5"/>
          <p:cNvSpPr txBox="1"/>
          <p:nvPr/>
        </p:nvSpPr>
        <p:spPr>
          <a:xfrm>
            <a:off x="0" y="26769"/>
            <a:ext cx="4843849" cy="2554545"/>
          </a:xfrm>
          <a:prstGeom prst="rect">
            <a:avLst/>
          </a:prstGeom>
          <a:noFill/>
        </p:spPr>
        <p:txBody>
          <a:bodyPr wrap="square" rtlCol="0">
            <a:spAutoFit/>
          </a:bodyPr>
          <a:lstStyle/>
          <a:p>
            <a:r>
              <a:rPr lang="en-US" sz="2400" dirty="0">
                <a:latin typeface="Arial"/>
                <a:cs typeface="Arial"/>
              </a:rPr>
              <a:t>Chemical </a:t>
            </a:r>
            <a:r>
              <a:rPr lang="en-US" sz="2400" dirty="0" smtClean="0">
                <a:latin typeface="Arial"/>
                <a:cs typeface="Arial"/>
              </a:rPr>
              <a:t>Composition</a:t>
            </a:r>
          </a:p>
          <a:p>
            <a:r>
              <a:rPr lang="en-US" sz="3200" dirty="0" smtClean="0">
                <a:solidFill>
                  <a:srgbClr val="FF0000"/>
                </a:solidFill>
                <a:latin typeface="Arial"/>
                <a:cs typeface="Arial"/>
              </a:rPr>
              <a:t>Aged Regional Emissions</a:t>
            </a:r>
          </a:p>
          <a:p>
            <a:r>
              <a:rPr lang="en-US" sz="3200" dirty="0" smtClean="0">
                <a:latin typeface="Arial"/>
                <a:cs typeface="Arial"/>
              </a:rPr>
              <a:t>	   </a:t>
            </a:r>
          </a:p>
          <a:p>
            <a:r>
              <a:rPr lang="en-US" sz="3200" dirty="0">
                <a:latin typeface="Arial"/>
                <a:cs typeface="Arial"/>
              </a:rPr>
              <a:t>	 </a:t>
            </a:r>
            <a:r>
              <a:rPr lang="en-US" sz="3200" dirty="0" smtClean="0">
                <a:latin typeface="Arial"/>
                <a:cs typeface="Arial"/>
              </a:rPr>
              <a:t> </a:t>
            </a:r>
            <a:r>
              <a:rPr lang="en-US" sz="2000" dirty="0" smtClean="0">
                <a:latin typeface="Arial"/>
                <a:cs typeface="Arial"/>
              </a:rPr>
              <a:t>Banning Pass, </a:t>
            </a:r>
            <a:r>
              <a:rPr lang="en-US" sz="2000" dirty="0">
                <a:latin typeface="Arial"/>
                <a:cs typeface="Arial"/>
              </a:rPr>
              <a:t>May </a:t>
            </a:r>
            <a:r>
              <a:rPr lang="en-US" sz="2000" dirty="0" smtClean="0">
                <a:latin typeface="Arial"/>
                <a:cs typeface="Arial"/>
              </a:rPr>
              <a:t>16</a:t>
            </a:r>
          </a:p>
          <a:p>
            <a:r>
              <a:rPr lang="en-US" sz="2000" dirty="0">
                <a:latin typeface="Arial"/>
                <a:cs typeface="Arial"/>
              </a:rPr>
              <a:t>		</a:t>
            </a:r>
            <a:r>
              <a:rPr lang="en-US" sz="2000" dirty="0" smtClean="0">
                <a:latin typeface="Arial"/>
                <a:cs typeface="Arial"/>
              </a:rPr>
              <a:t>300-600 m AGL</a:t>
            </a:r>
          </a:p>
          <a:p>
            <a:r>
              <a:rPr lang="en-US" sz="2000" dirty="0">
                <a:latin typeface="Arial"/>
                <a:cs typeface="Arial"/>
              </a:rPr>
              <a:t> </a:t>
            </a:r>
            <a:r>
              <a:rPr lang="en-US" sz="2000" dirty="0" smtClean="0">
                <a:latin typeface="Arial"/>
                <a:cs typeface="Arial"/>
              </a:rPr>
              <a:t>           </a:t>
            </a:r>
          </a:p>
        </p:txBody>
      </p:sp>
    </p:spTree>
    <p:extLst>
      <p:ext uri="{BB962C8B-B14F-4D97-AF65-F5344CB8AC3E}">
        <p14:creationId xmlns:p14="http://schemas.microsoft.com/office/powerpoint/2010/main" val="26812639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729146" y="3179265"/>
            <a:ext cx="2995420" cy="3600986"/>
          </a:xfrm>
          <a:prstGeom prst="rect">
            <a:avLst/>
          </a:prstGeom>
          <a:noFill/>
        </p:spPr>
        <p:txBody>
          <a:bodyPr wrap="none" rtlCol="0">
            <a:spAutoFit/>
          </a:bodyPr>
          <a:lstStyle/>
          <a:p>
            <a:r>
              <a:rPr lang="en-US" sz="2000" dirty="0" smtClean="0">
                <a:solidFill>
                  <a:srgbClr val="FF0000"/>
                </a:solidFill>
                <a:latin typeface="Arial"/>
                <a:cs typeface="Arial"/>
              </a:rPr>
              <a:t>Stratosphere:</a:t>
            </a:r>
          </a:p>
          <a:p>
            <a:r>
              <a:rPr lang="en-US" dirty="0" smtClean="0">
                <a:solidFill>
                  <a:srgbClr val="000000"/>
                </a:solidFill>
                <a:latin typeface="Arial"/>
                <a:cs typeface="Arial"/>
              </a:rPr>
              <a:t>Increased </a:t>
            </a:r>
            <a:r>
              <a:rPr lang="en-US" dirty="0">
                <a:solidFill>
                  <a:srgbClr val="000000"/>
                </a:solidFill>
                <a:latin typeface="Arial"/>
                <a:cs typeface="Arial"/>
              </a:rPr>
              <a:t>Concentrations:</a:t>
            </a:r>
          </a:p>
          <a:p>
            <a:r>
              <a:rPr lang="en-US" sz="2400" dirty="0">
                <a:solidFill>
                  <a:srgbClr val="FF0000"/>
                </a:solidFill>
                <a:latin typeface="Arial"/>
                <a:cs typeface="Arial"/>
              </a:rPr>
              <a:t>Ozone and HNO</a:t>
            </a:r>
            <a:r>
              <a:rPr lang="en-US" sz="2400" baseline="-25000" dirty="0">
                <a:solidFill>
                  <a:srgbClr val="FF0000"/>
                </a:solidFill>
                <a:latin typeface="Arial"/>
                <a:cs typeface="Arial"/>
              </a:rPr>
              <a:t>3</a:t>
            </a:r>
          </a:p>
          <a:p>
            <a:r>
              <a:rPr lang="en-US" sz="2000" i="1" dirty="0">
                <a:solidFill>
                  <a:srgbClr val="FF0000"/>
                </a:solidFill>
                <a:latin typeface="Arial"/>
                <a:cs typeface="Arial"/>
              </a:rPr>
              <a:t>(correlated</a:t>
            </a:r>
            <a:r>
              <a:rPr lang="en-US" sz="2000" i="1" dirty="0" smtClean="0">
                <a:solidFill>
                  <a:srgbClr val="FF0000"/>
                </a:solidFill>
                <a:latin typeface="Arial"/>
                <a:cs typeface="Arial"/>
              </a:rPr>
              <a:t>)</a:t>
            </a:r>
            <a:endParaRPr lang="en-US" dirty="0" smtClean="0">
              <a:latin typeface="Arial"/>
              <a:cs typeface="Arial"/>
            </a:endParaRPr>
          </a:p>
          <a:p>
            <a:r>
              <a:rPr lang="en-US" dirty="0" smtClean="0">
                <a:latin typeface="Arial"/>
                <a:cs typeface="Arial"/>
              </a:rPr>
              <a:t>Decreased Concentrations: </a:t>
            </a:r>
          </a:p>
          <a:p>
            <a:r>
              <a:rPr lang="en-US" sz="2400" dirty="0" smtClean="0">
                <a:solidFill>
                  <a:srgbClr val="FF0000"/>
                </a:solidFill>
                <a:latin typeface="Arial"/>
                <a:cs typeface="Arial"/>
              </a:rPr>
              <a:t>CO, water</a:t>
            </a:r>
          </a:p>
          <a:p>
            <a:r>
              <a:rPr lang="en-US" sz="2000" b="1" dirty="0" smtClean="0">
                <a:solidFill>
                  <a:srgbClr val="3366FF"/>
                </a:solidFill>
                <a:latin typeface="Arial"/>
                <a:cs typeface="Arial"/>
              </a:rPr>
              <a:t>Upper Troposphere:</a:t>
            </a:r>
            <a:endParaRPr lang="en-US" sz="2000" b="1" dirty="0">
              <a:solidFill>
                <a:srgbClr val="3366FF"/>
              </a:solidFill>
              <a:latin typeface="Arial"/>
              <a:cs typeface="Arial"/>
            </a:endParaRPr>
          </a:p>
          <a:p>
            <a:r>
              <a:rPr lang="en-US" dirty="0">
                <a:solidFill>
                  <a:srgbClr val="000000"/>
                </a:solidFill>
                <a:latin typeface="Arial"/>
                <a:cs typeface="Arial"/>
              </a:rPr>
              <a:t>Increased Concentrations:</a:t>
            </a:r>
          </a:p>
          <a:p>
            <a:r>
              <a:rPr lang="en-US" sz="2400" dirty="0" smtClean="0">
                <a:solidFill>
                  <a:srgbClr val="3366FF"/>
                </a:solidFill>
                <a:latin typeface="Arial"/>
                <a:cs typeface="Arial"/>
              </a:rPr>
              <a:t>Ozone</a:t>
            </a:r>
            <a:endParaRPr lang="en-US" dirty="0" smtClean="0">
              <a:latin typeface="Arial"/>
              <a:cs typeface="Arial"/>
            </a:endParaRPr>
          </a:p>
          <a:p>
            <a:r>
              <a:rPr lang="en-US" dirty="0" smtClean="0">
                <a:latin typeface="Arial"/>
                <a:cs typeface="Arial"/>
              </a:rPr>
              <a:t>Decreased Concentrations</a:t>
            </a:r>
            <a:r>
              <a:rPr lang="en-US" dirty="0">
                <a:latin typeface="Arial"/>
                <a:cs typeface="Arial"/>
              </a:rPr>
              <a:t>: </a:t>
            </a:r>
          </a:p>
          <a:p>
            <a:r>
              <a:rPr lang="en-US" sz="2400" dirty="0" smtClean="0">
                <a:solidFill>
                  <a:srgbClr val="3366FF"/>
                </a:solidFill>
                <a:latin typeface="Arial"/>
                <a:cs typeface="Arial"/>
              </a:rPr>
              <a:t>CO, water, HNO</a:t>
            </a:r>
            <a:r>
              <a:rPr lang="en-US" sz="2400" baseline="-25000" dirty="0" smtClean="0">
                <a:solidFill>
                  <a:srgbClr val="3366FF"/>
                </a:solidFill>
                <a:latin typeface="Arial"/>
                <a:cs typeface="Arial"/>
              </a:rPr>
              <a:t>3</a:t>
            </a:r>
            <a:endParaRPr lang="en-US" sz="2400" dirty="0">
              <a:solidFill>
                <a:srgbClr val="3366FF"/>
              </a:solidFill>
              <a:latin typeface="Arial"/>
              <a:cs typeface="Arial"/>
            </a:endParaRPr>
          </a:p>
        </p:txBody>
      </p:sp>
      <p:sp>
        <p:nvSpPr>
          <p:cNvPr id="15" name="TextBox 14"/>
          <p:cNvSpPr txBox="1"/>
          <p:nvPr/>
        </p:nvSpPr>
        <p:spPr>
          <a:xfrm>
            <a:off x="2216150" y="1848365"/>
            <a:ext cx="1826478" cy="369332"/>
          </a:xfrm>
          <a:prstGeom prst="rect">
            <a:avLst/>
          </a:prstGeom>
          <a:noFill/>
        </p:spPr>
        <p:txBody>
          <a:bodyPr wrap="square" rtlCol="0">
            <a:spAutoFit/>
          </a:bodyPr>
          <a:lstStyle/>
          <a:p>
            <a:r>
              <a:rPr lang="en-US" dirty="0" smtClean="0">
                <a:solidFill>
                  <a:schemeClr val="tx2">
                    <a:lumMod val="60000"/>
                    <a:lumOff val="40000"/>
                  </a:schemeClr>
                </a:solidFill>
                <a:latin typeface="Arial"/>
                <a:cs typeface="Arial"/>
              </a:rPr>
              <a:t>UT</a:t>
            </a:r>
            <a:r>
              <a:rPr lang="en-US" dirty="0" smtClean="0">
                <a:latin typeface="Arial"/>
                <a:cs typeface="Arial"/>
              </a:rPr>
              <a:t>           </a:t>
            </a:r>
            <a:r>
              <a:rPr lang="en-US" dirty="0" err="1" smtClean="0">
                <a:solidFill>
                  <a:schemeClr val="accent2">
                    <a:lumMod val="40000"/>
                    <a:lumOff val="60000"/>
                  </a:schemeClr>
                </a:solidFill>
                <a:latin typeface="Arial"/>
                <a:cs typeface="Arial"/>
              </a:rPr>
              <a:t>Strat</a:t>
            </a:r>
            <a:endParaRPr lang="en-US" dirty="0">
              <a:solidFill>
                <a:schemeClr val="accent2">
                  <a:lumMod val="40000"/>
                  <a:lumOff val="60000"/>
                </a:schemeClr>
              </a:solidFill>
              <a:latin typeface="Arial"/>
              <a:cs typeface="Arial"/>
            </a:endParaRPr>
          </a:p>
        </p:txBody>
      </p:sp>
      <p:sp>
        <p:nvSpPr>
          <p:cNvPr id="12" name="TextBox 11"/>
          <p:cNvSpPr txBox="1"/>
          <p:nvPr/>
        </p:nvSpPr>
        <p:spPr>
          <a:xfrm>
            <a:off x="0" y="26769"/>
            <a:ext cx="4843849" cy="1938992"/>
          </a:xfrm>
          <a:prstGeom prst="rect">
            <a:avLst/>
          </a:prstGeom>
          <a:noFill/>
        </p:spPr>
        <p:txBody>
          <a:bodyPr wrap="square" rtlCol="0">
            <a:spAutoFit/>
          </a:bodyPr>
          <a:lstStyle/>
          <a:p>
            <a:r>
              <a:rPr lang="en-US" sz="2400" dirty="0">
                <a:latin typeface="Arial"/>
                <a:cs typeface="Arial"/>
              </a:rPr>
              <a:t>Chemical </a:t>
            </a:r>
            <a:r>
              <a:rPr lang="en-US" sz="2400" dirty="0" smtClean="0">
                <a:latin typeface="Arial"/>
                <a:cs typeface="Arial"/>
              </a:rPr>
              <a:t>Composition</a:t>
            </a:r>
          </a:p>
          <a:p>
            <a:r>
              <a:rPr lang="en-US" sz="3200" dirty="0" smtClean="0">
                <a:solidFill>
                  <a:srgbClr val="FF0000"/>
                </a:solidFill>
                <a:latin typeface="Arial"/>
                <a:cs typeface="Arial"/>
              </a:rPr>
              <a:t>Stratosphere/</a:t>
            </a:r>
          </a:p>
          <a:p>
            <a:r>
              <a:rPr lang="en-US" sz="3200" dirty="0" smtClean="0">
                <a:solidFill>
                  <a:srgbClr val="3366FF"/>
                </a:solidFill>
                <a:latin typeface="Arial"/>
                <a:cs typeface="Arial"/>
              </a:rPr>
              <a:t>Upper Troposphere</a:t>
            </a:r>
          </a:p>
          <a:p>
            <a:r>
              <a:rPr lang="en-US" sz="3200" dirty="0">
                <a:latin typeface="Arial"/>
                <a:cs typeface="Arial"/>
              </a:rPr>
              <a:t>	 </a:t>
            </a:r>
            <a:r>
              <a:rPr lang="en-US" sz="3200" dirty="0" smtClean="0">
                <a:latin typeface="Arial"/>
                <a:cs typeface="Arial"/>
              </a:rPr>
              <a:t> </a:t>
            </a:r>
            <a:r>
              <a:rPr lang="en-US" sz="2000" dirty="0" smtClean="0">
                <a:latin typeface="Arial"/>
                <a:cs typeface="Arial"/>
              </a:rPr>
              <a:t>Over Central Valley, </a:t>
            </a:r>
            <a:r>
              <a:rPr lang="en-US" sz="2000" dirty="0">
                <a:latin typeface="Arial"/>
                <a:cs typeface="Arial"/>
              </a:rPr>
              <a:t>May </a:t>
            </a:r>
            <a:r>
              <a:rPr lang="en-US" sz="2000" dirty="0" smtClean="0">
                <a:latin typeface="Arial"/>
                <a:cs typeface="Arial"/>
              </a:rPr>
              <a:t>11</a:t>
            </a:r>
          </a:p>
        </p:txBody>
      </p:sp>
      <p:pic>
        <p:nvPicPr>
          <p:cNvPr id="3" name="Picture 2" descr="may11_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0349" y="26769"/>
            <a:ext cx="3973651" cy="3200400"/>
          </a:xfrm>
          <a:prstGeom prst="rect">
            <a:avLst/>
          </a:prstGeom>
        </p:spPr>
      </p:pic>
      <p:pic>
        <p:nvPicPr>
          <p:cNvPr id="5" name="Picture 4" descr="may11_timeseri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9367"/>
            <a:ext cx="4856672" cy="4572000"/>
          </a:xfrm>
          <a:prstGeom prst="rect">
            <a:avLst/>
          </a:prstGeom>
        </p:spPr>
      </p:pic>
    </p:spTree>
    <p:extLst>
      <p:ext uri="{BB962C8B-B14F-4D97-AF65-F5344CB8AC3E}">
        <p14:creationId xmlns:p14="http://schemas.microsoft.com/office/powerpoint/2010/main" val="27715469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5800" y="1828800"/>
            <a:ext cx="3375711" cy="3657600"/>
          </a:xfrm>
          <a:prstGeom prst="rect">
            <a:avLst/>
          </a:prstGeom>
        </p:spPr>
      </p:pic>
      <p:sp>
        <p:nvSpPr>
          <p:cNvPr id="6" name="Rectangle 5"/>
          <p:cNvSpPr/>
          <p:nvPr/>
        </p:nvSpPr>
        <p:spPr>
          <a:xfrm>
            <a:off x="25400" y="1261884"/>
            <a:ext cx="9118600" cy="461665"/>
          </a:xfrm>
          <a:prstGeom prst="rect">
            <a:avLst/>
          </a:prstGeom>
        </p:spPr>
        <p:txBody>
          <a:bodyPr wrap="square">
            <a:spAutoFit/>
          </a:bodyPr>
          <a:lstStyle/>
          <a:p>
            <a:r>
              <a:rPr lang="en-US" sz="1200" dirty="0">
                <a:latin typeface="Arial"/>
                <a:cs typeface="Arial"/>
              </a:rPr>
              <a:t>Nowak, J. B., et al. (2004), Gas-phase chemical characteristics of Asian emission plumes observed during ITCT 2K2 </a:t>
            </a:r>
            <a:r>
              <a:rPr lang="en-US" sz="1200" dirty="0" smtClean="0">
                <a:latin typeface="Arial"/>
                <a:cs typeface="Arial"/>
              </a:rPr>
              <a:t>over the </a:t>
            </a:r>
            <a:r>
              <a:rPr lang="en-US" sz="1200" dirty="0">
                <a:latin typeface="Arial"/>
                <a:cs typeface="Arial"/>
              </a:rPr>
              <a:t>eastern North Pacific Ocean, J. </a:t>
            </a:r>
            <a:r>
              <a:rPr lang="en-US" sz="1200" dirty="0" err="1">
                <a:latin typeface="Arial"/>
                <a:cs typeface="Arial"/>
              </a:rPr>
              <a:t>Geophys</a:t>
            </a:r>
            <a:r>
              <a:rPr lang="en-US" sz="1200" dirty="0">
                <a:latin typeface="Arial"/>
                <a:cs typeface="Arial"/>
              </a:rPr>
              <a:t>. Res., 109, D23S19, doi:10.1029/2003JD004488.</a:t>
            </a:r>
          </a:p>
        </p:txBody>
      </p:sp>
      <p:sp>
        <p:nvSpPr>
          <p:cNvPr id="9" name="TextBox 8"/>
          <p:cNvSpPr txBox="1"/>
          <p:nvPr/>
        </p:nvSpPr>
        <p:spPr>
          <a:xfrm>
            <a:off x="0" y="0"/>
            <a:ext cx="5867400" cy="1261884"/>
          </a:xfrm>
          <a:prstGeom prst="rect">
            <a:avLst/>
          </a:prstGeom>
          <a:noFill/>
        </p:spPr>
        <p:txBody>
          <a:bodyPr wrap="square" rtlCol="0">
            <a:spAutoFit/>
          </a:bodyPr>
          <a:lstStyle/>
          <a:p>
            <a:r>
              <a:rPr lang="en-US" sz="2400" dirty="0">
                <a:latin typeface="Arial"/>
                <a:cs typeface="Arial"/>
              </a:rPr>
              <a:t>Chemical </a:t>
            </a:r>
            <a:r>
              <a:rPr lang="en-US" sz="2400" dirty="0" smtClean="0">
                <a:latin typeface="Arial"/>
                <a:cs typeface="Arial"/>
              </a:rPr>
              <a:t>Composition</a:t>
            </a:r>
            <a:endParaRPr lang="en-US" sz="3200" dirty="0" smtClean="0">
              <a:latin typeface="Arial"/>
              <a:cs typeface="Arial"/>
            </a:endParaRPr>
          </a:p>
          <a:p>
            <a:r>
              <a:rPr lang="en-US" sz="3200" dirty="0" smtClean="0">
                <a:solidFill>
                  <a:srgbClr val="FF0000"/>
                </a:solidFill>
                <a:latin typeface="Arial"/>
                <a:cs typeface="Arial"/>
              </a:rPr>
              <a:t>Transported Plumes from Asia</a:t>
            </a:r>
          </a:p>
          <a:p>
            <a:r>
              <a:rPr lang="en-US" sz="2000" dirty="0" smtClean="0">
                <a:latin typeface="Arial"/>
                <a:cs typeface="Arial"/>
              </a:rPr>
              <a:t>Over Pacific Ocean, </a:t>
            </a:r>
            <a:r>
              <a:rPr lang="en-US" sz="2000" dirty="0">
                <a:latin typeface="Arial"/>
                <a:cs typeface="Arial"/>
              </a:rPr>
              <a:t>May </a:t>
            </a:r>
            <a:r>
              <a:rPr lang="en-US" sz="2000" dirty="0" smtClean="0">
                <a:latin typeface="Arial"/>
                <a:cs typeface="Arial"/>
              </a:rPr>
              <a:t>2002</a:t>
            </a:r>
          </a:p>
        </p:txBody>
      </p:sp>
      <p:sp>
        <p:nvSpPr>
          <p:cNvPr id="10" name="TextBox 9"/>
          <p:cNvSpPr txBox="1"/>
          <p:nvPr/>
        </p:nvSpPr>
        <p:spPr>
          <a:xfrm>
            <a:off x="5145231" y="2703254"/>
            <a:ext cx="3276600" cy="1754327"/>
          </a:xfrm>
          <a:prstGeom prst="rect">
            <a:avLst/>
          </a:prstGeom>
          <a:noFill/>
        </p:spPr>
        <p:txBody>
          <a:bodyPr wrap="square" rtlCol="0">
            <a:spAutoFit/>
          </a:bodyPr>
          <a:lstStyle/>
          <a:p>
            <a:r>
              <a:rPr lang="en-US" sz="2000" dirty="0" smtClean="0">
                <a:solidFill>
                  <a:srgbClr val="000000"/>
                </a:solidFill>
                <a:latin typeface="Arial"/>
                <a:cs typeface="Arial"/>
              </a:rPr>
              <a:t>Increased </a:t>
            </a:r>
            <a:r>
              <a:rPr lang="en-US" sz="2000" dirty="0">
                <a:solidFill>
                  <a:srgbClr val="000000"/>
                </a:solidFill>
                <a:latin typeface="Arial"/>
                <a:cs typeface="Arial"/>
              </a:rPr>
              <a:t>Concentrations:</a:t>
            </a:r>
          </a:p>
          <a:p>
            <a:r>
              <a:rPr lang="en-US" sz="2400" dirty="0">
                <a:solidFill>
                  <a:srgbClr val="FF0000"/>
                </a:solidFill>
                <a:latin typeface="Arial"/>
                <a:cs typeface="Arial"/>
              </a:rPr>
              <a:t>CO, PAN</a:t>
            </a:r>
          </a:p>
          <a:p>
            <a:endParaRPr lang="en-US" sz="2000" dirty="0" smtClean="0">
              <a:latin typeface="Arial"/>
              <a:cs typeface="Arial"/>
            </a:endParaRPr>
          </a:p>
          <a:p>
            <a:r>
              <a:rPr lang="en-US" sz="2000" dirty="0" smtClean="0">
                <a:latin typeface="Arial"/>
                <a:cs typeface="Arial"/>
              </a:rPr>
              <a:t>Decreased Concentrations: </a:t>
            </a:r>
          </a:p>
          <a:p>
            <a:r>
              <a:rPr lang="en-US" sz="2400" dirty="0" smtClean="0">
                <a:solidFill>
                  <a:srgbClr val="FF0000"/>
                </a:solidFill>
                <a:latin typeface="Arial"/>
                <a:cs typeface="Arial"/>
              </a:rPr>
              <a:t>HNO</a:t>
            </a:r>
            <a:r>
              <a:rPr lang="en-US" sz="2400" baseline="-25000" dirty="0" smtClean="0">
                <a:solidFill>
                  <a:srgbClr val="FF0000"/>
                </a:solidFill>
                <a:latin typeface="Arial"/>
                <a:cs typeface="Arial"/>
              </a:rPr>
              <a:t>3</a:t>
            </a:r>
            <a:endParaRPr lang="en-US" sz="2400" dirty="0">
              <a:solidFill>
                <a:srgbClr val="FF0000"/>
              </a:solidFill>
              <a:latin typeface="Arial"/>
              <a:cs typeface="Arial"/>
            </a:endParaRPr>
          </a:p>
        </p:txBody>
      </p:sp>
      <p:sp>
        <p:nvSpPr>
          <p:cNvPr id="7" name="TextBox 6"/>
          <p:cNvSpPr txBox="1"/>
          <p:nvPr/>
        </p:nvSpPr>
        <p:spPr>
          <a:xfrm>
            <a:off x="149230" y="5511800"/>
            <a:ext cx="8702670" cy="830997"/>
          </a:xfrm>
          <a:prstGeom prst="rect">
            <a:avLst/>
          </a:prstGeom>
          <a:noFill/>
        </p:spPr>
        <p:txBody>
          <a:bodyPr wrap="square" rtlCol="0">
            <a:spAutoFit/>
          </a:bodyPr>
          <a:lstStyle/>
          <a:p>
            <a:r>
              <a:rPr lang="en-US" sz="2400" dirty="0" smtClean="0">
                <a:latin typeface="Arial"/>
                <a:cs typeface="Arial"/>
              </a:rPr>
              <a:t>Next 3 slides: Identify air masses over LA Basin during </a:t>
            </a:r>
            <a:r>
              <a:rPr lang="en-US" sz="2400" dirty="0" err="1" smtClean="0">
                <a:latin typeface="Arial"/>
                <a:cs typeface="Arial"/>
              </a:rPr>
              <a:t>Calnex</a:t>
            </a:r>
            <a:r>
              <a:rPr lang="en-US" sz="2400" dirty="0" smtClean="0">
                <a:latin typeface="Arial"/>
                <a:cs typeface="Arial"/>
              </a:rPr>
              <a:t> 				 by their chemical composition</a:t>
            </a:r>
            <a:endParaRPr lang="en-US" sz="2400" dirty="0">
              <a:latin typeface="Arial"/>
              <a:cs typeface="Arial"/>
            </a:endParaRPr>
          </a:p>
        </p:txBody>
      </p:sp>
    </p:spTree>
    <p:extLst>
      <p:ext uri="{BB962C8B-B14F-4D97-AF65-F5344CB8AC3E}">
        <p14:creationId xmlns:p14="http://schemas.microsoft.com/office/powerpoint/2010/main" val="68683835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1482</TotalTime>
  <Words>1024</Words>
  <Application>Microsoft Macintosh PowerPoint</Application>
  <PresentationFormat>On-screen Show (4:3)</PresentationFormat>
  <Paragraphs>223</Paragraphs>
  <Slides>20</Slides>
  <Notes>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32 vertical profiles</vt:lpstr>
      <vt:lpstr>PowerPoint Presentation</vt:lpstr>
      <vt:lpstr>PowerPoint Presentation</vt:lpstr>
      <vt:lpstr>1. Ozone from upper troposphere an important source over the LA Basin.  2. Downward mixing of ozone may have same temporal and spatial pattern as  photochemical production.  3. Entrainment of ozone from aloft affects correlations between ozone and  tracers.    4. Ozone boundary condition at top of boundary layer is dynamic.  Average  values don’t reveal the conditions most important to exceedances.  5.  Downward mixing of ozone aloft especially important over high desert (deep   boundary layers).  6.  Upper tropospheric influence seen in previous years, and could be  monitored from commercial aircraft; Measurements of OZone, water  vapour, carbon monoxide and nitrogen oxides by in-service AIrbus airCraft  (MOZAIC) or In-service Aircraft for a Global Observing System (IAGOS). </vt:lpstr>
      <vt:lpstr>PowerPoint Presentation</vt:lpstr>
      <vt:lpstr>PowerPoint Presentation</vt:lpstr>
      <vt:lpstr>PowerPoint Presentation</vt:lpstr>
      <vt:lpstr>PowerPoint Presentation</vt:lpstr>
    </vt:vector>
  </TitlesOfParts>
  <Manager/>
  <Company>NOAA ESRL CSD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Andy Neuman</dc:creator>
  <cp:keywords/>
  <dc:description/>
  <cp:lastModifiedBy>Andy Neuman</cp:lastModifiedBy>
  <cp:revision>112</cp:revision>
  <cp:lastPrinted>2011-05-09T21:52:46Z</cp:lastPrinted>
  <dcterms:created xsi:type="dcterms:W3CDTF">2011-05-02T20:59:08Z</dcterms:created>
  <dcterms:modified xsi:type="dcterms:W3CDTF">2011-05-13T21:32:02Z</dcterms:modified>
  <cp:category/>
</cp:coreProperties>
</file>