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70" r:id="rId3"/>
    <p:sldMasterId id="2147483672" r:id="rId4"/>
    <p:sldMasterId id="2147483680" r:id="rId5"/>
  </p:sldMasterIdLst>
  <p:notesMasterIdLst>
    <p:notesMasterId r:id="rId27"/>
  </p:notesMasterIdLst>
  <p:sldIdLst>
    <p:sldId id="273" r:id="rId6"/>
    <p:sldId id="288" r:id="rId7"/>
    <p:sldId id="289" r:id="rId8"/>
    <p:sldId id="272" r:id="rId9"/>
    <p:sldId id="277" r:id="rId10"/>
    <p:sldId id="291" r:id="rId11"/>
    <p:sldId id="269" r:id="rId12"/>
    <p:sldId id="293" r:id="rId13"/>
    <p:sldId id="294" r:id="rId14"/>
    <p:sldId id="295" r:id="rId15"/>
    <p:sldId id="296" r:id="rId16"/>
    <p:sldId id="297" r:id="rId17"/>
    <p:sldId id="298" r:id="rId18"/>
    <p:sldId id="309" r:id="rId19"/>
    <p:sldId id="310" r:id="rId20"/>
    <p:sldId id="312" r:id="rId21"/>
    <p:sldId id="300" r:id="rId22"/>
    <p:sldId id="301" r:id="rId23"/>
    <p:sldId id="302" r:id="rId24"/>
    <p:sldId id="303" r:id="rId25"/>
    <p:sldId id="3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99"/>
    <a:srgbClr val="FFFF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2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88BC-E102-4254-AEFF-F761F5A6A1B1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87982-91B2-45C9-B985-EBEBBBC2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201A9-8C14-4E85-B3D3-0062DAEA0EF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536"/>
            <a:ext cx="5488264" cy="41146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494A9-53CB-469D-917E-F438F7C77D69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494A9-53CB-469D-917E-F438F7C77D6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0B019-E220-4CF6-893A-7A54BEB95C6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defTabSz="4127500"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Gas purity? Flow control?</a:t>
            </a:r>
          </a:p>
          <a:p>
            <a:pPr defTabSz="4127500"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Drierite gas traps?? </a:t>
            </a:r>
          </a:p>
          <a:p>
            <a:pPr defTabSz="4127500">
              <a:spcBef>
                <a:spcPct val="0"/>
              </a:spcBef>
            </a:pP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  <a:p>
            <a:pPr defTabSz="4127500"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Hygrometer, how u measure the dew point? What is frost point?</a:t>
            </a:r>
          </a:p>
          <a:p>
            <a:pPr defTabSz="4127500"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What is SCCM?</a:t>
            </a:r>
          </a:p>
          <a:p>
            <a:pPr defTabSz="4127500">
              <a:spcBef>
                <a:spcPct val="0"/>
              </a:spcBef>
            </a:pP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  <a:p>
            <a:pPr defTabSz="4127500"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Onset ice nucleation? What is onset? Other meathods? CFDC?</a:t>
            </a:r>
          </a:p>
          <a:p>
            <a:pPr defTabSz="4127500">
              <a:spcBef>
                <a:spcPct val="0"/>
              </a:spcBef>
            </a:pP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  <a:p>
            <a:pPr defTabSz="4127500">
              <a:spcBef>
                <a:spcPct val="0"/>
              </a:spcBef>
            </a:pP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  <a:p>
            <a:pPr defTabSz="4127500"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Experimental Method 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Aerosol particles will be deposited onto a hydrophobic glass slide and exposed to temperatures and relative humidities typical of the UT/LS region.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A novel homemade ice nucleation cell is developed which allows the control of temperature and relative humidity (RH). 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The amount of water vapor is controlled by careful mixing a flow of dry Helium with a Helium flow saturated by water vapor. 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The RH is determined by measuring the dew point of the gas flow using a chilled mirror hygrometer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By lowing the temp. of the cooling stage, the relative humidity with respect to ice is gradually increased until ice nucleation is observed using microscope.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aim of ice nucleation study is to derive physical parameterization termed ice nucleation rate coefficient to describe ice nucleation.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algn="just" defTabSz="4127500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Ice nucleation rate coefficient can be translated into an ice particle production rate for specific aerosol and particular atmospheric conditions. </a:t>
            </a:r>
          </a:p>
          <a:p>
            <a:pPr algn="just" defTabSz="4127500">
              <a:spcBef>
                <a:spcPct val="0"/>
              </a:spcBef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2465C0-3054-4552-9ABC-469861DD324F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C590C-F14B-4AFF-9AC1-E8FA65C231C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536"/>
            <a:ext cx="5488264" cy="411464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7982-91B2-45C9-B985-EBEBBBC28B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to self: these are peaks that</a:t>
            </a:r>
          </a:p>
          <a:p>
            <a:r>
              <a:rPr lang="en-US" dirty="0" smtClean="0"/>
              <a:t>1. Could be assigned</a:t>
            </a:r>
          </a:p>
          <a:p>
            <a:r>
              <a:rPr lang="en-US" dirty="0" smtClean="0"/>
              <a:t>2. Occur in at</a:t>
            </a:r>
            <a:r>
              <a:rPr lang="en-US" baseline="0" dirty="0" smtClean="0"/>
              <a:t> least half of PILS  samples (so that time dependence can be plotted)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7982-91B2-45C9-B985-EBEBBBC28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12F4-51BF-4567-8ACD-762EECC32E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E22C-84D0-4C72-AD56-3FA5C87A15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E22C-84D0-4C72-AD56-3FA5C87A15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12F4-51BF-4567-8ACD-762EECC32E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E22C-84D0-4C72-AD56-3FA5C87A15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E22C-84D0-4C72-AD56-3FA5C87A15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F0CEE-AF4A-4F62-9263-2BB839CDBD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F0CEE-AF4A-4F62-9263-2BB839CDBD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F0CEE-AF4A-4F62-9263-2BB839CDBD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F0CEE-AF4A-4F62-9263-2BB839CDBD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F0CEE-AF4A-4F62-9263-2BB839CDBD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ChangeArrowheads="1"/>
          </p:cNvSpPr>
          <p:nvPr/>
        </p:nvSpPr>
        <p:spPr bwMode="auto">
          <a:xfrm>
            <a:off x="0" y="1300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Calibri" pitchFamily="34" charset="0"/>
              </a:rPr>
              <a:t>Molecular Characterization of Organic Aerosols from the Los Angeles Ground Site during the CalNex 2010 Campaign Using High-Resolution Mass Spectrometry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577985" name="Rectangle 1"/>
          <p:cNvSpPr>
            <a:spLocks noChangeArrowheads="1"/>
          </p:cNvSpPr>
          <p:nvPr/>
        </p:nvSpPr>
        <p:spPr bwMode="auto">
          <a:xfrm>
            <a:off x="0" y="3886200"/>
            <a:ext cx="899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T. Nguyen, N.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Levac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D. Bones, A. Bateman, S. Nizkorodov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California, Irvine</a:t>
            </a:r>
            <a:endParaRPr lang="en-US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2795826"/>
            <a:ext cx="883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Laskin, J.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Laskin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P. Roach, B. Heath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PNNL</a:t>
            </a:r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257800"/>
            <a:ext cx="1295400" cy="129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334000"/>
            <a:ext cx="1143000" cy="113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MSL_Color_Logo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257800"/>
            <a:ext cx="2438400" cy="1219200"/>
          </a:xfrm>
          <a:prstGeom prst="rect">
            <a:avLst/>
          </a:prstGeom>
        </p:spPr>
      </p:pic>
      <p:pic>
        <p:nvPicPr>
          <p:cNvPr id="11" name="Picture 10" descr="AIRUCI_2011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5181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"/>
            <a:ext cx="28446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152400" y="86380"/>
            <a:ext cx="4267200" cy="3165881"/>
            <a:chOff x="152400" y="86380"/>
            <a:chExt cx="4267200" cy="3165881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2514600" y="2133600"/>
              <a:ext cx="1905000" cy="1066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2400" y="86380"/>
              <a:ext cx="2895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Calibri" pitchFamily="34" charset="0"/>
                  <a:cs typeface="Calibri" pitchFamily="34" charset="0"/>
                </a:rPr>
                <a:t>Nano</a:t>
              </a:r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 DESI HR-MS</a:t>
              </a:r>
              <a:endParaRPr 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865722"/>
              <a:ext cx="2831423" cy="2386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35"/>
          <p:cNvGrpSpPr/>
          <p:nvPr/>
        </p:nvGrpSpPr>
        <p:grpSpPr>
          <a:xfrm>
            <a:off x="0" y="3505200"/>
            <a:ext cx="4724400" cy="2590800"/>
            <a:chOff x="0" y="3505200"/>
            <a:chExt cx="4724400" cy="2590800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 flipV="1">
              <a:off x="2438400" y="3505200"/>
              <a:ext cx="2286000" cy="990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709461"/>
              <a:ext cx="3009880" cy="2386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7" name="Group 36"/>
          <p:cNvGrpSpPr/>
          <p:nvPr/>
        </p:nvGrpSpPr>
        <p:grpSpPr>
          <a:xfrm>
            <a:off x="3124200" y="3582194"/>
            <a:ext cx="2935732" cy="3275806"/>
            <a:chOff x="3124200" y="3582194"/>
            <a:chExt cx="2935732" cy="3275806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>
              <a:off x="4191000" y="4343400"/>
              <a:ext cx="15240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4541838"/>
              <a:ext cx="2935732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Group 37"/>
          <p:cNvGrpSpPr/>
          <p:nvPr/>
        </p:nvGrpSpPr>
        <p:grpSpPr>
          <a:xfrm>
            <a:off x="5257800" y="3505200"/>
            <a:ext cx="3773933" cy="2590800"/>
            <a:chOff x="5257800" y="3505200"/>
            <a:chExt cx="3773933" cy="25908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257800" y="3505200"/>
              <a:ext cx="2209800" cy="1066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3709461"/>
              <a:ext cx="2935733" cy="2386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oup 34"/>
          <p:cNvGrpSpPr/>
          <p:nvPr/>
        </p:nvGrpSpPr>
        <p:grpSpPr>
          <a:xfrm>
            <a:off x="5562600" y="966261"/>
            <a:ext cx="3467080" cy="2316162"/>
            <a:chOff x="5562600" y="966261"/>
            <a:chExt cx="3467080" cy="2316162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5562600" y="1905000"/>
              <a:ext cx="2057400" cy="12954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966261"/>
              <a:ext cx="3009880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1752600" y="609600"/>
            <a:ext cx="6787101" cy="2743200"/>
            <a:chOff x="1752600" y="609600"/>
            <a:chExt cx="6787101" cy="2743200"/>
          </a:xfrm>
        </p:grpSpPr>
        <p:sp>
          <p:nvSpPr>
            <p:cNvPr id="76" name="TextBox 75"/>
            <p:cNvSpPr txBox="1"/>
            <p:nvPr/>
          </p:nvSpPr>
          <p:spPr>
            <a:xfrm>
              <a:off x="7696200" y="609600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LVOOA</a:t>
              </a:r>
              <a:endPara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52600" y="609600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LVOOA</a:t>
              </a:r>
              <a:endPara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" name="Group 84"/>
            <p:cNvGrpSpPr/>
            <p:nvPr/>
          </p:nvGrpSpPr>
          <p:grpSpPr>
            <a:xfrm>
              <a:off x="1828800" y="990600"/>
              <a:ext cx="762000" cy="2362200"/>
              <a:chOff x="1828800" y="990600"/>
              <a:chExt cx="762000" cy="23622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647700" y="21717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828800" y="990600"/>
                <a:ext cx="76200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85"/>
            <p:cNvGrpSpPr/>
            <p:nvPr/>
          </p:nvGrpSpPr>
          <p:grpSpPr>
            <a:xfrm>
              <a:off x="7696200" y="990600"/>
              <a:ext cx="762000" cy="2362200"/>
              <a:chOff x="1828800" y="990600"/>
              <a:chExt cx="762000" cy="236220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647700" y="21717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1828800" y="990600"/>
                <a:ext cx="76200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3" name="Straight Connector 102"/>
          <p:cNvCxnSpPr/>
          <p:nvPr/>
        </p:nvCxnSpPr>
        <p:spPr>
          <a:xfrm rot="5400000" flipH="1" flipV="1">
            <a:off x="3126232" y="5600700"/>
            <a:ext cx="2209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09600" y="3276600"/>
            <a:ext cx="4231132" cy="3429000"/>
            <a:chOff x="609600" y="3276600"/>
            <a:chExt cx="4231132" cy="3429000"/>
          </a:xfrm>
        </p:grpSpPr>
        <p:sp>
          <p:nvSpPr>
            <p:cNvPr id="79" name="TextBox 78"/>
            <p:cNvSpPr txBox="1"/>
            <p:nvPr/>
          </p:nvSpPr>
          <p:spPr>
            <a:xfrm>
              <a:off x="3773932" y="3962400"/>
              <a:ext cx="870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SVOOA</a:t>
              </a:r>
              <a:endPara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" name="Group 94"/>
            <p:cNvGrpSpPr/>
            <p:nvPr/>
          </p:nvGrpSpPr>
          <p:grpSpPr>
            <a:xfrm>
              <a:off x="3621532" y="4343400"/>
              <a:ext cx="1219200" cy="2362200"/>
              <a:chOff x="609600" y="3581400"/>
              <a:chExt cx="1219200" cy="23622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647700" y="47625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rot="10800000">
                <a:off x="609600" y="3581400"/>
                <a:ext cx="1219200" cy="1588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/>
            <p:cNvSpPr txBox="1"/>
            <p:nvPr/>
          </p:nvSpPr>
          <p:spPr>
            <a:xfrm>
              <a:off x="762000" y="3276600"/>
              <a:ext cx="870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SVOOA</a:t>
              </a:r>
              <a:endPara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" name="Group 108"/>
            <p:cNvGrpSpPr/>
            <p:nvPr/>
          </p:nvGrpSpPr>
          <p:grpSpPr>
            <a:xfrm>
              <a:off x="609600" y="3657600"/>
              <a:ext cx="1219200" cy="2362200"/>
              <a:chOff x="609600" y="3581400"/>
              <a:chExt cx="1219200" cy="23622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647700" y="47625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rot="10800000">
                <a:off x="609600" y="3581400"/>
                <a:ext cx="1219200" cy="1588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2" name="Straight Connector 111"/>
          <p:cNvCxnSpPr/>
          <p:nvPr/>
        </p:nvCxnSpPr>
        <p:spPr>
          <a:xfrm rot="5400000" flipH="1" flipV="1">
            <a:off x="114300" y="4914900"/>
            <a:ext cx="2209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228600"/>
            <a:ext cx="2895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~40% peaks assigned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86" y="1138535"/>
            <a:ext cx="742525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LVOOA and SVOOA are Chemically Related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83686" y="2967335"/>
            <a:ext cx="5698314" cy="2640687"/>
            <a:chOff x="2683686" y="2967335"/>
            <a:chExt cx="5698314" cy="264068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683686" y="5329535"/>
              <a:ext cx="8382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064686" y="4977110"/>
              <a:ext cx="12192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21886" y="4567535"/>
              <a:ext cx="24384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98086" y="5177135"/>
              <a:ext cx="225093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15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26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 -(CH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200" b="1" i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2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en-US" sz="22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36286" y="4807803"/>
              <a:ext cx="234551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16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30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-(CH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200" b="1" i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2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en-US" sz="22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6486" y="4338935"/>
              <a:ext cx="234551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20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36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-(CH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200" b="1" i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2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en-US" sz="22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198286" y="3462635"/>
              <a:ext cx="2667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82479" y="2967335"/>
              <a:ext cx="228139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38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64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-(CH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200" b="1" i="1" baseline="-25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2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2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en-US" sz="22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63102" y="6396335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KM</a:t>
            </a:r>
            <a:r>
              <a:rPr lang="en-US" sz="2400" b="1" baseline="-25000" dirty="0" smtClean="0">
                <a:latin typeface="Calibri" pitchFamily="34" charset="0"/>
                <a:cs typeface="Calibri" pitchFamily="34" charset="0"/>
              </a:rPr>
              <a:t>CH2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8212" y="3290123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KMD</a:t>
            </a:r>
            <a:r>
              <a:rPr lang="en-US" sz="2800" b="1" baseline="-25000" dirty="0" smtClean="0">
                <a:latin typeface="Calibri" pitchFamily="34" charset="0"/>
                <a:cs typeface="Calibri" pitchFamily="34" charset="0"/>
              </a:rPr>
              <a:t>CH2</a:t>
            </a:r>
            <a:endParaRPr lang="en-US" sz="2800" b="1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1447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(sample 6:00-12:00)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1447800"/>
            <a:ext cx="3200400" cy="2743200"/>
            <a:chOff x="5257800" y="1447800"/>
            <a:chExt cx="3200400" cy="2743200"/>
          </a:xfrm>
        </p:grpSpPr>
        <p:sp>
          <p:nvSpPr>
            <p:cNvPr id="18" name="TextBox 17"/>
            <p:cNvSpPr txBox="1"/>
            <p:nvPr/>
          </p:nvSpPr>
          <p:spPr>
            <a:xfrm>
              <a:off x="6248400" y="1447800"/>
              <a:ext cx="1210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LVOOA</a:t>
              </a:r>
              <a:endPara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2590800"/>
              <a:ext cx="3200400" cy="1600200"/>
            </a:xfrm>
            <a:prstGeom prst="ellipse">
              <a:avLst/>
            </a:prstGeom>
            <a:noFill/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6800" y="2514600"/>
            <a:ext cx="5181600" cy="3352800"/>
            <a:chOff x="1066800" y="2514600"/>
            <a:chExt cx="5181600" cy="3352800"/>
          </a:xfrm>
        </p:grpSpPr>
        <p:sp>
          <p:nvSpPr>
            <p:cNvPr id="28" name="TextBox 27"/>
            <p:cNvSpPr txBox="1"/>
            <p:nvPr/>
          </p:nvSpPr>
          <p:spPr>
            <a:xfrm>
              <a:off x="1905000" y="2514600"/>
              <a:ext cx="1252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SVOOA</a:t>
              </a:r>
              <a:endPara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66800" y="4267200"/>
              <a:ext cx="3200400" cy="1600200"/>
            </a:xfrm>
            <a:prstGeom prst="ellipse">
              <a:avLst/>
            </a:prstGeom>
            <a:noFill/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048000" y="3352800"/>
              <a:ext cx="3200400" cy="1600200"/>
            </a:xfrm>
            <a:prstGeom prst="ellipse">
              <a:avLst/>
            </a:prstGeom>
            <a:noFill/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886200" cy="33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3886200" cy="33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3505200"/>
            <a:ext cx="3929983" cy="33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9427"/>
            <a:ext cx="3859930" cy="32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O/C Histograms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256115"/>
            <a:ext cx="1600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0:00-6:00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4020" y="1237005"/>
            <a:ext cx="17732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6:00-12:00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846915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12:00-18:00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846915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18:00-24:00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5" y="2133600"/>
            <a:ext cx="3962395" cy="2819399"/>
            <a:chOff x="1524005" y="2133600"/>
            <a:chExt cx="3962395" cy="2819399"/>
          </a:xfrm>
        </p:grpSpPr>
        <p:sp>
          <p:nvSpPr>
            <p:cNvPr id="16" name="TextBox 15"/>
            <p:cNvSpPr txBox="1"/>
            <p:nvPr/>
          </p:nvSpPr>
          <p:spPr>
            <a:xfrm>
              <a:off x="2667000" y="2133600"/>
              <a:ext cx="1537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600" b="1" baseline="-2500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3600" b="1" baseline="-2500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y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3600" b="1" baseline="-2500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z</a:t>
              </a:r>
              <a:r>
                <a:rPr lang="en-US" sz="36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3600" b="1" baseline="-25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6" idx="2"/>
            </p:cNvCxnSpPr>
            <p:nvPr/>
          </p:nvCxnSpPr>
          <p:spPr bwMode="auto">
            <a:xfrm rot="5400000">
              <a:off x="1507668" y="2796267"/>
              <a:ext cx="1944469" cy="1911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2"/>
            </p:cNvCxnSpPr>
            <p:nvPr/>
          </p:nvCxnSpPr>
          <p:spPr bwMode="auto">
            <a:xfrm rot="16200000" flipH="1">
              <a:off x="4327066" y="1888665"/>
              <a:ext cx="115668" cy="189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2"/>
            </p:cNvCxnSpPr>
            <p:nvPr/>
          </p:nvCxnSpPr>
          <p:spPr bwMode="auto">
            <a:xfrm rot="16200000" flipH="1">
              <a:off x="3374566" y="2841165"/>
              <a:ext cx="2173068" cy="2050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867400" y="1752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fresh emissions..?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842119" cy="32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281" y="914400"/>
            <a:ext cx="3842119" cy="32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08332"/>
            <a:ext cx="3886200" cy="32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608332"/>
            <a:ext cx="3886200" cy="32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N/C Histograms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295400"/>
            <a:ext cx="1600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0:00-6:00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30558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6:00-12:00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3434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12:00-18:00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2672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18:00-24:00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2209800"/>
            <a:ext cx="4876799" cy="3733799"/>
            <a:chOff x="1524001" y="2209800"/>
            <a:chExt cx="4876799" cy="3733799"/>
          </a:xfrm>
        </p:grpSpPr>
        <p:sp>
          <p:nvSpPr>
            <p:cNvPr id="16" name="TextBox 15"/>
            <p:cNvSpPr txBox="1"/>
            <p:nvPr/>
          </p:nvSpPr>
          <p:spPr>
            <a:xfrm>
              <a:off x="4648200" y="2209800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200" b="1" baseline="-2500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3200" b="1" baseline="-2500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y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3200" b="1" baseline="-2500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z</a:t>
              </a:r>
              <a:endParaRPr lang="en-US" sz="3200" b="1" baseline="-25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 bwMode="auto">
            <a:xfrm rot="5400000">
              <a:off x="1949738" y="2368837"/>
              <a:ext cx="3149025" cy="4000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 bwMode="auto">
            <a:xfrm rot="5400000">
              <a:off x="3816638" y="4083337"/>
              <a:ext cx="2996625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2"/>
            </p:cNvCxnSpPr>
            <p:nvPr/>
          </p:nvCxnSpPr>
          <p:spPr bwMode="auto">
            <a:xfrm rot="5400000">
              <a:off x="5188237" y="2940338"/>
              <a:ext cx="482027" cy="190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16" idx="2"/>
            </p:cNvCxnSpPr>
            <p:nvPr/>
          </p:nvCxnSpPr>
          <p:spPr bwMode="auto">
            <a:xfrm rot="5400000">
              <a:off x="3321338" y="997237"/>
              <a:ext cx="405825" cy="4000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57600" y="304800"/>
            <a:ext cx="5105400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N-Organics in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CARES samples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  (DOE 2010 field study)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220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Photos: S.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Springston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tabLst>
                <a:tab pos="739775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	 R. Zaveri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2590800"/>
            <a:ext cx="2819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Sacramento,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T0 site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4648200"/>
            <a:ext cx="7694054" cy="1981200"/>
            <a:chOff x="990600" y="4648200"/>
            <a:chExt cx="7694054" cy="1981200"/>
          </a:xfrm>
        </p:grpSpPr>
        <p:pic>
          <p:nvPicPr>
            <p:cNvPr id="10" name="Picture 9" descr="liu_yong_d3p073_0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4648200"/>
              <a:ext cx="2561619" cy="198120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</p:pic>
        <p:sp>
          <p:nvSpPr>
            <p:cNvPr id="11" name="Right Arrow 10"/>
            <p:cNvSpPr/>
            <p:nvPr/>
          </p:nvSpPr>
          <p:spPr bwMode="auto">
            <a:xfrm>
              <a:off x="3886200" y="5334000"/>
              <a:ext cx="685800" cy="457200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4953000"/>
              <a:ext cx="373165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u_yong_d3p073_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648200"/>
            <a:ext cx="2561619" cy="19812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6" name="Right Arrow 5"/>
          <p:cNvSpPr/>
          <p:nvPr/>
        </p:nvSpPr>
        <p:spPr bwMode="auto">
          <a:xfrm>
            <a:off x="3886200" y="5334000"/>
            <a:ext cx="685800" cy="457200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953000"/>
            <a:ext cx="37316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3505200" cy="34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28600" y="838200"/>
            <a:ext cx="4724400" cy="3200400"/>
            <a:chOff x="228600" y="838200"/>
            <a:chExt cx="4724400" cy="320040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838200"/>
              <a:ext cx="4456644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Bent Arrow 12"/>
            <p:cNvSpPr/>
            <p:nvPr/>
          </p:nvSpPr>
          <p:spPr bwMode="auto">
            <a:xfrm rot="16200000">
              <a:off x="3390900" y="2476500"/>
              <a:ext cx="685800" cy="2438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2083"/>
              </a:avLst>
            </a:prstGeom>
            <a:solidFill>
              <a:srgbClr val="FFFF9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Nanospray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DESI – Line Scan Analysis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4566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Nanospray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DESI – Line Scan Analysis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9067"/>
            <a:ext cx="4858902" cy="36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2895600" y="3962400"/>
            <a:ext cx="1184940" cy="904220"/>
            <a:chOff x="2895600" y="3962400"/>
            <a:chExt cx="1184940" cy="904220"/>
          </a:xfrm>
        </p:grpSpPr>
        <p:sp>
          <p:nvSpPr>
            <p:cNvPr id="14" name="TextBox 13"/>
            <p:cNvSpPr txBox="1"/>
            <p:nvPr/>
          </p:nvSpPr>
          <p:spPr>
            <a:xfrm>
              <a:off x="2895600" y="3962400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800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800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y</a:t>
              </a:r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2800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US" sz="2800" b="1" baseline="-25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343400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800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2800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y</a:t>
              </a:r>
              <a:r>
                <a:rPr lang="en-US" sz="2800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2800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800" b="1" baseline="-25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91000" y="3048000"/>
            <a:ext cx="4724400" cy="3657600"/>
            <a:chOff x="4191000" y="3048000"/>
            <a:chExt cx="4724400" cy="3657600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0263" y="3048000"/>
              <a:ext cx="4275137" cy="360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ight Arrow 29"/>
            <p:cNvSpPr/>
            <p:nvPr/>
          </p:nvSpPr>
          <p:spPr bwMode="auto">
            <a:xfrm>
              <a:off x="4191000" y="4343400"/>
              <a:ext cx="419100" cy="266700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7800" y="3200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  <a:cs typeface="Calibri" pitchFamily="34" charset="0"/>
                </a:rPr>
                <a:t>DBE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26462" y="6428601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m/z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81600" y="1066800"/>
            <a:ext cx="3581400" cy="3962402"/>
            <a:chOff x="5181600" y="1066800"/>
            <a:chExt cx="3581400" cy="3962402"/>
          </a:xfrm>
        </p:grpSpPr>
        <p:pic>
          <p:nvPicPr>
            <p:cNvPr id="19" name="Picture 6" descr="InChI=1/C16H11N/c17-11-8-10-4-3-7-14-12-5-1-2-6-13(12)15(9-11)16(10)14/h1-9H,17H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1143000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InChI=1/C16H11N/c1-2-6-12-11(5-1)9-10-15-16(12)13-7-3-4-8-14(13)17-15/h1-5,7-10H,6H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1143000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181600" y="1066800"/>
              <a:ext cx="3581400" cy="1524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6781800" y="1676400"/>
              <a:ext cx="386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4038600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16</a:t>
              </a:r>
              <a:r>
                <a:rPr lang="en-US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11</a:t>
              </a:r>
              <a:r>
                <a:rPr lang="en-US" b="1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b="1" baseline="-250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US" b="1" baseline="-25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6200000" flipH="1">
              <a:off x="5345519" y="4701213"/>
              <a:ext cx="621270" cy="347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 flipH="1" flipV="1">
              <a:off x="5562602" y="2819401"/>
              <a:ext cx="1295399" cy="1143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371600" y="3276600"/>
            <a:ext cx="1797619" cy="419100"/>
            <a:chOff x="1371600" y="3276600"/>
            <a:chExt cx="1797619" cy="419100"/>
          </a:xfrm>
        </p:grpSpPr>
        <p:sp>
          <p:nvSpPr>
            <p:cNvPr id="12" name="Right Arrow 11"/>
            <p:cNvSpPr/>
            <p:nvPr/>
          </p:nvSpPr>
          <p:spPr bwMode="auto">
            <a:xfrm rot="5400000">
              <a:off x="1295400" y="3352800"/>
              <a:ext cx="419100" cy="266700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3276600"/>
              <a:ext cx="1569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93300"/>
                  </a:solidFill>
                  <a:latin typeface="Calibri" pitchFamily="34" charset="0"/>
                  <a:cs typeface="Calibri" pitchFamily="34" charset="0"/>
                </a:rPr>
                <a:t>Brown C Event</a:t>
              </a:r>
              <a:endParaRPr lang="en-US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1"/>
            <a:ext cx="8229600" cy="914399"/>
          </a:xfrm>
        </p:spPr>
        <p:txBody>
          <a:bodyPr/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baseline="-250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baseline="-25000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aseline="-25000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– organics are ubiquitous in urban OA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Possible Sources: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0094"/>
            <a:ext cx="4217264" cy="23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464820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25% of identified peaks are: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aliphatic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400" b="1" kern="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b="1" kern="0" baseline="-25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="1" kern="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b="1" kern="0" baseline="-25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2400" b="1" kern="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1" kern="0" baseline="-25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sz="2400" b="1" kern="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="1" kern="0" baseline="-25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 Amines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3429000"/>
            <a:ext cx="8686800" cy="1066800"/>
            <a:chOff x="228600" y="3429000"/>
            <a:chExt cx="8686800" cy="1066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609600" y="3505200"/>
              <a:ext cx="8229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C</a:t>
              </a:r>
              <a:r>
                <a:rPr kumimoji="0" lang="en-US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H</a:t>
              </a:r>
              <a:r>
                <a:rPr kumimoji="0" lang="en-US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N</a:t>
              </a:r>
              <a:r>
                <a:rPr kumimoji="0" lang="en-US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–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are also observed at the Bakersfield site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1" kern="0" dirty="0" smtClean="0">
                  <a:latin typeface="Calibri" pitchFamily="34" charset="0"/>
                  <a:cs typeface="Calibri" pitchFamily="34" charset="0"/>
                </a:rPr>
                <a:t>		(R. </a:t>
              </a:r>
              <a:r>
                <a:rPr lang="en-US" sz="2400" b="1" kern="0" dirty="0" err="1" smtClean="0">
                  <a:latin typeface="Calibri" pitchFamily="34" charset="0"/>
                  <a:cs typeface="Calibri" pitchFamily="34" charset="0"/>
                </a:rPr>
                <a:t>Sellon</a:t>
              </a:r>
              <a:r>
                <a:rPr lang="en-US" sz="2400" b="1" kern="0" dirty="0" smtClean="0">
                  <a:latin typeface="Calibri" pitchFamily="34" charset="0"/>
                  <a:cs typeface="Calibri" pitchFamily="34" charset="0"/>
                </a:rPr>
                <a:t>, A. Goldstein, et al - Poster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31)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28600" y="3429000"/>
              <a:ext cx="86868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Intensive Road Construction Activity at the Time of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z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Episode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field notes of R. Zaveri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</a:p>
          <a:p>
            <a:pPr marL="519113" marR="0" lvl="0" indent="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Fumes of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Asphaltenes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…?</a:t>
            </a:r>
          </a:p>
          <a:p>
            <a:pPr marL="519113" marR="0" lvl="0" indent="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Emissions from Vehicles with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Catalytical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Converters …?</a:t>
            </a:r>
          </a:p>
          <a:p>
            <a:pPr marL="4635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dfs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6934200" cy="4853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4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Outlook: PILS </a:t>
            </a:r>
            <a:r>
              <a:rPr lang="en-US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DESI: June 5, 12-6 pm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95080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Very different subsets of compounds detected by two methods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86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Multiply Charged Ions in PILS Spectra </a:t>
            </a:r>
            <a:b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(M-Ca</a:t>
            </a:r>
            <a:r>
              <a:rPr lang="en-US" sz="36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M-Mg</a:t>
            </a:r>
            <a:r>
              <a:rPr lang="en-US" sz="36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…)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dfsdfd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1" y="1497402"/>
            <a:ext cx="6858000" cy="520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Specific Objective: </a:t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Nitrogen Containing Organic Compounds</a:t>
            </a:r>
            <a:endParaRPr lang="en-US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28600" y="1981200"/>
            <a:ext cx="868680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1963" indent="-461963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  <a:cs typeface="Times New Roman" pitchFamily="18" charset="0"/>
            </a:endParaRPr>
          </a:p>
          <a:p>
            <a:pPr marL="461963" indent="-461963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Ubiquitous in atmospheric aerosol, yet poorly characterized on a molecular level </a:t>
            </a:r>
          </a:p>
          <a:p>
            <a:pPr marL="461963" indent="-461963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May contributed to adverse health effects of particulate matter</a:t>
            </a:r>
          </a:p>
          <a:p>
            <a:pPr marL="461963" indent="-461963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May absorb visible light and contribute to “brown carbon” aerosol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d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04136"/>
            <a:ext cx="8001000" cy="5801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 Series of WSOC Detected by PILS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3058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</a:t>
            </a:r>
          </a:p>
          <a:p>
            <a:pPr marL="280988" indent="-2809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Molecular-level HR-MS analysis provides critical information for interpretation of the OA types, their chemistry</a:t>
            </a:r>
          </a:p>
          <a:p>
            <a:pPr marL="280988" indent="-2809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Essential to assist with more detailed classification</a:t>
            </a:r>
          </a:p>
          <a:p>
            <a:pPr marL="280988" indent="-2809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u="sng" dirty="0" smtClean="0">
                <a:latin typeface="Calibri" pitchFamily="34" charset="0"/>
                <a:cs typeface="Calibri" pitchFamily="34" charset="0"/>
              </a:rPr>
              <a:t>Outlook:  </a:t>
            </a:r>
          </a:p>
          <a:p>
            <a:pPr marL="855663" indent="-855663">
              <a:spcBef>
                <a:spcPts val="600"/>
              </a:spcBef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	Closure studies with the OA optical properties data indicative of “brown carbon”</a:t>
            </a:r>
          </a:p>
          <a:p>
            <a:pPr marL="855663" indent="-855663">
              <a:spcBef>
                <a:spcPts val="600"/>
              </a:spcBef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	Closure studies with the gas phase, VOC data focused on chemistry of SOA formation and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06" y="439711"/>
            <a:ext cx="7884994" cy="550889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Conventional "Brown Carbon"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0" y="1295400"/>
            <a:ext cx="8661780" cy="3334440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HULIS from biomass burning</a:t>
            </a:r>
          </a:p>
          <a:p>
            <a:r>
              <a:rPr lang="en-US" sz="3200" b="1" dirty="0" smtClean="0">
                <a:latin typeface="Calibri" pitchFamily="34" charset="0"/>
              </a:rPr>
              <a:t>Organic light-absorbing material from vehicular emissions</a:t>
            </a:r>
          </a:p>
          <a:p>
            <a:pPr>
              <a:spcBef>
                <a:spcPts val="60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	</a:t>
            </a:r>
            <a:r>
              <a:rPr lang="en-US" sz="2400" b="1" dirty="0" err="1" smtClean="0">
                <a:latin typeface="Calibri" pitchFamily="34" charset="0"/>
              </a:rPr>
              <a:t>Andreae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</a:rPr>
              <a:t>Gelencser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en-US" sz="2400" i="1" dirty="0" smtClean="0">
                <a:latin typeface="Calibri" pitchFamily="34" charset="0"/>
              </a:rPr>
              <a:t>Atmos. Chem. Phys.</a:t>
            </a:r>
            <a:r>
              <a:rPr lang="en-US" sz="2400" dirty="0" smtClean="0">
                <a:latin typeface="Calibri" pitchFamily="34" charset="0"/>
              </a:rPr>
              <a:t> 2006 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	Jacobson </a:t>
            </a:r>
            <a:r>
              <a:rPr lang="en-US" sz="2400" i="1" dirty="0" smtClean="0">
                <a:latin typeface="Calibri" pitchFamily="34" charset="0"/>
              </a:rPr>
              <a:t>J. </a:t>
            </a:r>
            <a:r>
              <a:rPr lang="en-US" sz="2400" i="1" dirty="0" err="1" smtClean="0">
                <a:latin typeface="Calibri" pitchFamily="34" charset="0"/>
              </a:rPr>
              <a:t>Geophys</a:t>
            </a:r>
            <a:r>
              <a:rPr lang="en-US" sz="2400" i="1" dirty="0" smtClean="0">
                <a:latin typeface="Calibri" pitchFamily="34" charset="0"/>
              </a:rPr>
              <a:t>. Res.</a:t>
            </a:r>
            <a:r>
              <a:rPr lang="en-US" sz="2400" dirty="0" smtClean="0">
                <a:latin typeface="Calibri" pitchFamily="34" charset="0"/>
              </a:rPr>
              <a:t> 1999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11618" name="Picture 2" descr="http://cdn.explainthatstuff.com/burning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052" y="3733800"/>
            <a:ext cx="4323348" cy="2738119"/>
          </a:xfrm>
          <a:prstGeom prst="rect">
            <a:avLst/>
          </a:prstGeom>
          <a:noFill/>
        </p:spPr>
      </p:pic>
      <p:pic>
        <p:nvPicPr>
          <p:cNvPr id="111624" name="Picture 8" descr="http://oceanworld.tamu.edu/resources/environment-book/Images/urban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83152"/>
            <a:ext cx="4343400" cy="117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"Brown Carbon"  from SOA Aging</a:t>
            </a:r>
            <a:endParaRPr lang="en-US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38200" y="32766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</a:rPr>
              <a:t>Fresh SOA: scatters light;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latin typeface="Calibri" pitchFamily="34" charset="0"/>
              </a:rPr>
              <a:t>COOLS</a:t>
            </a:r>
            <a:r>
              <a:rPr lang="en-US" sz="2400" b="1" dirty="0" smtClean="0">
                <a:latin typeface="Calibri" pitchFamily="34" charset="0"/>
              </a:rPr>
              <a:t>  the surface                                       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3505200" y="990600"/>
            <a:ext cx="2466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latin typeface="Calibri" pitchFamily="34" charset="0"/>
              </a:rPr>
              <a:t>NH</a:t>
            </a:r>
            <a:r>
              <a:rPr lang="en-US" sz="3600" b="1" baseline="-25000" dirty="0" smtClean="0">
                <a:latin typeface="Calibri" pitchFamily="34" charset="0"/>
              </a:rPr>
              <a:t>3</a:t>
            </a:r>
            <a:r>
              <a:rPr lang="en-US" sz="3600" b="1" dirty="0" smtClean="0">
                <a:latin typeface="Calibri" pitchFamily="34" charset="0"/>
              </a:rPr>
              <a:t> or amines </a:t>
            </a:r>
            <a:endParaRPr lang="en-US" sz="3600" b="1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159250" y="2284412"/>
            <a:ext cx="1157287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181600" y="32004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</a:rPr>
              <a:t>Aged SOA: absorbs light; </a:t>
            </a:r>
            <a:r>
              <a:rPr lang="en-US" sz="2400" b="1" u="sng" dirty="0" smtClean="0">
                <a:latin typeface="Calibri" pitchFamily="34" charset="0"/>
              </a:rPr>
              <a:t>WARMS</a:t>
            </a:r>
            <a:r>
              <a:rPr lang="en-US" sz="2400" b="1" dirty="0" smtClean="0">
                <a:latin typeface="Calibri" pitchFamily="34" charset="0"/>
              </a:rPr>
              <a:t> the surface</a:t>
            </a: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4114800"/>
            <a:ext cx="9144000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0988" indent="-280988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Times New Roman" pitchFamily="18" charset="0"/>
              </a:rPr>
              <a:t>Known to contain </a:t>
            </a:r>
            <a:r>
              <a:rPr lang="en-US" sz="2600" b="1" u="sng" dirty="0" smtClean="0">
                <a:latin typeface="Calibri" pitchFamily="34" charset="0"/>
                <a:cs typeface="Times New Roman" pitchFamily="18" charset="0"/>
              </a:rPr>
              <a:t>hetero-N compounds</a:t>
            </a:r>
          </a:p>
          <a:p>
            <a:pPr marL="280988" indent="-280988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Times New Roman" pitchFamily="18" charset="0"/>
              </a:rPr>
              <a:t>Both biogenic and anthropogenic SOA undergo this type of aging</a:t>
            </a:r>
          </a:p>
        </p:txBody>
      </p:sp>
      <p:pic>
        <p:nvPicPr>
          <p:cNvPr id="11" name="Picture 10" descr="C:\Documents and Settings\Chris\Desktop\SOA_unag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1258744" cy="23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Chris\Desktop\SOA_ag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762000"/>
            <a:ext cx="1195807" cy="23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152400" y="4953000"/>
            <a:ext cx="8763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398463" fontAlgn="base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Laboratory Studies </a:t>
            </a:r>
          </a:p>
          <a:p>
            <a:pPr marL="515938" indent="-398463" fontAlgn="base">
              <a:spcBef>
                <a:spcPct val="0"/>
              </a:spcBef>
              <a:spcAft>
                <a:spcPts val="300"/>
              </a:spcAft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	(e.g. Bones et al, </a:t>
            </a:r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JGR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2010; Laskin J, et al </a:t>
            </a:r>
            <a:r>
              <a:rPr lang="en-US" i="1" dirty="0" err="1" smtClean="0">
                <a:latin typeface="Calibri" pitchFamily="34" charset="0"/>
                <a:cs typeface="Times New Roman" pitchFamily="18" charset="0"/>
              </a:rPr>
              <a:t>Anal.Chem</a:t>
            </a:r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2010; Nakayama et al, JGR2010; De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Haan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et al, </a:t>
            </a:r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EST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2011)</a:t>
            </a:r>
          </a:p>
          <a:p>
            <a:pPr marL="515938" indent="-398463" fontAlgn="base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Field Observations: </a:t>
            </a:r>
          </a:p>
          <a:p>
            <a:pPr marL="515938" indent="-398463" fontAlgn="base">
              <a:spcBef>
                <a:spcPct val="0"/>
              </a:spcBef>
              <a:spcAft>
                <a:spcPts val="300"/>
              </a:spcAft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	Mexico city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(Roach, et al </a:t>
            </a:r>
            <a:r>
              <a:rPr lang="en-US" i="1" dirty="0" err="1" smtClean="0">
                <a:latin typeface="Calibri" pitchFamily="34" charset="0"/>
                <a:cs typeface="Times New Roman" pitchFamily="18" charset="0"/>
              </a:rPr>
              <a:t>Anal.Chem</a:t>
            </a:r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2010),  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Shanghai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(Wang et al, </a:t>
            </a:r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EST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1" name="Rectangle 3"/>
          <p:cNvSpPr>
            <a:spLocks noChangeArrowheads="1"/>
          </p:cNvSpPr>
          <p:nvPr/>
        </p:nvSpPr>
        <p:spPr bwMode="auto">
          <a:xfrm>
            <a:off x="304800" y="914400"/>
            <a:ext cx="64770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PILS (Particle-Into-Liquid Sampler)</a:t>
            </a:r>
          </a:p>
          <a:p>
            <a:pPr marL="576263"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</a:rPr>
              <a:t>Particles collected straight in water</a:t>
            </a:r>
          </a:p>
          <a:p>
            <a:pPr marL="576263"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</a:rPr>
              <a:t>30 min per sample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76200" y="136525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Calibri" pitchFamily="34" charset="0"/>
              </a:rPr>
              <a:t>Types of Samples Collected</a:t>
            </a:r>
            <a:endParaRPr lang="en-US" sz="4000" b="1" dirty="0">
              <a:latin typeface="Calibri" pitchFamily="34" charset="0"/>
            </a:endParaRPr>
          </a:p>
        </p:txBody>
      </p:sp>
      <p:pic>
        <p:nvPicPr>
          <p:cNvPr id="1027" name="Picture 0" descr="2010_way_to_attach_grids_to_the_MOU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00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426738"/>
            <a:ext cx="5562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sym typeface="Symbol" pitchFamily="18" charset="2"/>
              </a:rPr>
              <a:t>Substrates for SEM/EDX, X-ray </a:t>
            </a:r>
            <a:r>
              <a:rPr lang="en-US" sz="2400" dirty="0" err="1" smtClean="0">
                <a:latin typeface="Calibri" pitchFamily="34" charset="0"/>
                <a:sym typeface="Symbol" pitchFamily="18" charset="2"/>
              </a:rPr>
              <a:t>spectro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-microscopy, and Ice Nucleation studies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0"/>
            <a:ext cx="1645393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838200"/>
            <a:ext cx="1728787" cy="211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2362200"/>
            <a:ext cx="86868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MOUDI Cascade </a:t>
            </a:r>
            <a:r>
              <a:rPr lang="en-US" sz="2800" b="1" dirty="0" err="1" smtClean="0">
                <a:latin typeface="Calibri" pitchFamily="34" charset="0"/>
              </a:rPr>
              <a:t>Impactor</a:t>
            </a:r>
            <a:endParaRPr lang="en-US" sz="2800" b="1" dirty="0">
              <a:latin typeface="Calibri" pitchFamily="34" charset="0"/>
            </a:endParaRPr>
          </a:p>
          <a:p>
            <a:pPr marL="2168525" lvl="1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Calibri" pitchFamily="34" charset="0"/>
              <a:sym typeface="Symbol" pitchFamily="18" charset="2"/>
            </a:endParaRPr>
          </a:p>
          <a:p>
            <a:pPr marL="21685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sym typeface="Symbol" pitchFamily="18" charset="2"/>
              </a:rPr>
              <a:t>Particles collected on Teflon and Al foil substrates</a:t>
            </a:r>
          </a:p>
          <a:p>
            <a:pPr marL="21685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sym typeface="Symbol" pitchFamily="18" charset="2"/>
              </a:rPr>
              <a:t>6-hours per set of size segregated samples</a:t>
            </a:r>
          </a:p>
          <a:p>
            <a:pPr marL="21685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sym typeface="Symbol" pitchFamily="18" charset="2"/>
              </a:rPr>
              <a:t>0-6 am; 6 am - noon; noon -6 pm; 6 pm - midnight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2587823"/>
            <a:ext cx="48923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PILS</a:t>
            </a:r>
            <a:endParaRPr lang="en-US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5562600"/>
            <a:ext cx="990600" cy="382588"/>
            <a:chOff x="5181600" y="5562600"/>
            <a:chExt cx="990600" cy="3825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5181600" y="5562600"/>
              <a:ext cx="9906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181600" y="59436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791200" y="5257800"/>
            <a:ext cx="3200400" cy="990600"/>
            <a:chOff x="5791200" y="5257800"/>
            <a:chExt cx="3200400" cy="990600"/>
          </a:xfrm>
        </p:grpSpPr>
        <p:sp>
          <p:nvSpPr>
            <p:cNvPr id="19" name="Rectangle 18"/>
            <p:cNvSpPr/>
            <p:nvPr/>
          </p:nvSpPr>
          <p:spPr>
            <a:xfrm>
              <a:off x="7467600" y="5257800"/>
              <a:ext cx="15240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Calibri" pitchFamily="34" charset="0"/>
                  <a:sym typeface="Symbol" pitchFamily="18" charset="2"/>
                </a:rPr>
                <a:t>High-Res.</a:t>
              </a:r>
            </a:p>
            <a:p>
              <a:pPr marL="0"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Calibri" pitchFamily="34" charset="0"/>
                  <a:sym typeface="Symbol" pitchFamily="18" charset="2"/>
                </a:rPr>
                <a:t>MS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791200" y="5257800"/>
              <a:ext cx="1066800" cy="99060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6858000" y="5638800"/>
              <a:ext cx="6858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stealth" w="med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57200" y="0"/>
            <a:ext cx="6358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Optical Microscopy of </a:t>
            </a:r>
          </a:p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Heterogeneous Ice Nucleation </a:t>
            </a:r>
          </a:p>
        </p:txBody>
      </p:sp>
      <p:pic>
        <p:nvPicPr>
          <p:cNvPr id="20484" name="Picture 5" descr="C:\Users\Bing\Pictures\2008_07_17\IMG_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463" y="1176338"/>
            <a:ext cx="3124200" cy="266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22" descr="Daniel A. Knop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143000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3352800"/>
            <a:ext cx="52451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48338" y="5889625"/>
            <a:ext cx="3395662" cy="96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9" name="Picture 12" descr="stony Brook University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7075" y="0"/>
            <a:ext cx="20669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7188" y="4048125"/>
            <a:ext cx="35877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59113" y="1958975"/>
            <a:ext cx="4506912" cy="3451225"/>
            <a:chOff x="3059113" y="1958975"/>
            <a:chExt cx="4506912" cy="3070225"/>
          </a:xfrm>
        </p:grpSpPr>
        <p:sp>
          <p:nvSpPr>
            <p:cNvPr id="27" name="Flowchart: Connector 26"/>
            <p:cNvSpPr/>
            <p:nvPr/>
          </p:nvSpPr>
          <p:spPr>
            <a:xfrm>
              <a:off x="7129463" y="2263775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pitchFamily="34" charset="0"/>
                <a:ea typeface="ＭＳ Ｐゴシック" pitchFamily="60" charset="-128"/>
                <a:cs typeface="Calibri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1" idx="7"/>
            </p:cNvCxnSpPr>
            <p:nvPr/>
          </p:nvCxnSpPr>
          <p:spPr>
            <a:xfrm rot="5400000" flipH="1" flipV="1">
              <a:off x="4223545" y="1904206"/>
              <a:ext cx="1979612" cy="3267075"/>
            </a:xfrm>
            <a:prstGeom prst="straightConnector1">
              <a:avLst/>
            </a:prstGeom>
            <a:ln>
              <a:solidFill>
                <a:srgbClr val="FF9933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059113" y="4441825"/>
              <a:ext cx="609600" cy="58737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35775" y="1958975"/>
              <a:ext cx="730250" cy="7080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2" name="Straight Arrow Connector 21"/>
          <p:cNvCxnSpPr>
            <a:endCxn id="25" idx="0"/>
          </p:cNvCxnSpPr>
          <p:nvPr/>
        </p:nvCxnSpPr>
        <p:spPr>
          <a:xfrm rot="16200000" flipH="1">
            <a:off x="6419057" y="3236119"/>
            <a:ext cx="1598612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93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8912" y="1158875"/>
            <a:ext cx="12414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1214437" y="2833687"/>
            <a:ext cx="1615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Bingbing Wang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2747962" y="2830512"/>
            <a:ext cx="1736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Dr. Daniel Knopf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8600" y="6193850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Poster 38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0_isoprene_SOA_ESI-MS_and_zoom_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1"/>
            <a:ext cx="8382000" cy="6476999"/>
          </a:xfrm>
          <a:prstGeom prst="rect">
            <a:avLst/>
          </a:prstGeom>
        </p:spPr>
      </p:pic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Calibri" pitchFamily="34" charset="0"/>
              </a:rPr>
              <a:t>Advantages of High </a:t>
            </a:r>
            <a:r>
              <a:rPr lang="en-US" sz="4000" b="1" dirty="0" smtClean="0">
                <a:latin typeface="Calibri" pitchFamily="34" charset="0"/>
              </a:rPr>
              <a:t>Resolution MS</a:t>
            </a:r>
            <a:endParaRPr lang="en-US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4"/>
          <p:cNvSpPr>
            <a:spLocks/>
          </p:cNvSpPr>
          <p:nvPr/>
        </p:nvSpPr>
        <p:spPr bwMode="auto">
          <a:xfrm>
            <a:off x="1066800" y="304800"/>
            <a:ext cx="6721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Analysis of OA Using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Nano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-DESI MS</a:t>
            </a:r>
          </a:p>
        </p:txBody>
      </p:sp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381000" y="5315555"/>
            <a:ext cx="4953000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Routine analysis of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OA</a:t>
            </a:r>
          </a:p>
          <a:p>
            <a:pPr marL="344488" indent="-344488"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Probe size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&lt;100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  <a:cs typeface="Calibri" pitchFamily="34" charset="0"/>
              </a:rPr>
              <a:t>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2895600" cy="22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99" y="1219200"/>
            <a:ext cx="29216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ESI_annotated_sept2010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648200" cy="3652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Promising Days for the HR-MS Analysis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0"/>
            <a:ext cx="711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AMS data from P. Hayes, J. Jimenez et al. (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U. Colorado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1751012"/>
            <a:ext cx="533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57980"/>
            <a:ext cx="903417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04800" y="1219200"/>
            <a:ext cx="8654742" cy="5486400"/>
            <a:chOff x="304800" y="1219200"/>
            <a:chExt cx="8654742" cy="54864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6182380"/>
              <a:ext cx="8654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June 5: unusually large “ amine OA" signal in the morning</a:t>
              </a:r>
              <a:endPara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1219200"/>
              <a:ext cx="914400" cy="487680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734</Words>
  <Application>Microsoft Office PowerPoint</Application>
  <PresentationFormat>On-screen Show (4:3)</PresentationFormat>
  <Paragraphs>148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2_Default Design</vt:lpstr>
      <vt:lpstr>3_Default Design</vt:lpstr>
      <vt:lpstr>5_Default Design</vt:lpstr>
      <vt:lpstr>6_Default Design</vt:lpstr>
      <vt:lpstr>7_Default Design</vt:lpstr>
      <vt:lpstr>Slide 1</vt:lpstr>
      <vt:lpstr>Specific Objective:   Nitrogen Containing Organic Compounds</vt:lpstr>
      <vt:lpstr>Conventional "Brown Carbon"</vt:lpstr>
      <vt:lpstr>"Brown Carbon"  from SOA Aging</vt:lpstr>
      <vt:lpstr>Slide 5</vt:lpstr>
      <vt:lpstr>Slide 6</vt:lpstr>
      <vt:lpstr>Slide 7</vt:lpstr>
      <vt:lpstr>Slide 8</vt:lpstr>
      <vt:lpstr>Promising Days for the HR-MS Analysis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Outlook: PILS vs DESI: June 5, 12-6 pm</vt:lpstr>
      <vt:lpstr>Multiply Charged Ions in PILS Spectra  (M-Ca2+, M-Mg2+, …)</vt:lpstr>
      <vt:lpstr>Time Series of WSOC Detected by PILS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Sergey Nizkorodov</dc:creator>
  <cp:lastModifiedBy>ALaskin</cp:lastModifiedBy>
  <cp:revision>56</cp:revision>
  <dcterms:created xsi:type="dcterms:W3CDTF">2011-05-12T19:34:47Z</dcterms:created>
  <dcterms:modified xsi:type="dcterms:W3CDTF">2011-05-18T19:14:38Z</dcterms:modified>
</cp:coreProperties>
</file>