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5" r:id="rId6"/>
    <p:sldId id="260" r:id="rId7"/>
    <p:sldId id="263" r:id="rId8"/>
    <p:sldId id="264" r:id="rId9"/>
    <p:sldId id="262" r:id="rId10"/>
    <p:sldId id="267" r:id="rId11"/>
    <p:sldId id="283" r:id="rId12"/>
    <p:sldId id="259" r:id="rId13"/>
    <p:sldId id="268" r:id="rId14"/>
    <p:sldId id="273" r:id="rId15"/>
    <p:sldId id="269" r:id="rId16"/>
    <p:sldId id="270" r:id="rId17"/>
    <p:sldId id="271" r:id="rId18"/>
    <p:sldId id="284" r:id="rId19"/>
    <p:sldId id="266" r:id="rId20"/>
    <p:sldId id="272" r:id="rId21"/>
    <p:sldId id="282" r:id="rId22"/>
    <p:sldId id="274" r:id="rId23"/>
    <p:sldId id="275" r:id="rId24"/>
    <p:sldId id="276" r:id="rId25"/>
    <p:sldId id="278" r:id="rId26"/>
    <p:sldId id="277" r:id="rId27"/>
    <p:sldId id="279" r:id="rId28"/>
    <p:sldId id="281" r:id="rId29"/>
    <p:sldId id="280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0066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 autoAdjust="0"/>
    <p:restoredTop sz="94729" autoAdjust="0"/>
  </p:normalViewPr>
  <p:slideViewPr>
    <p:cSldViewPr>
      <p:cViewPr>
        <p:scale>
          <a:sx n="80" d="100"/>
          <a:sy n="80" d="100"/>
        </p:scale>
        <p:origin x="-150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\Documents\Presentations\CalNex_Workshop\CampaignAverages201105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\Documents\Presentations\CalNex_Workshop\CampaignAverages201105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rgbClr val="00CC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Pt>
            <c:idx val="5"/>
            <c:bubble3D val="0"/>
            <c:spPr>
              <a:solidFill>
                <a:srgbClr val="FF00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0.76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6.8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2.7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2.2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0.11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Sheet1!$A$1:$A$6</c:f>
              <c:strCache>
                <c:ptCount val="6"/>
                <c:pt idx="0">
                  <c:v>BC</c:v>
                </c:pt>
                <c:pt idx="1">
                  <c:v>Org</c:v>
                </c:pt>
                <c:pt idx="2">
                  <c:v>NO3</c:v>
                </c:pt>
                <c:pt idx="3">
                  <c:v>SO4</c:v>
                </c:pt>
                <c:pt idx="4">
                  <c:v>NH4</c:v>
                </c:pt>
                <c:pt idx="5">
                  <c:v>Chl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0.76</c:v>
                </c:pt>
                <c:pt idx="1">
                  <c:v>6.81</c:v>
                </c:pt>
                <c:pt idx="2">
                  <c:v>3.8</c:v>
                </c:pt>
                <c:pt idx="3">
                  <c:v>2.72</c:v>
                </c:pt>
                <c:pt idx="4">
                  <c:v>2.23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0099"/>
              </a:solidFill>
            </c:spPr>
          </c:dPt>
          <c:dPt>
            <c:idx val="1"/>
            <c:bubble3D val="0"/>
            <c:spPr>
              <a:solidFill>
                <a:srgbClr val="FF66CC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" pitchFamily="34" charset="0"/>
                        <a:cs typeface="Arial" pitchFamily="34" charset="0"/>
                      </a:rPr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" pitchFamily="34" charset="0"/>
                        <a:cs typeface="Arial" pitchFamily="34" charset="0"/>
                      </a:rPr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630120602013356"/>
                  <c:y val="-3.649543013744365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60982557065358"/>
                  <c:y val="0.1387720349351626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Arial" pitchFamily="34" charset="0"/>
                        <a:cs typeface="Arial" pitchFamily="34" charset="0"/>
                      </a:rPr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" pitchFamily="34" charset="0"/>
                        <a:cs typeface="Arial" pitchFamily="34" charset="0"/>
                      </a:rPr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Sheet1!$C$9:$C$13</c:f>
              <c:numCache>
                <c:formatCode>General</c:formatCode>
                <c:ptCount val="5"/>
                <c:pt idx="0">
                  <c:v>0.32577903682719545</c:v>
                </c:pt>
                <c:pt idx="1">
                  <c:v>0.33994334277620397</c:v>
                </c:pt>
                <c:pt idx="2">
                  <c:v>0.16997167138810199</c:v>
                </c:pt>
                <c:pt idx="3">
                  <c:v>0.11614730878186968</c:v>
                </c:pt>
                <c:pt idx="4">
                  <c:v>4.8158640226628899E-2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6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0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2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A852-CE81-456C-B119-F6A29C82D555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3370-8C99-4FC1-8AC8-DEA72AF1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atrick Hayes\Documents\Presentations\CU_Seminar\MilikenRoofwSmo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62288" cy="6827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5876" y="41032"/>
            <a:ext cx="91598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i="1" dirty="0" smtClean="0">
                <a:solidFill>
                  <a:schemeClr val="bg1"/>
                </a:solidFill>
                <a:latin typeface="Arial" charset="0"/>
              </a:rPr>
              <a:t>Aerosol Composition in Los Angeles During the 2010 </a:t>
            </a:r>
            <a:r>
              <a:rPr lang="en-US" sz="2000" b="1" i="1" dirty="0" err="1" smtClean="0">
                <a:solidFill>
                  <a:schemeClr val="bg1"/>
                </a:solidFill>
                <a:latin typeface="Arial" charset="0"/>
              </a:rPr>
              <a:t>CalNex</a:t>
            </a:r>
            <a:r>
              <a:rPr lang="en-US" sz="2000" b="1" i="1" dirty="0" smtClean="0">
                <a:solidFill>
                  <a:schemeClr val="bg1"/>
                </a:solidFill>
                <a:latin typeface="Arial" charset="0"/>
              </a:rPr>
              <a:t> Campaign </a:t>
            </a:r>
          </a:p>
          <a:p>
            <a:pPr algn="ctr" defTabSz="952500"/>
            <a:r>
              <a:rPr lang="en-US" sz="2000" b="1" i="1" dirty="0" smtClean="0">
                <a:solidFill>
                  <a:schemeClr val="bg1"/>
                </a:solidFill>
                <a:latin typeface="Arial" charset="0"/>
              </a:rPr>
              <a:t>Studied by High Resolution Aerosol Mass Spectrometry</a:t>
            </a:r>
          </a:p>
          <a:p>
            <a:pPr algn="ctr" defTabSz="952500"/>
            <a:endParaRPr lang="en-US" sz="1400" b="1" i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952500"/>
            <a:r>
              <a:rPr lang="en-US" sz="1400" b="1" i="1" dirty="0" err="1" smtClean="0">
                <a:solidFill>
                  <a:schemeClr val="bg1"/>
                </a:solidFill>
                <a:latin typeface="Arial" charset="0"/>
              </a:rPr>
              <a:t>CalNex</a:t>
            </a:r>
            <a:r>
              <a:rPr lang="en-US" sz="1400" b="1" i="1" dirty="0" smtClean="0">
                <a:solidFill>
                  <a:schemeClr val="bg1"/>
                </a:solidFill>
                <a:latin typeface="Arial" charset="0"/>
              </a:rPr>
              <a:t> Data Analysis Workshop, May 16</a:t>
            </a:r>
            <a:r>
              <a:rPr lang="en-US" sz="1400" b="1" i="1" baseline="30000" dirty="0" smtClean="0">
                <a:solidFill>
                  <a:schemeClr val="bg1"/>
                </a:solidFill>
                <a:latin typeface="Arial" charset="0"/>
              </a:rPr>
              <a:t>th</a:t>
            </a:r>
            <a:r>
              <a:rPr lang="en-US" sz="1400" b="1" i="1" dirty="0" smtClean="0">
                <a:solidFill>
                  <a:schemeClr val="bg1"/>
                </a:solidFill>
                <a:latin typeface="Arial" charset="0"/>
              </a:rPr>
              <a:t> – 19</a:t>
            </a:r>
            <a:r>
              <a:rPr lang="en-US" sz="1400" b="1" i="1" baseline="30000" dirty="0" smtClean="0">
                <a:solidFill>
                  <a:schemeClr val="bg1"/>
                </a:solidFill>
                <a:latin typeface="Arial" charset="0"/>
              </a:rPr>
              <a:t>th</a:t>
            </a:r>
            <a:r>
              <a:rPr lang="en-US" sz="1400" b="1" i="1" dirty="0" smtClean="0">
                <a:solidFill>
                  <a:schemeClr val="bg1"/>
                </a:solidFill>
                <a:latin typeface="Arial" charset="0"/>
              </a:rPr>
              <a:t> 2011, Sacramento</a:t>
            </a:r>
          </a:p>
          <a:p>
            <a:pPr algn="ctr" defTabSz="952500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5875" y="4572000"/>
            <a:ext cx="9162288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Patrick L. Hayes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Amber M. Ortega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1,3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Michael J. Cubison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Weiwei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Hu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Darin W. Toohey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James H. Flynn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Barry L. Lefer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Sergio Alvarez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Bernhard Rappenglück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James D. Allan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John S. Holloway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1,7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Jessica B. Gilman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1,7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William C. Kuster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Joost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A. de Gouw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1,7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Paola Massoli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Xiaolu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Zhang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Rodney J. Weber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Ashley Corrigan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Lynn M. Russell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Jose L. Jimenez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ctr">
              <a:buAutoNum type="arabicParenBoth"/>
            </a:pP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CIRES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, Boulder,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USA;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(2) Department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of Chemistry and Biochemistry, University of Colorado, Boulder,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USA;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(3) Department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of Atmospheric and Oceanic Science, University of Colorado, Boulder,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USA;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(4) College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of Environmental Sciences and Engineering, Peking University,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China; (5) Department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of Earth and Atmospheric Sciences, University of Houston,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USA; (6) National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Centre for Atmospheric Science, The University of Manchester,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(7) NOAA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, Boulder,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USA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(8) Aerodyne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Research Inc., Billerica,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USA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(9) Georgia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Institute of Technology, Atlanta,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USA;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(10) Scripps Institution of Oceanography, University of California San Diego, La Jolla,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USA.</a:t>
            </a:r>
          </a:p>
          <a:p>
            <a:pPr marL="228600" indent="-228600" algn="ctr">
              <a:buAutoNum type="arabicParenBoth"/>
            </a:pP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Evolution of Org/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51289" y="457200"/>
            <a:ext cx="5430711" cy="2667000"/>
            <a:chOff x="1454721" y="4038600"/>
            <a:chExt cx="5430711" cy="266700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4721" y="4038600"/>
              <a:ext cx="5069579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1991833" y="5856890"/>
              <a:ext cx="48006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97093" y="4800600"/>
              <a:ext cx="48006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Up-Down Arrow 10"/>
            <p:cNvSpPr/>
            <p:nvPr/>
          </p:nvSpPr>
          <p:spPr>
            <a:xfrm>
              <a:off x="6400800" y="4810125"/>
              <a:ext cx="484632" cy="1032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9430" y="513693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30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435" y="599090"/>
            <a:ext cx="3153100" cy="762330"/>
            <a:chOff x="96068" y="599090"/>
            <a:chExt cx="3153100" cy="762330"/>
          </a:xfrm>
        </p:grpSpPr>
        <p:sp>
          <p:nvSpPr>
            <p:cNvPr id="6" name="TextBox 5"/>
            <p:cNvSpPr txBox="1"/>
            <p:nvPr/>
          </p:nvSpPr>
          <p:spPr>
            <a:xfrm>
              <a:off x="96068" y="838200"/>
              <a:ext cx="315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Arial" pitchFamily="34" charset="0"/>
                  <a:cs typeface="Arial" pitchFamily="34" charset="0"/>
                </a:rPr>
                <a:t>Taken From: 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Dzepina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et al. </a:t>
              </a:r>
              <a:r>
                <a:rPr lang="en-US" sz="1400" i="1" dirty="0" smtClean="0">
                  <a:latin typeface="Arial" pitchFamily="34" charset="0"/>
                  <a:cs typeface="Arial" pitchFamily="34" charset="0"/>
                </a:rPr>
                <a:t>Atmos. Chem. Phys.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2009, </a:t>
              </a:r>
              <a:r>
                <a:rPr lang="en-US" sz="1400" i="1" dirty="0" smtClean="0">
                  <a:latin typeface="Arial" pitchFamily="34" charset="0"/>
                  <a:cs typeface="Arial" pitchFamily="34" charset="0"/>
                </a:rPr>
                <a:t>9,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5681.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4968" y="59909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>
                  <a:latin typeface="Arial" pitchFamily="34" charset="0"/>
                  <a:cs typeface="Arial" pitchFamily="34" charset="0"/>
                </a:rPr>
                <a:t>Mexico City: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045934" y="1377915"/>
            <a:ext cx="1826416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Kleinman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(2008)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Gouw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(2008)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Dzepina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(2009)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Evolution of Org/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51289" y="457200"/>
            <a:ext cx="5430711" cy="2667000"/>
            <a:chOff x="1454721" y="4038600"/>
            <a:chExt cx="5430711" cy="266700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4721" y="4038600"/>
              <a:ext cx="5069579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1991833" y="5856890"/>
              <a:ext cx="48006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97093" y="4800600"/>
              <a:ext cx="48006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Up-Down Arrow 10"/>
            <p:cNvSpPr/>
            <p:nvPr/>
          </p:nvSpPr>
          <p:spPr>
            <a:xfrm>
              <a:off x="6400800" y="4810125"/>
              <a:ext cx="484632" cy="1032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9430" y="513693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30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435" y="599090"/>
            <a:ext cx="3153100" cy="762330"/>
            <a:chOff x="96068" y="599090"/>
            <a:chExt cx="3153100" cy="762330"/>
          </a:xfrm>
        </p:grpSpPr>
        <p:sp>
          <p:nvSpPr>
            <p:cNvPr id="6" name="TextBox 5"/>
            <p:cNvSpPr txBox="1"/>
            <p:nvPr/>
          </p:nvSpPr>
          <p:spPr>
            <a:xfrm>
              <a:off x="96068" y="838200"/>
              <a:ext cx="315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Arial" pitchFamily="34" charset="0"/>
                  <a:cs typeface="Arial" pitchFamily="34" charset="0"/>
                </a:rPr>
                <a:t>Taken From: 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Dzepina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et al. </a:t>
              </a:r>
              <a:r>
                <a:rPr lang="en-US" sz="1400" i="1" dirty="0" smtClean="0">
                  <a:latin typeface="Arial" pitchFamily="34" charset="0"/>
                  <a:cs typeface="Arial" pitchFamily="34" charset="0"/>
                </a:rPr>
                <a:t>Atmos. Chem. Phys.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2009, </a:t>
              </a:r>
              <a:r>
                <a:rPr lang="en-US" sz="1400" i="1" dirty="0" smtClean="0">
                  <a:latin typeface="Arial" pitchFamily="34" charset="0"/>
                  <a:cs typeface="Arial" pitchFamily="34" charset="0"/>
                </a:rPr>
                <a:t>9,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5681.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4968" y="59909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>
                  <a:latin typeface="Arial" pitchFamily="34" charset="0"/>
                  <a:cs typeface="Arial" pitchFamily="34" charset="0"/>
                </a:rPr>
                <a:t>Mexico City: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099" y="3276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Pasadena:</a:t>
            </a:r>
          </a:p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For 6/2 -6/6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45734" y="3117850"/>
            <a:ext cx="5029200" cy="3663950"/>
            <a:chOff x="2645734" y="3117850"/>
            <a:chExt cx="5029200" cy="36639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734" y="3117850"/>
              <a:ext cx="4914900" cy="366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521816" y="5215268"/>
              <a:ext cx="4038600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27329" y="4180244"/>
              <a:ext cx="404397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Up-Down Arrow 16"/>
            <p:cNvSpPr/>
            <p:nvPr/>
          </p:nvSpPr>
          <p:spPr>
            <a:xfrm>
              <a:off x="7190302" y="4180367"/>
              <a:ext cx="484632" cy="1032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9000" y="451780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30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3494567" y="5708489"/>
              <a:ext cx="3641401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30333" y="570436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HOA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Up-Down Arrow 20"/>
            <p:cNvSpPr/>
            <p:nvPr/>
          </p:nvSpPr>
          <p:spPr bwMode="auto">
            <a:xfrm>
              <a:off x="3810000" y="5215268"/>
              <a:ext cx="235775" cy="464834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88286" y="5313769"/>
              <a:ext cx="2749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SOA from previous day?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45934" y="1377915"/>
            <a:ext cx="1826416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Kleinman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(2008)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Gouw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(2008)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Dzepina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 (2009)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876" y="41032"/>
            <a:ext cx="915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dirty="0" smtClean="0">
                <a:latin typeface="Arial" charset="0"/>
              </a:rPr>
              <a:t>Organic Aerosol Elemental Composition from High Resolution AMS data</a:t>
            </a:r>
          </a:p>
        </p:txBody>
      </p:sp>
      <p:sp>
        <p:nvSpPr>
          <p:cNvPr id="5" name="Text Box 95"/>
          <p:cNvSpPr txBox="1">
            <a:spLocks noChangeArrowheads="1"/>
          </p:cNvSpPr>
          <p:nvPr/>
        </p:nvSpPr>
        <p:spPr bwMode="auto">
          <a:xfrm>
            <a:off x="0" y="6611779"/>
            <a:ext cx="46794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+mj-lt"/>
                <a:cs typeface="Arial"/>
              </a:rPr>
              <a:t>HR-</a:t>
            </a:r>
            <a:r>
              <a:rPr lang="en-US" sz="1000" b="1" u="sng" dirty="0" err="1" smtClean="0">
                <a:latin typeface="+mj-lt"/>
                <a:cs typeface="Arial"/>
              </a:rPr>
              <a:t>ToF</a:t>
            </a:r>
            <a:r>
              <a:rPr lang="en-US" sz="1000" b="1" u="sng" dirty="0" smtClean="0">
                <a:latin typeface="+mj-lt"/>
                <a:cs typeface="Arial"/>
              </a:rPr>
              <a:t>-AMS Elemental Analysis Background:</a:t>
            </a:r>
            <a:r>
              <a:rPr lang="en-US" sz="1000" dirty="0" smtClean="0">
                <a:latin typeface="+mj-lt"/>
                <a:cs typeface="Arial"/>
              </a:rPr>
              <a:t> Aiken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0" baseline="0" dirty="0">
                <a:latin typeface="+mj-lt"/>
                <a:cs typeface="Arial"/>
              </a:rPr>
              <a:t>et al. </a:t>
            </a:r>
            <a:r>
              <a:rPr lang="en-US" sz="1000" i="1" dirty="0" smtClean="0">
                <a:latin typeface="+mj-lt"/>
                <a:cs typeface="Arial"/>
              </a:rPr>
              <a:t>Anal</a:t>
            </a:r>
            <a:r>
              <a:rPr lang="en-US" sz="1000" b="0" i="1" baseline="0" dirty="0" smtClean="0">
                <a:latin typeface="+mj-lt"/>
                <a:cs typeface="Arial"/>
              </a:rPr>
              <a:t>. </a:t>
            </a:r>
            <a:r>
              <a:rPr lang="en-US" sz="1000" i="1" dirty="0" smtClean="0">
                <a:latin typeface="+mj-lt"/>
                <a:cs typeface="Arial"/>
              </a:rPr>
              <a:t>Chem</a:t>
            </a:r>
            <a:r>
              <a:rPr lang="en-US" sz="1000" b="0" i="1" baseline="0" dirty="0" smtClean="0">
                <a:latin typeface="+mj-lt"/>
                <a:cs typeface="Arial"/>
              </a:rPr>
              <a:t>.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1" dirty="0" smtClean="0">
                <a:latin typeface="+mj-lt"/>
                <a:cs typeface="Arial"/>
              </a:rPr>
              <a:t>2007</a:t>
            </a:r>
            <a:r>
              <a:rPr lang="en-US" sz="1000" b="1" baseline="0" dirty="0" smtClean="0">
                <a:latin typeface="+mj-lt"/>
                <a:cs typeface="Arial"/>
              </a:rPr>
              <a:t>,</a:t>
            </a:r>
            <a:r>
              <a:rPr lang="en-US" sz="1000" baseline="0" dirty="0" smtClean="0">
                <a:latin typeface="+mj-lt"/>
                <a:cs typeface="Arial"/>
              </a:rPr>
              <a:t> </a:t>
            </a:r>
            <a:r>
              <a:rPr lang="en-US" sz="1000" i="1" dirty="0" smtClean="0">
                <a:latin typeface="+mj-lt"/>
                <a:cs typeface="Arial"/>
              </a:rPr>
              <a:t>79</a:t>
            </a:r>
            <a:r>
              <a:rPr lang="en-US" sz="1000" b="0" i="1" baseline="0" dirty="0" smtClean="0">
                <a:latin typeface="+mj-lt"/>
                <a:cs typeface="Arial"/>
              </a:rPr>
              <a:t>, </a:t>
            </a:r>
            <a:r>
              <a:rPr lang="en-US" sz="1000" dirty="0" smtClean="0">
                <a:latin typeface="+mj-lt"/>
                <a:cs typeface="Arial"/>
              </a:rPr>
              <a:t>8350</a:t>
            </a:r>
            <a:r>
              <a:rPr lang="en-US" sz="1000" b="0" baseline="0" dirty="0" smtClean="0">
                <a:latin typeface="+mj-lt"/>
                <a:cs typeface="Arial"/>
              </a:rPr>
              <a:t>.</a:t>
            </a:r>
            <a:endParaRPr lang="en-US" sz="1000" b="0" baseline="0" dirty="0">
              <a:latin typeface="+mj-lt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1125"/>
            <a:ext cx="8662987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2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Van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Krevelen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Diagram, Pasadena vs. Riverside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6453965"/>
            <a:ext cx="475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Reference for Van </a:t>
            </a:r>
            <a:r>
              <a:rPr lang="en-US" sz="1000" b="1" u="sng" dirty="0" err="1" smtClean="0"/>
              <a:t>Krevelen</a:t>
            </a:r>
            <a:r>
              <a:rPr lang="en-US" sz="1000" b="1" u="sng" dirty="0" smtClean="0"/>
              <a:t> Diagrams:</a:t>
            </a:r>
          </a:p>
          <a:p>
            <a:r>
              <a:rPr lang="en-US" sz="1000" i="1" dirty="0" err="1" smtClean="0"/>
              <a:t>Heald</a:t>
            </a:r>
            <a:r>
              <a:rPr lang="en-US" sz="1000" i="1" dirty="0" smtClean="0"/>
              <a:t> </a:t>
            </a:r>
            <a:r>
              <a:rPr lang="en-US" sz="1000" dirty="0" smtClean="0"/>
              <a:t>et al.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Geophys</a:t>
            </a:r>
            <a:r>
              <a:rPr lang="en-US" sz="1000" i="1" dirty="0" smtClean="0"/>
              <a:t>. Res. </a:t>
            </a:r>
            <a:r>
              <a:rPr lang="en-US" sz="1000" i="1" dirty="0" err="1" smtClean="0"/>
              <a:t>Lett</a:t>
            </a:r>
            <a:r>
              <a:rPr lang="en-US" sz="1000" i="1" dirty="0" smtClean="0"/>
              <a:t>. </a:t>
            </a:r>
            <a:r>
              <a:rPr lang="en-US" sz="1000" b="1" dirty="0" smtClean="0"/>
              <a:t>2010,</a:t>
            </a:r>
            <a:r>
              <a:rPr lang="en-US" sz="1000" dirty="0" smtClean="0"/>
              <a:t> </a:t>
            </a:r>
            <a:r>
              <a:rPr lang="en-US" sz="1000" i="1" dirty="0" smtClean="0"/>
              <a:t>37, </a:t>
            </a:r>
            <a:r>
              <a:rPr lang="en-US" sz="1000" dirty="0" smtClean="0"/>
              <a:t>L08803.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7084" y="56621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 shallower slope significantly less than -1 for Pasadena could be due to a greater tendency for alcohol addition, or C-C bond breaking (fragmentation) reactions during aerosol aging.  Alternatively, slope may be due to different mixing of primary and secondary organic aerosol components.    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33400"/>
            <a:ext cx="6092825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Van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Krevelen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Diagram, Pasadena vs. Riverside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6453965"/>
            <a:ext cx="475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Reference for Van </a:t>
            </a:r>
            <a:r>
              <a:rPr lang="en-US" sz="1000" b="1" u="sng" dirty="0" err="1" smtClean="0"/>
              <a:t>Krevelen</a:t>
            </a:r>
            <a:r>
              <a:rPr lang="en-US" sz="1000" b="1" u="sng" dirty="0" smtClean="0"/>
              <a:t> Diagrams:</a:t>
            </a:r>
          </a:p>
          <a:p>
            <a:r>
              <a:rPr lang="en-US" sz="1000" i="1" dirty="0" err="1" smtClean="0"/>
              <a:t>Heald</a:t>
            </a:r>
            <a:r>
              <a:rPr lang="en-US" sz="1000" i="1" dirty="0" smtClean="0"/>
              <a:t> </a:t>
            </a:r>
            <a:r>
              <a:rPr lang="en-US" sz="1000" dirty="0" smtClean="0"/>
              <a:t>et al.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Geophys</a:t>
            </a:r>
            <a:r>
              <a:rPr lang="en-US" sz="1000" i="1" dirty="0" smtClean="0"/>
              <a:t>. Res. </a:t>
            </a:r>
            <a:r>
              <a:rPr lang="en-US" sz="1000" i="1" dirty="0" err="1" smtClean="0"/>
              <a:t>Lett</a:t>
            </a:r>
            <a:r>
              <a:rPr lang="en-US" sz="1000" i="1" dirty="0" smtClean="0"/>
              <a:t>. </a:t>
            </a:r>
            <a:r>
              <a:rPr lang="en-US" sz="1000" b="1" dirty="0" smtClean="0"/>
              <a:t>2010,</a:t>
            </a:r>
            <a:r>
              <a:rPr lang="en-US" sz="1000" dirty="0" smtClean="0"/>
              <a:t> </a:t>
            </a:r>
            <a:r>
              <a:rPr lang="en-US" sz="1000" i="1" dirty="0" smtClean="0"/>
              <a:t>37, </a:t>
            </a:r>
            <a:r>
              <a:rPr lang="en-US" sz="1000" dirty="0" smtClean="0"/>
              <a:t>L08803.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7084" y="56621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 shallower slope significantly less than -1 for Pasadena could be due to a greater tendency for alcohol addition, or C-C bond breaking (fragmentation) reactions during aerosol aging.  Alternatively, slope may be due to different mixing of primary and secondary organic aerosol components.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33400"/>
            <a:ext cx="6092825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Thermodenuder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AMS and Volatility Distributions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24018"/>
            <a:ext cx="468630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534" y="442870"/>
            <a:ext cx="109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Total OA:</a:t>
            </a:r>
            <a:endParaRPr lang="en-US" sz="16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56" y="4032122"/>
            <a:ext cx="468630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1231" y="418592"/>
            <a:ext cx="330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POA (using C</a:t>
            </a:r>
            <a:r>
              <a:rPr lang="en-US" sz="1600" b="1" u="sng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b="1" u="sng" baseline="-25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 as surrogate):</a:t>
            </a:r>
            <a:endParaRPr lang="en-US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611779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Method From: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Faulhaber</a:t>
            </a:r>
            <a:r>
              <a:rPr lang="en-US" sz="1000" i="1" dirty="0" smtClean="0"/>
              <a:t> </a:t>
            </a:r>
            <a:r>
              <a:rPr lang="en-US" sz="1000" dirty="0" smtClean="0"/>
              <a:t>et al.</a:t>
            </a:r>
            <a:r>
              <a:rPr lang="en-US" sz="1000" i="1" dirty="0" smtClean="0"/>
              <a:t> Atmos. Meas. Tech. </a:t>
            </a:r>
            <a:r>
              <a:rPr lang="en-US" sz="1000" b="1" dirty="0" smtClean="0"/>
              <a:t>2009,</a:t>
            </a:r>
            <a:r>
              <a:rPr lang="en-US" sz="1000" dirty="0" smtClean="0"/>
              <a:t> </a:t>
            </a:r>
            <a:r>
              <a:rPr lang="en-US" sz="1000" i="1" dirty="0"/>
              <a:t>2</a:t>
            </a:r>
            <a:r>
              <a:rPr lang="en-US" sz="1000" i="1" dirty="0" smtClean="0"/>
              <a:t>, </a:t>
            </a:r>
            <a:r>
              <a:rPr lang="en-US" sz="1000" dirty="0" smtClean="0"/>
              <a:t>15.</a:t>
            </a:r>
            <a:endParaRPr lang="en-US" sz="1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17" y="665312"/>
            <a:ext cx="436245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6578"/>
            <a:ext cx="436245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7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Patrick Hayes\Pictures\PhotosForWork\ClaNex-LA Group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6400"/>
            <a:ext cx="5520906" cy="36576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5609442" y="2590799"/>
            <a:ext cx="3409052" cy="1981200"/>
            <a:chOff x="4744348" y="4191000"/>
            <a:chExt cx="3409052" cy="1981200"/>
          </a:xfrm>
        </p:grpSpPr>
        <p:grpSp>
          <p:nvGrpSpPr>
            <p:cNvPr id="5" name="Group 4"/>
            <p:cNvGrpSpPr/>
            <p:nvPr/>
          </p:nvGrpSpPr>
          <p:grpSpPr>
            <a:xfrm>
              <a:off x="4800600" y="4921215"/>
              <a:ext cx="3352800" cy="1250985"/>
              <a:chOff x="4800600" y="4921215"/>
              <a:chExt cx="3352800" cy="1250985"/>
            </a:xfrm>
          </p:grpSpPr>
          <p:pic>
            <p:nvPicPr>
              <p:cNvPr id="7" name="Picture 6" descr="ciresLog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32130" y="4921215"/>
                <a:ext cx="3276600" cy="576105"/>
              </a:xfrm>
              <a:prstGeom prst="rect">
                <a:avLst/>
              </a:prstGeom>
            </p:spPr>
          </p:pic>
          <p:pic>
            <p:nvPicPr>
              <p:cNvPr id="8" name="Picture 10" descr="http://www.pluginamerica.org/images/CARB-logo2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0600" y="5475635"/>
                <a:ext cx="3352800" cy="696565"/>
              </a:xfrm>
              <a:prstGeom prst="rect">
                <a:avLst/>
              </a:prstGeom>
              <a:noFill/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744348" y="4191000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Funding: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020" y="4355068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CalNex</a:t>
            </a:r>
            <a:r>
              <a:rPr lang="en-US" b="1" dirty="0" smtClean="0">
                <a:solidFill>
                  <a:schemeClr val="bg1"/>
                </a:solidFill>
              </a:rPr>
              <a:t> Pasadena Ground-Site Team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CalNex</a:t>
            </a:r>
            <a:r>
              <a:rPr lang="en-US" b="1" dirty="0" smtClean="0">
                <a:solidFill>
                  <a:schemeClr val="bg1"/>
                </a:solidFill>
              </a:rPr>
              <a:t> Scientific Community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930275"/>
            <a:ext cx="5967413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HOA-D vs. Black Carbon, ‘HOA-D + HOA-ND’ vs. CO(g) 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77336" y="453738"/>
            <a:ext cx="4238064" cy="3203862"/>
            <a:chOff x="4495800" y="3654137"/>
            <a:chExt cx="4238064" cy="3203862"/>
          </a:xfrm>
        </p:grpSpPr>
        <p:grpSp>
          <p:nvGrpSpPr>
            <p:cNvPr id="6" name="Group 12"/>
            <p:cNvGrpSpPr/>
            <p:nvPr/>
          </p:nvGrpSpPr>
          <p:grpSpPr>
            <a:xfrm>
              <a:off x="4495800" y="3654137"/>
              <a:ext cx="4238064" cy="3203862"/>
              <a:chOff x="4495800" y="3654137"/>
              <a:chExt cx="4238064" cy="3203862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95800" y="3717436"/>
                <a:ext cx="3999359" cy="3140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914409" y="3688773"/>
                <a:ext cx="819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Slope</a:t>
                </a:r>
              </a:p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= 1.25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24600" y="3654137"/>
                <a:ext cx="1676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Slope = 1.41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934200" y="5669973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934200" y="5801591"/>
              <a:ext cx="304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228609" y="5638800"/>
              <a:ext cx="1034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itchFamily="18" charset="0"/>
                </a:rPr>
                <a:t>Mexico City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8916" y="3962400"/>
            <a:ext cx="4461284" cy="2853279"/>
            <a:chOff x="4572000" y="594829"/>
            <a:chExt cx="4461284" cy="2853279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00" y="594829"/>
              <a:ext cx="4461284" cy="2853279"/>
              <a:chOff x="4572000" y="594829"/>
              <a:chExt cx="4461284" cy="2853279"/>
            </a:xfrm>
          </p:grpSpPr>
          <p:grpSp>
            <p:nvGrpSpPr>
              <p:cNvPr id="19" name="Group 11"/>
              <p:cNvGrpSpPr/>
              <p:nvPr/>
            </p:nvGrpSpPr>
            <p:grpSpPr>
              <a:xfrm>
                <a:off x="4572000" y="594829"/>
                <a:ext cx="4461284" cy="2853279"/>
                <a:chOff x="4572000" y="3903025"/>
                <a:chExt cx="4461284" cy="2853279"/>
              </a:xfrm>
            </p:grpSpPr>
            <p:pic>
              <p:nvPicPr>
                <p:cNvPr id="21" name="Picture 1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3917796"/>
                  <a:ext cx="3788492" cy="2838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7691250" y="3903025"/>
                  <a:ext cx="13420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Slope = 5.71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71341" y="4783775"/>
                  <a:ext cx="13420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Slope = 3.33</a:t>
                  </a: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7239000" y="2403764"/>
                <a:ext cx="10668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Me</a:t>
                </a:r>
                <a:endParaRPr lang="en-US" sz="1400" dirty="0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73191" y="2514600"/>
              <a:ext cx="304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46818" y="2362200"/>
              <a:ext cx="1034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itchFamily="18" charset="0"/>
                </a:rPr>
                <a:t>Mexico City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" y="358775"/>
            <a:ext cx="39052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581400"/>
            <a:ext cx="40894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5876" y="41032"/>
            <a:ext cx="915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dirty="0" smtClean="0">
                <a:latin typeface="Arial" charset="0"/>
              </a:rPr>
              <a:t>Chemical Composition of PM</a:t>
            </a:r>
            <a:r>
              <a:rPr lang="en-US" sz="2000" b="1" baseline="-25000" dirty="0" smtClean="0">
                <a:latin typeface="Arial" charset="0"/>
              </a:rPr>
              <a:t>1</a:t>
            </a:r>
            <a:r>
              <a:rPr lang="en-US" sz="2000" b="1" dirty="0" smtClean="0">
                <a:latin typeface="Arial" charset="0"/>
              </a:rPr>
              <a:t> Aerosols for Pasadena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084" y="62754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Build up of organic aerosol concentrations over a period of several days. Residual organic aerosols and precursor species in the Pasadena area appear to undergo multiple days of aging.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4250" y="696743"/>
            <a:ext cx="5741365" cy="2503657"/>
            <a:chOff x="424250" y="399696"/>
            <a:chExt cx="5741365" cy="2503657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6532366"/>
                </p:ext>
              </p:extLst>
            </p:nvPr>
          </p:nvGraphicFramePr>
          <p:xfrm>
            <a:off x="914400" y="441142"/>
            <a:ext cx="4129088" cy="2462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886200" y="1104900"/>
              <a:ext cx="960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Organic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19690" y="2385950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Nitrate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800" y="1274177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Sulfate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2275" y="633350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Ammonium</a:t>
              </a:r>
              <a:endParaRPr lang="en-US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371600" y="609600"/>
              <a:ext cx="1055905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05200" y="597725"/>
              <a:ext cx="1055905" cy="0"/>
            </a:xfrm>
            <a:prstGeom prst="straightConnector1">
              <a:avLst/>
            </a:prstGeom>
            <a:ln w="25400"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60075" y="421575"/>
              <a:ext cx="1505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Black Carbon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4250" y="399696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66CC"/>
                  </a:solidFill>
                  <a:latin typeface="Arial" pitchFamily="34" charset="0"/>
                  <a:cs typeface="Arial" pitchFamily="34" charset="0"/>
                </a:rPr>
                <a:t>Chloride</a:t>
              </a:r>
              <a:endParaRPr lang="en-US" sz="16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9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419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323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NO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SV-OOA, Back-Up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341438"/>
            <a:ext cx="526097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f44 vs. f43 plot (with PMF Results)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92288"/>
            <a:ext cx="8875713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AMS Comparison with SMPS, UHSAS (Part 1)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AMS Comparison with SMPS, UHSAS (Part 2)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216025"/>
            <a:ext cx="5003800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0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209675"/>
            <a:ext cx="500380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AMS Comparison with SMPS, UHSAS (Part 3)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Calculated Mie Scattering vs. CAPS (Part 1)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" y="1576388"/>
            <a:ext cx="9043987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346200"/>
            <a:ext cx="5116513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Calculated Mie Scattering vs. CAPS (Part 2)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346200"/>
            <a:ext cx="5116513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AMS OM vs. Sunset Online OC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92" y="5782270"/>
            <a:ext cx="9124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Online Sunset OC data was corrected by multiplying the data by 2.57. This value was calculated from correlation plots of online and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HiVol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OC data.  Without this correction the (AMS OM)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:(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online OC) is unrealistically high.</a:t>
            </a:r>
          </a:p>
        </p:txBody>
      </p:sp>
    </p:spTree>
    <p:extLst>
      <p:ext uri="{BB962C8B-B14F-4D97-AF65-F5344CB8AC3E}">
        <p14:creationId xmlns:p14="http://schemas.microsoft.com/office/powerpoint/2010/main" val="9349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38251"/>
            <a:ext cx="41148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8322"/>
            <a:ext cx="8763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43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Comparison of AMS OM </a:t>
            </a:r>
            <a:r>
              <a:rPr lang="en-US" b="1" dirty="0" err="1" smtClean="0"/>
              <a:t>vs</a:t>
            </a:r>
            <a:r>
              <a:rPr lang="en-US" b="1" dirty="0" smtClean="0"/>
              <a:t> FTIR OM (Russell Group UCSD)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1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" y="3188208"/>
            <a:ext cx="89535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984" y="0"/>
            <a:ext cx="3924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Comparison Plots: TAG-AMS OM (Aerodyne) vs. AMS OM (Univ. CO.)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52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876" y="41032"/>
            <a:ext cx="915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dirty="0" smtClean="0">
                <a:latin typeface="Arial" charset="0"/>
              </a:rPr>
              <a:t>Chemical Composition of Non-Refractory PM</a:t>
            </a:r>
            <a:r>
              <a:rPr lang="en-US" sz="2000" b="1" baseline="-25000" dirty="0" smtClean="0">
                <a:latin typeface="Arial" charset="0"/>
              </a:rPr>
              <a:t>1</a:t>
            </a:r>
            <a:r>
              <a:rPr lang="en-US" sz="2000" b="1" dirty="0" smtClean="0">
                <a:latin typeface="Arial" charset="0"/>
              </a:rPr>
              <a:t> Aerosols for Pasadena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0" y="829408"/>
            <a:ext cx="4953000" cy="4527550"/>
            <a:chOff x="0" y="1371600"/>
            <a:chExt cx="4953000" cy="4527550"/>
          </a:xfrm>
        </p:grpSpPr>
        <p:sp>
          <p:nvSpPr>
            <p:cNvPr id="10" name="TextBox 9"/>
            <p:cNvSpPr txBox="1"/>
            <p:nvPr/>
          </p:nvSpPr>
          <p:spPr>
            <a:xfrm>
              <a:off x="0" y="1371600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52500"/>
              <a:r>
                <a:rPr lang="en-US" sz="1600" b="1" u="sng" dirty="0" smtClean="0">
                  <a:latin typeface="Arial" charset="0"/>
                </a:rPr>
                <a:t>Diurnal Average (6/3 – 6/9):</a:t>
              </a: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4953000" cy="422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-7084" y="58189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Organic diurnal trend consistent with transport times from source-rich western basin and the expected timescale of secondary production.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Nitrate diurnal trend influenced by dilution due to rising planetary boundary layer and evaporation of ammonium nitrate.</a:t>
            </a:r>
          </a:p>
        </p:txBody>
      </p:sp>
    </p:spTree>
    <p:extLst>
      <p:ext uri="{BB962C8B-B14F-4D97-AF65-F5344CB8AC3E}">
        <p14:creationId xmlns:p14="http://schemas.microsoft.com/office/powerpoint/2010/main" val="34240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Comparison Weekday vs. Sunday – HOA Components &amp; Tracers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5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+mj-lt"/>
                <a:cs typeface="Arial"/>
              </a:rPr>
              <a:t>References on Weekday/Weekend Effect in LA-area: </a:t>
            </a:r>
            <a:r>
              <a:rPr lang="en-US" sz="1000" dirty="0" smtClean="0">
                <a:latin typeface="+mj-lt"/>
                <a:cs typeface="Arial"/>
              </a:rPr>
              <a:t>Millstein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0" baseline="0" dirty="0">
                <a:latin typeface="+mj-lt"/>
                <a:cs typeface="Arial"/>
              </a:rPr>
              <a:t>et al. </a:t>
            </a:r>
            <a:r>
              <a:rPr lang="en-US" sz="1000" i="1" dirty="0" smtClean="0">
                <a:latin typeface="+mj-lt"/>
                <a:cs typeface="Arial"/>
              </a:rPr>
              <a:t>Atmos</a:t>
            </a:r>
            <a:r>
              <a:rPr lang="en-US" sz="1000" b="0" i="1" baseline="0" dirty="0" smtClean="0">
                <a:latin typeface="+mj-lt"/>
                <a:cs typeface="Arial"/>
              </a:rPr>
              <a:t>. </a:t>
            </a:r>
            <a:r>
              <a:rPr lang="en-US" sz="1000" i="1" dirty="0" smtClean="0">
                <a:latin typeface="+mj-lt"/>
                <a:cs typeface="Arial"/>
              </a:rPr>
              <a:t>Environ</a:t>
            </a:r>
            <a:r>
              <a:rPr lang="en-US" sz="1000" b="0" i="1" baseline="0" dirty="0" smtClean="0">
                <a:latin typeface="+mj-lt"/>
                <a:cs typeface="Arial"/>
              </a:rPr>
              <a:t>.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1" dirty="0" smtClean="0">
                <a:latin typeface="+mj-lt"/>
                <a:cs typeface="Arial"/>
              </a:rPr>
              <a:t>2008</a:t>
            </a:r>
            <a:r>
              <a:rPr lang="en-US" sz="1000" b="1" baseline="0" dirty="0" smtClean="0">
                <a:latin typeface="+mj-lt"/>
                <a:cs typeface="Arial"/>
              </a:rPr>
              <a:t>,</a:t>
            </a:r>
            <a:r>
              <a:rPr lang="en-US" sz="1000" baseline="0" dirty="0" smtClean="0">
                <a:latin typeface="+mj-lt"/>
                <a:cs typeface="Arial"/>
              </a:rPr>
              <a:t> </a:t>
            </a:r>
            <a:r>
              <a:rPr lang="en-US" sz="1000" i="1" dirty="0" smtClean="0">
                <a:latin typeface="+mj-lt"/>
                <a:cs typeface="Arial"/>
              </a:rPr>
              <a:t>42,</a:t>
            </a:r>
            <a:r>
              <a:rPr lang="en-US" sz="1000" b="0" i="1" baseline="0" dirty="0" smtClean="0">
                <a:latin typeface="+mj-lt"/>
                <a:cs typeface="Arial"/>
              </a:rPr>
              <a:t> </a:t>
            </a:r>
            <a:r>
              <a:rPr lang="en-US" sz="1000" dirty="0" smtClean="0">
                <a:latin typeface="+mj-lt"/>
                <a:cs typeface="Arial"/>
              </a:rPr>
              <a:t>632</a:t>
            </a:r>
            <a:r>
              <a:rPr lang="en-US" sz="1000" b="0" baseline="0" dirty="0" smtClean="0">
                <a:latin typeface="+mj-lt"/>
                <a:cs typeface="Arial"/>
              </a:rPr>
              <a:t>.</a:t>
            </a:r>
            <a:r>
              <a:rPr lang="en-US" sz="1000" b="0" dirty="0" smtClean="0">
                <a:latin typeface="+mj-lt"/>
                <a:cs typeface="Arial"/>
              </a:rPr>
              <a:t> Marr et al. </a:t>
            </a:r>
            <a:r>
              <a:rPr lang="en-US" sz="1000" b="0" i="1" dirty="0" smtClean="0">
                <a:latin typeface="+mj-lt"/>
                <a:cs typeface="Arial"/>
              </a:rPr>
              <a:t>Atmos. Environ.</a:t>
            </a:r>
            <a:r>
              <a:rPr lang="en-US" sz="1000" b="0" dirty="0" smtClean="0">
                <a:latin typeface="+mj-lt"/>
                <a:cs typeface="Arial"/>
              </a:rPr>
              <a:t> </a:t>
            </a:r>
            <a:r>
              <a:rPr lang="en-US" sz="1000" b="1" dirty="0" smtClean="0">
                <a:latin typeface="+mj-lt"/>
                <a:cs typeface="Arial"/>
              </a:rPr>
              <a:t>2002,</a:t>
            </a:r>
            <a:r>
              <a:rPr lang="en-US" sz="1000" b="0" dirty="0" smtClean="0">
                <a:latin typeface="+mj-lt"/>
                <a:cs typeface="Arial"/>
              </a:rPr>
              <a:t> </a:t>
            </a:r>
            <a:r>
              <a:rPr lang="en-US" sz="1000" b="0" i="1" dirty="0" smtClean="0">
                <a:latin typeface="+mj-lt"/>
                <a:cs typeface="Arial"/>
              </a:rPr>
              <a:t>36,</a:t>
            </a:r>
            <a:r>
              <a:rPr lang="en-US" sz="1000" b="0" dirty="0" smtClean="0">
                <a:latin typeface="+mj-lt"/>
                <a:cs typeface="Arial"/>
              </a:rPr>
              <a:t> 2327.</a:t>
            </a:r>
            <a:endParaRPr lang="en-US" sz="1000" b="0" baseline="0" dirty="0">
              <a:latin typeface="+mj-lt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33375"/>
            <a:ext cx="7602537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402" y="492825"/>
            <a:ext cx="1686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Solid – Mean</a:t>
            </a:r>
          </a:p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Dashed –  Median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876" y="41032"/>
            <a:ext cx="915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dirty="0" smtClean="0">
                <a:latin typeface="Arial" charset="0"/>
              </a:rPr>
              <a:t>Positive Matrix Factorization (PMF): Time Series &amp; Mass Spectra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375" y="3671825"/>
            <a:ext cx="8983663" cy="3133725"/>
            <a:chOff x="79375" y="3671825"/>
            <a:chExt cx="8983663" cy="3133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" y="3671825"/>
              <a:ext cx="8983663" cy="31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75367" y="5710915"/>
              <a:ext cx="9773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(LV-OOA)</a:t>
              </a:r>
              <a:endParaRPr lang="en-US" sz="1400" dirty="0">
                <a:solidFill>
                  <a:srgbClr val="D60093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4659" y="5224462"/>
              <a:ext cx="1001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33CC"/>
                  </a:solidFill>
                  <a:latin typeface="Arial" pitchFamily="34" charset="0"/>
                  <a:cs typeface="Arial" pitchFamily="34" charset="0"/>
                </a:rPr>
                <a:t>(SV-OOA)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75775" y="4733147"/>
              <a:ext cx="7066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LOA)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75367" y="4287358"/>
              <a:ext cx="11864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(HOA-ND)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75367" y="3811845"/>
              <a:ext cx="1039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(HOA-D) 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 Box 95"/>
          <p:cNvSpPr txBox="1">
            <a:spLocks noChangeArrowheads="1"/>
          </p:cNvSpPr>
          <p:nvPr/>
        </p:nvSpPr>
        <p:spPr bwMode="auto">
          <a:xfrm>
            <a:off x="0" y="6611779"/>
            <a:ext cx="3615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+mj-lt"/>
                <a:cs typeface="Arial"/>
              </a:rPr>
              <a:t>PMF Background:</a:t>
            </a:r>
            <a:r>
              <a:rPr lang="en-US" sz="1000" dirty="0" smtClean="0">
                <a:latin typeface="+mj-lt"/>
                <a:cs typeface="Arial"/>
              </a:rPr>
              <a:t> </a:t>
            </a:r>
            <a:r>
              <a:rPr lang="en-US" sz="1000" dirty="0" err="1" smtClean="0">
                <a:latin typeface="+mj-lt"/>
                <a:cs typeface="Arial"/>
              </a:rPr>
              <a:t>Ulbrich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0" baseline="0" dirty="0">
                <a:latin typeface="+mj-lt"/>
                <a:cs typeface="Arial"/>
              </a:rPr>
              <a:t>et al. </a:t>
            </a:r>
            <a:r>
              <a:rPr lang="en-US" sz="1000" i="1" dirty="0" smtClean="0">
                <a:latin typeface="+mj-lt"/>
                <a:cs typeface="Arial"/>
              </a:rPr>
              <a:t>Atmos</a:t>
            </a:r>
            <a:r>
              <a:rPr lang="en-US" sz="1000" b="0" i="1" baseline="0" dirty="0" smtClean="0">
                <a:latin typeface="+mj-lt"/>
                <a:cs typeface="Arial"/>
              </a:rPr>
              <a:t>. </a:t>
            </a:r>
            <a:r>
              <a:rPr lang="en-US" sz="1000" i="1" dirty="0" smtClean="0">
                <a:latin typeface="+mj-lt"/>
                <a:cs typeface="Arial"/>
              </a:rPr>
              <a:t>Chem</a:t>
            </a:r>
            <a:r>
              <a:rPr lang="en-US" sz="1000" b="0" i="1" baseline="0" dirty="0" smtClean="0">
                <a:latin typeface="+mj-lt"/>
                <a:cs typeface="Arial"/>
              </a:rPr>
              <a:t>. Phys.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1" dirty="0" smtClean="0">
                <a:latin typeface="+mj-lt"/>
                <a:cs typeface="Arial"/>
              </a:rPr>
              <a:t>2009</a:t>
            </a:r>
            <a:r>
              <a:rPr lang="en-US" sz="1000" b="1" baseline="0" dirty="0" smtClean="0">
                <a:latin typeface="+mj-lt"/>
                <a:cs typeface="Arial"/>
              </a:rPr>
              <a:t>,</a:t>
            </a:r>
            <a:r>
              <a:rPr lang="en-US" sz="1000" baseline="0" dirty="0" smtClean="0">
                <a:latin typeface="+mj-lt"/>
                <a:cs typeface="Arial"/>
              </a:rPr>
              <a:t> </a:t>
            </a:r>
            <a:r>
              <a:rPr lang="en-US" sz="1000" i="1" dirty="0">
                <a:latin typeface="+mj-lt"/>
                <a:cs typeface="Arial"/>
              </a:rPr>
              <a:t>9</a:t>
            </a:r>
            <a:r>
              <a:rPr lang="en-US" sz="1000" b="0" i="1" baseline="0" dirty="0" smtClean="0">
                <a:latin typeface="+mj-lt"/>
                <a:cs typeface="Arial"/>
              </a:rPr>
              <a:t>, </a:t>
            </a:r>
            <a:r>
              <a:rPr lang="en-US" sz="1000" dirty="0" smtClean="0">
                <a:latin typeface="+mj-lt"/>
                <a:cs typeface="Arial"/>
              </a:rPr>
              <a:t>2891</a:t>
            </a:r>
            <a:r>
              <a:rPr lang="en-US" sz="1000" b="0" baseline="0" dirty="0" smtClean="0">
                <a:latin typeface="+mj-lt"/>
                <a:cs typeface="Arial"/>
              </a:rPr>
              <a:t>.</a:t>
            </a:r>
            <a:endParaRPr lang="en-US" sz="1000" b="0" baseline="0" dirty="0">
              <a:latin typeface="+mj-lt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60047" y="552337"/>
            <a:ext cx="2826485" cy="2674419"/>
            <a:chOff x="6360047" y="552337"/>
            <a:chExt cx="2826485" cy="2674419"/>
          </a:xfrm>
        </p:grpSpPr>
        <p:sp>
          <p:nvSpPr>
            <p:cNvPr id="36" name="TextBox 35"/>
            <p:cNvSpPr txBox="1"/>
            <p:nvPr/>
          </p:nvSpPr>
          <p:spPr>
            <a:xfrm>
              <a:off x="6360047" y="552337"/>
              <a:ext cx="2380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Diesel Hydrocarbon-like </a:t>
              </a:r>
            </a:p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Organic Aerosol (HOA-D) 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65363" y="1080301"/>
              <a:ext cx="2690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Non-Diesel Hydrocarbon-like </a:t>
              </a: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Organic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Aerosol (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HOA-ND)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65363" y="2137014"/>
              <a:ext cx="2437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CC"/>
                  </a:solidFill>
                  <a:latin typeface="Arial" pitchFamily="34" charset="0"/>
                  <a:cs typeface="Arial" pitchFamily="34" charset="0"/>
                </a:rPr>
                <a:t>Semi-Volatile Oxygenated</a:t>
              </a:r>
            </a:p>
            <a:p>
              <a:r>
                <a:rPr lang="en-US" sz="1400" b="1" dirty="0" smtClean="0">
                  <a:solidFill>
                    <a:srgbClr val="FF66CC"/>
                  </a:solidFill>
                  <a:latin typeface="Arial" pitchFamily="34" charset="0"/>
                  <a:cs typeface="Arial" pitchFamily="34" charset="0"/>
                </a:rPr>
                <a:t>Organic Aerosol (SV-OOA)</a:t>
              </a:r>
              <a:endParaRPr lang="en-US" sz="14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67132" y="2703536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Low-Volatility Oxygenated Organic Aerosol (LV-OOA)</a:t>
              </a:r>
              <a:endParaRPr lang="en-US" sz="14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69948" y="1604389"/>
              <a:ext cx="2087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Local Organic Aerosol</a:t>
              </a:r>
            </a:p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(LOA)</a:t>
              </a:r>
              <a:endParaRPr lang="en-US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2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876" y="41032"/>
            <a:ext cx="915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dirty="0" smtClean="0">
                <a:latin typeface="Arial" charset="0"/>
              </a:rPr>
              <a:t>Positive Matrix Factorization (PMF): Time Series &amp; Mass Spectra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375" y="3671825"/>
            <a:ext cx="8983663" cy="3133725"/>
            <a:chOff x="79375" y="3671825"/>
            <a:chExt cx="8983663" cy="3133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" y="3671825"/>
              <a:ext cx="8983663" cy="31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75367" y="5710915"/>
              <a:ext cx="9773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(LV-OOA)</a:t>
              </a:r>
              <a:endParaRPr lang="en-US" sz="1400" dirty="0">
                <a:solidFill>
                  <a:srgbClr val="D60093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4659" y="5224462"/>
              <a:ext cx="1001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33CC"/>
                  </a:solidFill>
                  <a:latin typeface="Arial" pitchFamily="34" charset="0"/>
                  <a:cs typeface="Arial" pitchFamily="34" charset="0"/>
                </a:rPr>
                <a:t>(SV-OOA)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75775" y="4733147"/>
              <a:ext cx="7066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LOA)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75367" y="4287358"/>
              <a:ext cx="11864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(HOA-ND)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75367" y="3811845"/>
              <a:ext cx="1039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(HOA-D) 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 Box 95"/>
          <p:cNvSpPr txBox="1">
            <a:spLocks noChangeArrowheads="1"/>
          </p:cNvSpPr>
          <p:nvPr/>
        </p:nvSpPr>
        <p:spPr bwMode="auto">
          <a:xfrm>
            <a:off x="0" y="6611779"/>
            <a:ext cx="3615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+mj-lt"/>
                <a:cs typeface="Arial"/>
              </a:rPr>
              <a:t>PMF Background:</a:t>
            </a:r>
            <a:r>
              <a:rPr lang="en-US" sz="1000" dirty="0" smtClean="0">
                <a:latin typeface="+mj-lt"/>
                <a:cs typeface="Arial"/>
              </a:rPr>
              <a:t> </a:t>
            </a:r>
            <a:r>
              <a:rPr lang="en-US" sz="1000" dirty="0" err="1" smtClean="0">
                <a:latin typeface="+mj-lt"/>
                <a:cs typeface="Arial"/>
              </a:rPr>
              <a:t>Ulbrich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0" baseline="0" dirty="0">
                <a:latin typeface="+mj-lt"/>
                <a:cs typeface="Arial"/>
              </a:rPr>
              <a:t>et al. </a:t>
            </a:r>
            <a:r>
              <a:rPr lang="en-US" sz="1000" i="1" dirty="0" smtClean="0">
                <a:latin typeface="+mj-lt"/>
                <a:cs typeface="Arial"/>
              </a:rPr>
              <a:t>Atmos</a:t>
            </a:r>
            <a:r>
              <a:rPr lang="en-US" sz="1000" b="0" i="1" baseline="0" dirty="0" smtClean="0">
                <a:latin typeface="+mj-lt"/>
                <a:cs typeface="Arial"/>
              </a:rPr>
              <a:t>. </a:t>
            </a:r>
            <a:r>
              <a:rPr lang="en-US" sz="1000" i="1" dirty="0" smtClean="0">
                <a:latin typeface="+mj-lt"/>
                <a:cs typeface="Arial"/>
              </a:rPr>
              <a:t>Chem</a:t>
            </a:r>
            <a:r>
              <a:rPr lang="en-US" sz="1000" b="0" i="1" baseline="0" dirty="0" smtClean="0">
                <a:latin typeface="+mj-lt"/>
                <a:cs typeface="Arial"/>
              </a:rPr>
              <a:t>. Phys.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1" dirty="0" smtClean="0">
                <a:latin typeface="+mj-lt"/>
                <a:cs typeface="Arial"/>
              </a:rPr>
              <a:t>2009</a:t>
            </a:r>
            <a:r>
              <a:rPr lang="en-US" sz="1000" b="1" baseline="0" dirty="0" smtClean="0">
                <a:latin typeface="+mj-lt"/>
                <a:cs typeface="Arial"/>
              </a:rPr>
              <a:t>,</a:t>
            </a:r>
            <a:r>
              <a:rPr lang="en-US" sz="1000" baseline="0" dirty="0" smtClean="0">
                <a:latin typeface="+mj-lt"/>
                <a:cs typeface="Arial"/>
              </a:rPr>
              <a:t> </a:t>
            </a:r>
            <a:r>
              <a:rPr lang="en-US" sz="1000" i="1" dirty="0">
                <a:latin typeface="+mj-lt"/>
                <a:cs typeface="Arial"/>
              </a:rPr>
              <a:t>9</a:t>
            </a:r>
            <a:r>
              <a:rPr lang="en-US" sz="1000" b="0" i="1" baseline="0" dirty="0" smtClean="0">
                <a:latin typeface="+mj-lt"/>
                <a:cs typeface="Arial"/>
              </a:rPr>
              <a:t>, </a:t>
            </a:r>
            <a:r>
              <a:rPr lang="en-US" sz="1000" dirty="0" smtClean="0">
                <a:latin typeface="+mj-lt"/>
                <a:cs typeface="Arial"/>
              </a:rPr>
              <a:t>2891</a:t>
            </a:r>
            <a:r>
              <a:rPr lang="en-US" sz="1000" b="0" baseline="0" dirty="0" smtClean="0">
                <a:latin typeface="+mj-lt"/>
                <a:cs typeface="Arial"/>
              </a:rPr>
              <a:t>.</a:t>
            </a:r>
            <a:endParaRPr lang="en-US" sz="1000" b="0" baseline="0" dirty="0">
              <a:latin typeface="+mj-lt"/>
              <a:cs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5800" y="457200"/>
            <a:ext cx="8500732" cy="3378200"/>
            <a:chOff x="228600" y="533400"/>
            <a:chExt cx="8500732" cy="3378200"/>
          </a:xfrm>
        </p:grpSpPr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3400"/>
              <a:ext cx="7772400" cy="337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902847" y="628537"/>
              <a:ext cx="2380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Diesel Hydrocarbon-like </a:t>
              </a:r>
            </a:p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Organic Aerosol (HOA-D) 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08163" y="1156501"/>
              <a:ext cx="2690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Non-Diesel Hydrocarbon-like </a:t>
              </a: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Organic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Aerosol (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HOA-ND)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08163" y="2213214"/>
              <a:ext cx="2437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CC"/>
                  </a:solidFill>
                  <a:latin typeface="Arial" pitchFamily="34" charset="0"/>
                  <a:cs typeface="Arial" pitchFamily="34" charset="0"/>
                </a:rPr>
                <a:t>Semi-Volatile Oxygenated</a:t>
              </a:r>
            </a:p>
            <a:p>
              <a:r>
                <a:rPr lang="en-US" sz="1400" b="1" dirty="0" smtClean="0">
                  <a:solidFill>
                    <a:srgbClr val="FF66CC"/>
                  </a:solidFill>
                  <a:latin typeface="Arial" pitchFamily="34" charset="0"/>
                  <a:cs typeface="Arial" pitchFamily="34" charset="0"/>
                </a:rPr>
                <a:t>Organic Aerosol (SV-OOA)</a:t>
              </a:r>
              <a:endParaRPr lang="en-US" sz="14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09932" y="2779736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Low-Volatility Oxygenated Organic Aerosol (LV-OOA)</a:t>
              </a:r>
              <a:endParaRPr lang="en-US" sz="14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12748" y="1680589"/>
              <a:ext cx="2087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Local Organic Aerosol</a:t>
              </a:r>
            </a:p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(LOA)</a:t>
              </a:r>
              <a:endParaRPr lang="en-US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7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5800" y="457200"/>
            <a:ext cx="8500732" cy="3378200"/>
            <a:chOff x="228600" y="533400"/>
            <a:chExt cx="8500732" cy="3378200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3400"/>
              <a:ext cx="7772400" cy="337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902847" y="628537"/>
              <a:ext cx="2380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Diesel Hydrocarbon-like </a:t>
              </a:r>
            </a:p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Organic Aerosol (HOA-D) 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08163" y="1156501"/>
              <a:ext cx="2690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Non-Diesel Hydrocarbon-like </a:t>
              </a: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Organic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Aerosol (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HOA-ND)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08163" y="2213214"/>
              <a:ext cx="2437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CC"/>
                  </a:solidFill>
                  <a:latin typeface="Arial" pitchFamily="34" charset="0"/>
                  <a:cs typeface="Arial" pitchFamily="34" charset="0"/>
                </a:rPr>
                <a:t>Semi-Volatile Oxygenated</a:t>
              </a:r>
            </a:p>
            <a:p>
              <a:r>
                <a:rPr lang="en-US" sz="1400" b="1" dirty="0" smtClean="0">
                  <a:solidFill>
                    <a:srgbClr val="FF66CC"/>
                  </a:solidFill>
                  <a:latin typeface="Arial" pitchFamily="34" charset="0"/>
                  <a:cs typeface="Arial" pitchFamily="34" charset="0"/>
                </a:rPr>
                <a:t>Organic Aerosol (SV-OOA)</a:t>
              </a:r>
              <a:endParaRPr lang="en-US" sz="14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09932" y="2779736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Low-Volatility Oxygenated Organic Aerosol (LV-OOA)</a:t>
              </a:r>
              <a:endParaRPr lang="en-US" sz="14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2748" y="1680589"/>
              <a:ext cx="2087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Local Organic Aerosol</a:t>
              </a:r>
            </a:p>
            <a:p>
              <a:r>
                <a:rPr lang="en-US" sz="14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(LOA)</a:t>
              </a:r>
              <a:endParaRPr lang="en-US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5876" y="41032"/>
            <a:ext cx="915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dirty="0" smtClean="0">
                <a:latin typeface="Arial" charset="0"/>
              </a:rPr>
              <a:t>Positive Matrix Factorization (PMF): Time Series &amp; Mass Spectra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744913"/>
            <a:ext cx="3976687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NO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OOA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084" y="47477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Slope of OOA vs. Ox plot is steeper for Pasadena in comparison to Riverside (SOAR-1).</a:t>
            </a:r>
          </a:p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OOA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vs. Ox slope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is similar to that found in Mexico City for less aged aerosol (MILAGRO).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486"/>
            <a:ext cx="46101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95"/>
          <p:cNvSpPr txBox="1">
            <a:spLocks noChangeArrowheads="1"/>
          </p:cNvSpPr>
          <p:nvPr/>
        </p:nvSpPr>
        <p:spPr bwMode="auto">
          <a:xfrm>
            <a:off x="0" y="6324600"/>
            <a:ext cx="29145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+mj-lt"/>
                <a:cs typeface="Arial"/>
              </a:rPr>
              <a:t>Reference for OOA vs. Ox plots:</a:t>
            </a:r>
          </a:p>
          <a:p>
            <a:r>
              <a:rPr lang="en-US" sz="1000" dirty="0" smtClean="0">
                <a:latin typeface="+mj-lt"/>
                <a:cs typeface="Arial"/>
              </a:rPr>
              <a:t>Herndon et al. </a:t>
            </a:r>
            <a:r>
              <a:rPr lang="en-US" sz="1000" i="1" dirty="0" err="1" smtClean="0">
                <a:latin typeface="+mj-lt"/>
                <a:cs typeface="Arial"/>
              </a:rPr>
              <a:t>Geophys</a:t>
            </a:r>
            <a:r>
              <a:rPr lang="en-US" sz="1000" i="1" dirty="0" smtClean="0">
                <a:latin typeface="+mj-lt"/>
                <a:cs typeface="Arial"/>
              </a:rPr>
              <a:t>. Res. </a:t>
            </a:r>
            <a:r>
              <a:rPr lang="en-US" sz="1000" i="1" dirty="0" err="1" smtClean="0">
                <a:latin typeface="+mj-lt"/>
                <a:cs typeface="Arial"/>
              </a:rPr>
              <a:t>Lett</a:t>
            </a:r>
            <a:r>
              <a:rPr lang="en-US" sz="1000" i="1" dirty="0" smtClean="0">
                <a:latin typeface="+mj-lt"/>
                <a:cs typeface="Arial"/>
              </a:rPr>
              <a:t>.</a:t>
            </a:r>
            <a:r>
              <a:rPr lang="en-US" sz="1000" dirty="0" smtClean="0">
                <a:latin typeface="+mj-lt"/>
                <a:cs typeface="Arial"/>
              </a:rPr>
              <a:t> </a:t>
            </a:r>
            <a:r>
              <a:rPr lang="en-US" sz="1000" b="1" dirty="0" smtClean="0">
                <a:latin typeface="+mj-lt"/>
                <a:cs typeface="Arial"/>
              </a:rPr>
              <a:t>2008,</a:t>
            </a:r>
            <a:r>
              <a:rPr lang="en-US" sz="1000" dirty="0" smtClean="0">
                <a:latin typeface="+mj-lt"/>
                <a:cs typeface="Arial"/>
              </a:rPr>
              <a:t> </a:t>
            </a:r>
            <a:r>
              <a:rPr lang="en-US" sz="1000" i="1" dirty="0" smtClean="0">
                <a:latin typeface="+mj-lt"/>
                <a:cs typeface="Arial"/>
              </a:rPr>
              <a:t>35,</a:t>
            </a:r>
            <a:r>
              <a:rPr lang="en-US" sz="1000" dirty="0" smtClean="0">
                <a:latin typeface="+mj-lt"/>
                <a:cs typeface="Arial"/>
              </a:rPr>
              <a:t> L15804.</a:t>
            </a:r>
          </a:p>
          <a:p>
            <a:r>
              <a:rPr lang="en-US" sz="1000" dirty="0" smtClean="0">
                <a:latin typeface="+mj-lt"/>
                <a:cs typeface="Arial"/>
              </a:rPr>
              <a:t>Wood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0" baseline="0" dirty="0">
                <a:latin typeface="+mj-lt"/>
                <a:cs typeface="Arial"/>
              </a:rPr>
              <a:t>et al. </a:t>
            </a:r>
            <a:r>
              <a:rPr lang="en-US" sz="1000" i="1" dirty="0" smtClean="0">
                <a:latin typeface="+mj-lt"/>
                <a:cs typeface="Arial"/>
              </a:rPr>
              <a:t>Atmos</a:t>
            </a:r>
            <a:r>
              <a:rPr lang="en-US" sz="1000" b="0" i="1" baseline="0" dirty="0" smtClean="0">
                <a:latin typeface="+mj-lt"/>
                <a:cs typeface="Arial"/>
              </a:rPr>
              <a:t>. </a:t>
            </a:r>
            <a:r>
              <a:rPr lang="en-US" sz="1000" i="1" dirty="0" smtClean="0">
                <a:latin typeface="+mj-lt"/>
                <a:cs typeface="Arial"/>
              </a:rPr>
              <a:t>Chem</a:t>
            </a:r>
            <a:r>
              <a:rPr lang="en-US" sz="1000" b="0" i="1" baseline="0" dirty="0" smtClean="0">
                <a:latin typeface="+mj-lt"/>
                <a:cs typeface="Arial"/>
              </a:rPr>
              <a:t>. Phys.</a:t>
            </a:r>
            <a:r>
              <a:rPr lang="en-US" sz="1000" b="0" baseline="0" dirty="0" smtClean="0">
                <a:latin typeface="+mj-lt"/>
                <a:cs typeface="Arial"/>
              </a:rPr>
              <a:t> </a:t>
            </a:r>
            <a:r>
              <a:rPr lang="en-US" sz="1000" b="1" dirty="0" smtClean="0">
                <a:latin typeface="+mj-lt"/>
                <a:cs typeface="Arial"/>
              </a:rPr>
              <a:t>2010</a:t>
            </a:r>
            <a:r>
              <a:rPr lang="en-US" sz="1000" b="1" baseline="0" dirty="0" smtClean="0">
                <a:latin typeface="+mj-lt"/>
                <a:cs typeface="Arial"/>
              </a:rPr>
              <a:t>,</a:t>
            </a:r>
            <a:r>
              <a:rPr lang="en-US" sz="1000" baseline="0" dirty="0" smtClean="0">
                <a:latin typeface="+mj-lt"/>
                <a:cs typeface="Arial"/>
              </a:rPr>
              <a:t> </a:t>
            </a:r>
            <a:r>
              <a:rPr lang="en-US" sz="1000" i="1" dirty="0" smtClean="0">
                <a:latin typeface="+mj-lt"/>
                <a:cs typeface="Arial"/>
              </a:rPr>
              <a:t>10,</a:t>
            </a:r>
            <a:r>
              <a:rPr lang="en-US" sz="1000" b="0" baseline="0" dirty="0" smtClean="0">
                <a:latin typeface="+mj-lt"/>
                <a:cs typeface="Arial"/>
              </a:rPr>
              <a:t> 8947.</a:t>
            </a:r>
          </a:p>
          <a:p>
            <a:endParaRPr lang="en-US" sz="1000" b="0" baseline="0" dirty="0" smtClean="0">
              <a:latin typeface="+mj-lt"/>
              <a:cs typeface="Arial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738187"/>
            <a:ext cx="4464050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4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Comparison of HOA Components with Combustion Emission Tracers</a:t>
            </a:r>
            <a:endParaRPr lang="en-US" sz="2000" b="1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7579"/>
            <a:ext cx="7442200" cy="62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6477000" y="685800"/>
            <a:ext cx="533400" cy="259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9725" y="1805050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Gasoline Dominated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446325" y="3540825"/>
            <a:ext cx="5334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1025" y="3904896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Diesel Dominated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791200"/>
            <a:ext cx="2432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More-Diesel Influenced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4606251" y="5650675"/>
            <a:ext cx="311124" cy="321676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5525" y="4831171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Less-Diesel Influenced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Elbow Connector 19"/>
          <p:cNvCxnSpPr>
            <a:cxnSpLocks noChangeAspect="1"/>
          </p:cNvCxnSpPr>
          <p:nvPr/>
        </p:nvCxnSpPr>
        <p:spPr>
          <a:xfrm flipV="1">
            <a:off x="1622569" y="5117217"/>
            <a:ext cx="373349" cy="386011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34197"/>
            <a:ext cx="7391400" cy="414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11779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Taken from: </a:t>
            </a:r>
            <a:r>
              <a:rPr lang="en-US" sz="1000" dirty="0" smtClean="0"/>
              <a:t>Zhang et al.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Geophys</a:t>
            </a:r>
            <a:r>
              <a:rPr lang="en-US" sz="1000" i="1" dirty="0" smtClean="0"/>
              <a:t>. Res. </a:t>
            </a:r>
            <a:r>
              <a:rPr lang="en-US" sz="1000" i="1" dirty="0" err="1" smtClean="0"/>
              <a:t>Lett</a:t>
            </a:r>
            <a:r>
              <a:rPr lang="en-US" sz="1000" i="1" dirty="0" smtClean="0"/>
              <a:t>. </a:t>
            </a:r>
            <a:r>
              <a:rPr lang="en-US" sz="1000" b="1" dirty="0" smtClean="0"/>
              <a:t>2007,</a:t>
            </a:r>
            <a:r>
              <a:rPr lang="en-US" sz="1000" dirty="0" smtClean="0"/>
              <a:t> </a:t>
            </a:r>
            <a:r>
              <a:rPr lang="en-US" sz="1000" i="1" dirty="0" smtClean="0"/>
              <a:t>34, </a:t>
            </a:r>
            <a:r>
              <a:rPr lang="en-US" sz="1000" dirty="0" smtClean="0"/>
              <a:t>L13801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5876" y="41032"/>
            <a:ext cx="915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/>
            <a:r>
              <a:rPr lang="en-US" sz="2000" b="1" dirty="0" smtClean="0">
                <a:latin typeface="Arial" charset="0"/>
              </a:rPr>
              <a:t>Positive Matrix Factorization (PMF): Time Series &amp; Campaign Averages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1562"/>
              </p:ext>
            </p:extLst>
          </p:nvPr>
        </p:nvGraphicFramePr>
        <p:xfrm>
          <a:off x="3352800" y="441141"/>
          <a:ext cx="2264570" cy="219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5400" y="838200"/>
            <a:ext cx="956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LV-OOA</a:t>
            </a:r>
            <a:endParaRPr lang="en-US" sz="16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5767" y="2057400"/>
            <a:ext cx="98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V-OOA</a:t>
            </a:r>
            <a:endParaRPr lang="en-US" sz="1600" b="1" dirty="0">
              <a:solidFill>
                <a:srgbClr val="FF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7475" y="1359725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HOA-D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4799" y="680746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HOA-ND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580848"/>
            <a:ext cx="105590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4798" y="39969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LOA</a:t>
            </a:r>
            <a:endParaRPr lang="en-US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1285</Words>
  <Application>Microsoft Office PowerPoint</Application>
  <PresentationFormat>On-screen Show (4:3)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Pat</cp:lastModifiedBy>
  <cp:revision>133</cp:revision>
  <dcterms:created xsi:type="dcterms:W3CDTF">2011-05-10T23:09:32Z</dcterms:created>
  <dcterms:modified xsi:type="dcterms:W3CDTF">2011-05-18T15:08:08Z</dcterms:modified>
</cp:coreProperties>
</file>