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8" r:id="rId2"/>
    <p:sldId id="259" r:id="rId3"/>
    <p:sldId id="264" r:id="rId4"/>
    <p:sldId id="261" r:id="rId5"/>
    <p:sldId id="272" r:id="rId6"/>
    <p:sldId id="287" r:id="rId7"/>
    <p:sldId id="281" r:id="rId8"/>
    <p:sldId id="282" r:id="rId9"/>
    <p:sldId id="290" r:id="rId10"/>
    <p:sldId id="295" r:id="rId11"/>
    <p:sldId id="285" r:id="rId12"/>
    <p:sldId id="291" r:id="rId13"/>
    <p:sldId id="293"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75" autoAdjust="0"/>
  </p:normalViewPr>
  <p:slideViewPr>
    <p:cSldViewPr snapToGrid="0" snapToObjects="1">
      <p:cViewPr varScale="1">
        <p:scale>
          <a:sx n="84" d="100"/>
          <a:sy n="84" d="100"/>
        </p:scale>
        <p:origin x="-4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E30F7-71DE-8D40-B174-F2D0DA0D6EFE}" type="datetimeFigureOut">
              <a:rPr lang="en-US" smtClean="0"/>
              <a:t>5/18/11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818AFD-07D8-8D43-8F82-F6856A43F145}" type="slidenum">
              <a:rPr lang="en-US" smtClean="0"/>
              <a:t>‹#›</a:t>
            </a:fld>
            <a:endParaRPr lang="en-US"/>
          </a:p>
        </p:txBody>
      </p:sp>
    </p:spTree>
    <p:extLst>
      <p:ext uri="{BB962C8B-B14F-4D97-AF65-F5344CB8AC3E}">
        <p14:creationId xmlns:p14="http://schemas.microsoft.com/office/powerpoint/2010/main" val="1038729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1</a:t>
            </a:fld>
            <a:endParaRPr lang="en-US"/>
          </a:p>
        </p:txBody>
      </p:sp>
    </p:spTree>
    <p:extLst>
      <p:ext uri="{BB962C8B-B14F-4D97-AF65-F5344CB8AC3E}">
        <p14:creationId xmlns:p14="http://schemas.microsoft.com/office/powerpoint/2010/main" val="286970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Earlier I mentioned the f44</a:t>
            </a:r>
            <a:r>
              <a:rPr lang="en-US" baseline="0" dirty="0" smtClean="0"/>
              <a:t> </a:t>
            </a:r>
            <a:r>
              <a:rPr lang="en-US" baseline="0" dirty="0" err="1" smtClean="0"/>
              <a:t>vs</a:t>
            </a:r>
            <a:r>
              <a:rPr lang="en-US" baseline="0" dirty="0" smtClean="0"/>
              <a:t> f43 plot, which was published in Ng et al 2010 ACP.  In her work she showed the fraction of 44 and 43 from several ambient studies and their factorization results and she found that </a:t>
            </a:r>
            <a:r>
              <a:rPr lang="en-US" baseline="0" dirty="0" err="1" smtClean="0"/>
              <a:t>semivolatile</a:t>
            </a:r>
            <a:r>
              <a:rPr lang="en-US" baseline="0" dirty="0" smtClean="0"/>
              <a:t> aerosol was in the lower portion of the graph with a wide spread of f43 values, and the lower-volatility were in the top part of the graph, with the idea that as things are more aged, they start to look more like </a:t>
            </a:r>
            <a:r>
              <a:rPr lang="en-US" baseline="0" dirty="0" err="1" smtClean="0"/>
              <a:t>eachother</a:t>
            </a:r>
            <a:r>
              <a:rPr lang="en-US" baseline="0" dirty="0" smtClean="0"/>
              <a:t> (fit into a tighter area). </a:t>
            </a:r>
          </a:p>
          <a:p>
            <a:endParaRPr lang="en-US" baseline="0" dirty="0" smtClean="0"/>
          </a:p>
          <a:p>
            <a:r>
              <a:rPr lang="en-US" baseline="0" dirty="0" smtClean="0"/>
              <a:t>For our </a:t>
            </a:r>
            <a:r>
              <a:rPr lang="en-US" baseline="0" dirty="0" err="1" smtClean="0"/>
              <a:t>flighs</a:t>
            </a:r>
            <a:r>
              <a:rPr lang="en-US" baseline="0" dirty="0" smtClean="0"/>
              <a:t>, which are all shown, they are mainly SV in nature. There are a few points on the boundary of the LV-SV and </a:t>
            </a:r>
            <a:r>
              <a:rPr lang="en-US" baseline="0" dirty="0" err="1" smtClean="0"/>
              <a:t>theese</a:t>
            </a:r>
            <a:r>
              <a:rPr lang="en-US" baseline="0" dirty="0" smtClean="0"/>
              <a:t> are from the outflow. </a:t>
            </a:r>
          </a:p>
          <a:p>
            <a:endParaRPr lang="en-US" baseline="0" dirty="0" smtClean="0"/>
          </a:p>
          <a:p>
            <a:r>
              <a:rPr lang="en-US" baseline="0" dirty="0" smtClean="0"/>
              <a:t>Talk about PACO. </a:t>
            </a:r>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10</a:t>
            </a:fld>
            <a:endParaRPr lang="en-US"/>
          </a:p>
        </p:txBody>
      </p:sp>
    </p:spTree>
    <p:extLst>
      <p:ext uri="{BB962C8B-B14F-4D97-AF65-F5344CB8AC3E}">
        <p14:creationId xmlns:p14="http://schemas.microsoft.com/office/powerpoint/2010/main" val="846859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figure, we plotted the flights that contained</a:t>
            </a:r>
            <a:r>
              <a:rPr lang="en-US" baseline="0" dirty="0" smtClean="0"/>
              <a:t> vertical transepts. In all cases we think we reach free troposphere as indicated by the sharp concentration drop off.  </a:t>
            </a:r>
          </a:p>
          <a:p>
            <a:r>
              <a:rPr lang="en-US" baseline="0" dirty="0" smtClean="0"/>
              <a:t>Not plotted is Black Carbon data, but in Andrew Metcalf’s poster (tomorrow) he has correlated the mean lag, which is a proxy for particle thickness which goes up with altitude.  Most of the aerosol is made up of organic and what appears to be inorganic nitrate 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11</a:t>
            </a:fld>
            <a:endParaRPr lang="en-US"/>
          </a:p>
        </p:txBody>
      </p:sp>
    </p:spTree>
    <p:extLst>
      <p:ext uri="{BB962C8B-B14F-4D97-AF65-F5344CB8AC3E}">
        <p14:creationId xmlns:p14="http://schemas.microsoft.com/office/powerpoint/2010/main" val="846859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aerosol nitrate is composted of two</a:t>
            </a:r>
            <a:r>
              <a:rPr lang="en-US" baseline="0" dirty="0" smtClean="0"/>
              <a:t> fragments in the AMS spectrum, m/x 30 and m/z 46 and when you plot them against each other. They match quite well with the inorganic NH4NO3 calibrations we carry out.  This suggests that the nitrate we measure is largely </a:t>
            </a:r>
            <a:r>
              <a:rPr lang="en-US" baseline="0" dirty="0" err="1" smtClean="0"/>
              <a:t>inoranic</a:t>
            </a:r>
            <a:r>
              <a:rPr lang="en-US" baseline="0" dirty="0" smtClean="0"/>
              <a:t>, and not organic, at least with the </a:t>
            </a:r>
            <a:r>
              <a:rPr lang="en-US" baseline="0" dirty="0" err="1" smtClean="0"/>
              <a:t>sensativity</a:t>
            </a:r>
            <a:r>
              <a:rPr lang="en-US" baseline="0" dirty="0" smtClean="0"/>
              <a:t> our our instrument. </a:t>
            </a:r>
          </a:p>
          <a:p>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12</a:t>
            </a:fld>
            <a:endParaRPr lang="en-US"/>
          </a:p>
        </p:txBody>
      </p:sp>
    </p:spTree>
    <p:extLst>
      <p:ext uri="{BB962C8B-B14F-4D97-AF65-F5344CB8AC3E}">
        <p14:creationId xmlns:p14="http://schemas.microsoft.com/office/powerpoint/2010/main" val="846859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13</a:t>
            </a:fld>
            <a:endParaRPr lang="en-US"/>
          </a:p>
        </p:txBody>
      </p:sp>
    </p:spTree>
    <p:extLst>
      <p:ext uri="{BB962C8B-B14F-4D97-AF65-F5344CB8AC3E}">
        <p14:creationId xmlns:p14="http://schemas.microsoft.com/office/powerpoint/2010/main" val="84685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Mission, we flew for the entire month of May</a:t>
            </a:r>
            <a:r>
              <a:rPr lang="en-US" baseline="0" dirty="0" smtClean="0"/>
              <a:t> in the LA and Bakersfield Basins on the CIRPAS twin otter platform.  Because it’s a small aircraft, I split the the time with Kim Prather’s ATOFMS instrument.  For the flights I was one, we flew 3 in the Bakersfield Basin and 6 in the LA Basin, but for one of those flights there were AMS instrument problems.  For this presentation I will be focusing on the flights in the LA Basin. </a:t>
            </a:r>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2</a:t>
            </a:fld>
            <a:endParaRPr lang="en-US"/>
          </a:p>
        </p:txBody>
      </p:sp>
    </p:spTree>
    <p:extLst>
      <p:ext uri="{BB962C8B-B14F-4D97-AF65-F5344CB8AC3E}">
        <p14:creationId xmlns:p14="http://schemas.microsoft.com/office/powerpoint/2010/main" val="1216380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were two types of flight</a:t>
            </a:r>
            <a:r>
              <a:rPr lang="en-US" baseline="0" dirty="0" smtClean="0"/>
              <a:t> paths we did in the LA Basin, one of them being </a:t>
            </a:r>
            <a:r>
              <a:rPr lang="en-US" baseline="0" dirty="0" err="1" smtClean="0"/>
              <a:t>aloop</a:t>
            </a:r>
            <a:r>
              <a:rPr lang="en-US" baseline="0" dirty="0" smtClean="0"/>
              <a:t> pattern around the basin, two of which are shown here.  What I’ve done is color code regions of interest in the Basin, or where the aerosol composition was much different than the average. The Caltech Ground Site is the Region in Orange, the NE portion of the basin is in blue and the what we call the long beach region is in grey. We started in Ontario ad flew around the Basin Counter Clockwise.  One more thing to notes I that we flew late morning through early afternoon, as displayed by the local time. </a:t>
            </a:r>
            <a:endParaRPr lang="en-US" dirty="0" smtClean="0"/>
          </a:p>
          <a:p>
            <a:endParaRPr lang="en-US" dirty="0" smtClean="0"/>
          </a:p>
          <a:p>
            <a:r>
              <a:rPr lang="en-US" dirty="0" smtClean="0"/>
              <a:t>In the long beach region,</a:t>
            </a:r>
            <a:r>
              <a:rPr lang="en-US" baseline="0" dirty="0" smtClean="0"/>
              <a:t> the Sulfate Aerosol is at its highest.  In the NE region, each time we go around the loop, we intercepted a huge plume of ammonium nitrate aerosol and organic aerosol.  In the Caltech region, is more characteristic of average organic and inorganic values for the basin. </a:t>
            </a:r>
          </a:p>
          <a:p>
            <a:endParaRPr lang="en-US" baseline="0" dirty="0" smtClean="0"/>
          </a:p>
          <a:p>
            <a:r>
              <a:rPr lang="en-US" baseline="0" dirty="0" smtClean="0"/>
              <a:t>One thing to notice about these two flights in particular, is that from a Thursday to a Friday the organic loading increases, while the ammonium nitrate goes down.  Some of that may be because the pollution from yesterday was still around. </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3</a:t>
            </a:fld>
            <a:endParaRPr lang="en-US"/>
          </a:p>
        </p:txBody>
      </p:sp>
    </p:spTree>
    <p:extLst>
      <p:ext uri="{BB962C8B-B14F-4D97-AF65-F5344CB8AC3E}">
        <p14:creationId xmlns:p14="http://schemas.microsoft.com/office/powerpoint/2010/main" val="84685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look</a:t>
            </a:r>
            <a:r>
              <a:rPr lang="en-US" baseline="0" dirty="0" smtClean="0"/>
              <a:t> the composition is with the aerosol mass fraction. What I have done here is plot the mass fraction of the organic, and inorganics, as well as BC against latitude and longitude. </a:t>
            </a:r>
          </a:p>
          <a:p>
            <a:endParaRPr lang="en-US" baseline="0" dirty="0" smtClean="0"/>
          </a:p>
          <a:p>
            <a:r>
              <a:rPr lang="en-US" baseline="0" dirty="0" smtClean="0"/>
              <a:t>From these two graphs, you can see how the Sulfate mass fraction is dominated in the SW region of the basin, as you go from east to west, the Ammonium </a:t>
            </a:r>
            <a:r>
              <a:rPr lang="en-US" baseline="0" dirty="0" err="1" smtClean="0"/>
              <a:t>NItrate</a:t>
            </a:r>
            <a:r>
              <a:rPr lang="en-US" baseline="0" dirty="0" smtClean="0"/>
              <a:t> fraction becomes more and more important.  Another thing to notice is how the organic fraction remains relatively constant. We will look more into the type of organic aerosol in the next slide.  The Average Mass loading from both flights are shown in the pie charts below, one for each flight. </a:t>
            </a:r>
            <a:endParaRPr lang="en-US" dirty="0" smtClean="0"/>
          </a:p>
          <a:p>
            <a:endParaRPr lang="en-US" baseline="0" dirty="0" smtClean="0"/>
          </a:p>
          <a:p>
            <a:r>
              <a:rPr lang="en-US" baseline="0" dirty="0" smtClean="0"/>
              <a:t>The increase in organic fraction reflects an increase in organic loading as seen in the previous slide.  The Black Carbon average fraction increased because we sampled a </a:t>
            </a:r>
            <a:r>
              <a:rPr lang="en-US" baseline="0" dirty="0" err="1" smtClean="0"/>
              <a:t>tranker</a:t>
            </a:r>
            <a:r>
              <a:rPr lang="en-US" baseline="0" dirty="0" smtClean="0"/>
              <a:t> fire on that day. During the Tanker fire the BC mass fraction was 50 % of the mass. </a:t>
            </a:r>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4</a:t>
            </a:fld>
            <a:endParaRPr lang="en-US"/>
          </a:p>
        </p:txBody>
      </p:sp>
    </p:spTree>
    <p:extLst>
      <p:ext uri="{BB962C8B-B14F-4D97-AF65-F5344CB8AC3E}">
        <p14:creationId xmlns:p14="http://schemas.microsoft.com/office/powerpoint/2010/main" val="84685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lets move</a:t>
            </a:r>
            <a:r>
              <a:rPr lang="en-US" baseline="0" dirty="0" smtClean="0"/>
              <a:t> to investigating the organic aerosol throughout the basin. </a:t>
            </a:r>
          </a:p>
          <a:p>
            <a:r>
              <a:rPr lang="en-US" baseline="0" dirty="0" smtClean="0"/>
              <a:t>Here are the average organic mass spectra from the two basin flights and in the upper RH side of the mass spectrum </a:t>
            </a:r>
            <a:r>
              <a:rPr lang="en-US" baseline="0" dirty="0" err="1" smtClean="0"/>
              <a:t>I”ve</a:t>
            </a:r>
            <a:r>
              <a:rPr lang="en-US" baseline="0" dirty="0" smtClean="0"/>
              <a:t> included the f44 </a:t>
            </a:r>
            <a:r>
              <a:rPr lang="en-US" baseline="0" dirty="0" err="1" smtClean="0"/>
              <a:t>vs</a:t>
            </a:r>
            <a:r>
              <a:rPr lang="en-US" baseline="0" dirty="0" smtClean="0"/>
              <a:t> f43 plots. m/z 44 and m/z 43 have been shown to be two large and important masses in the organic mass spectra and for the  most part are true for our dataset as well. These two masses are mass spectra tracers for acid-derived and non-acid oxygenates and their trend up the f44 f43 triangle space indicates what type of organic aerosol they are an.  From both of these plots suggest that they are OA was semi-volatile aerosol, not as aged.  </a:t>
            </a:r>
            <a:endParaRPr lang="en-US" dirty="0" smtClean="0"/>
          </a:p>
        </p:txBody>
      </p:sp>
      <p:sp>
        <p:nvSpPr>
          <p:cNvPr id="4" name="Slide Number Placeholder 3"/>
          <p:cNvSpPr>
            <a:spLocks noGrp="1"/>
          </p:cNvSpPr>
          <p:nvPr>
            <p:ph type="sldNum" sz="quarter" idx="10"/>
          </p:nvPr>
        </p:nvSpPr>
        <p:spPr/>
        <p:txBody>
          <a:bodyPr/>
          <a:lstStyle/>
          <a:p>
            <a:fld id="{D2818AFD-07D8-8D43-8F82-F6856A43F145}" type="slidenum">
              <a:rPr lang="en-US" smtClean="0"/>
              <a:t>5</a:t>
            </a:fld>
            <a:endParaRPr lang="en-US"/>
          </a:p>
        </p:txBody>
      </p:sp>
    </p:spTree>
    <p:extLst>
      <p:ext uri="{BB962C8B-B14F-4D97-AF65-F5344CB8AC3E}">
        <p14:creationId xmlns:p14="http://schemas.microsoft.com/office/powerpoint/2010/main" val="84685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Factorization</a:t>
            </a:r>
            <a:r>
              <a:rPr lang="en-US" baseline="0" dirty="0" smtClean="0"/>
              <a:t> is a good way to determine the type of organic aerosol, and I am still working on this, but in the meanwhile, you can tell the </a:t>
            </a:r>
            <a:r>
              <a:rPr lang="en-US" baseline="0" dirty="0" err="1" smtClean="0"/>
              <a:t>differneces</a:t>
            </a:r>
            <a:r>
              <a:rPr lang="en-US" baseline="0" dirty="0" smtClean="0"/>
              <a:t> of OA between regions by taking the average organic </a:t>
            </a:r>
            <a:r>
              <a:rPr lang="en-US" baseline="0" dirty="0" err="1" smtClean="0"/>
              <a:t>smass</a:t>
            </a:r>
            <a:r>
              <a:rPr lang="en-US" baseline="0" dirty="0" smtClean="0"/>
              <a:t> spectrum from a particular region and </a:t>
            </a:r>
            <a:r>
              <a:rPr lang="en-US" baseline="0" dirty="0" err="1" smtClean="0"/>
              <a:t>subracting</a:t>
            </a:r>
            <a:r>
              <a:rPr lang="en-US" baseline="0" dirty="0" smtClean="0"/>
              <a:t> the average organic aerosol from the entire basin. That is what I have done here.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6</a:t>
            </a:fld>
            <a:endParaRPr lang="en-US"/>
          </a:p>
        </p:txBody>
      </p:sp>
    </p:spTree>
    <p:extLst>
      <p:ext uri="{BB962C8B-B14F-4D97-AF65-F5344CB8AC3E}">
        <p14:creationId xmlns:p14="http://schemas.microsoft.com/office/powerpoint/2010/main" val="84685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Outflow loading is a lot lower, which is what we would expect</a:t>
            </a:r>
            <a:r>
              <a:rPr lang="en-US" baseline="0" dirty="0" smtClean="0"/>
              <a:t> the further you get from a source of pollution since it would be diluted. </a:t>
            </a:r>
          </a:p>
          <a:p>
            <a:r>
              <a:rPr lang="en-US" baseline="0" dirty="0" smtClean="0"/>
              <a:t>In the Basin, where the nitrates and other inorganics have a significant portion of the aerosol mass, in the outflow it is mainly organic. The Banning Pass seems to have more pollution. It is Lower in elevation than the El Cajon Pass and/or there is probably more traffic on the 10 going over the banning pass. </a:t>
            </a:r>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7</a:t>
            </a:fld>
            <a:endParaRPr lang="en-US"/>
          </a:p>
        </p:txBody>
      </p:sp>
    </p:spTree>
    <p:extLst>
      <p:ext uri="{BB962C8B-B14F-4D97-AF65-F5344CB8AC3E}">
        <p14:creationId xmlns:p14="http://schemas.microsoft.com/office/powerpoint/2010/main" val="84685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difference in the organic spectrum clearly shows an enhancement of the m/z 44, which is a spectra tracer to oxidized aerosol, very common to AMS literature.  Something else to note, is that there is a depletion in HOA tracers (m/z 41, 43, 55, 57).</a:t>
            </a:r>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8</a:t>
            </a:fld>
            <a:endParaRPr lang="en-US"/>
          </a:p>
        </p:txBody>
      </p:sp>
    </p:spTree>
    <p:extLst>
      <p:ext uri="{BB962C8B-B14F-4D97-AF65-F5344CB8AC3E}">
        <p14:creationId xmlns:p14="http://schemas.microsoft.com/office/powerpoint/2010/main" val="84685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the same three flights, where the O:C ratio (which is an approximate for UMR instruments) versus longitude, and there is a clear trend upwards as you move W to E within the basin (at least for one of the flights) and then is continues to go up in the outflow.</a:t>
            </a:r>
          </a:p>
          <a:p>
            <a:endParaRPr lang="en-US" baseline="0" dirty="0" smtClean="0"/>
          </a:p>
          <a:p>
            <a:r>
              <a:rPr lang="en-US" baseline="0" dirty="0" smtClean="0"/>
              <a:t>For flight 13, 15 and 16, the OC goes up, so pollution is getting slightly aged (day to day).</a:t>
            </a:r>
            <a:endParaRPr lang="en-US" dirty="0"/>
          </a:p>
        </p:txBody>
      </p:sp>
      <p:sp>
        <p:nvSpPr>
          <p:cNvPr id="4" name="Slide Number Placeholder 3"/>
          <p:cNvSpPr>
            <a:spLocks noGrp="1"/>
          </p:cNvSpPr>
          <p:nvPr>
            <p:ph type="sldNum" sz="quarter" idx="10"/>
          </p:nvPr>
        </p:nvSpPr>
        <p:spPr/>
        <p:txBody>
          <a:bodyPr/>
          <a:lstStyle/>
          <a:p>
            <a:fld id="{D2818AFD-07D8-8D43-8F82-F6856A43F145}" type="slidenum">
              <a:rPr lang="en-US" smtClean="0"/>
              <a:t>9</a:t>
            </a:fld>
            <a:endParaRPr lang="en-US"/>
          </a:p>
        </p:txBody>
      </p:sp>
    </p:spTree>
    <p:extLst>
      <p:ext uri="{BB962C8B-B14F-4D97-AF65-F5344CB8AC3E}">
        <p14:creationId xmlns:p14="http://schemas.microsoft.com/office/powerpoint/2010/main" val="846859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AF1D8E-8E16-0C4F-8C07-5936AEC99D49}" type="datetimeFigureOut">
              <a:rPr lang="en-US" smtClean="0"/>
              <a:t>5/18/11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3969344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AF1D8E-8E16-0C4F-8C07-5936AEC99D49}" type="datetimeFigureOut">
              <a:rPr lang="en-US" smtClean="0"/>
              <a:t>5/18/11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1767763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AF1D8E-8E16-0C4F-8C07-5936AEC99D49}" type="datetimeFigureOut">
              <a:rPr lang="en-US" smtClean="0"/>
              <a:t>5/18/11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3764290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AF1D8E-8E16-0C4F-8C07-5936AEC99D49}" type="datetimeFigureOut">
              <a:rPr lang="en-US" smtClean="0"/>
              <a:t>5/18/11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1467621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AF1D8E-8E16-0C4F-8C07-5936AEC99D49}" type="datetimeFigureOut">
              <a:rPr lang="en-US" smtClean="0"/>
              <a:t>5/18/11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1623924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AF1D8E-8E16-0C4F-8C07-5936AEC99D49}" type="datetimeFigureOut">
              <a:rPr lang="en-US" smtClean="0"/>
              <a:t>5/18/11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408843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AF1D8E-8E16-0C4F-8C07-5936AEC99D49}" type="datetimeFigureOut">
              <a:rPr lang="en-US" smtClean="0"/>
              <a:t>5/18/11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145718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AF1D8E-8E16-0C4F-8C07-5936AEC99D49}" type="datetimeFigureOut">
              <a:rPr lang="en-US" smtClean="0"/>
              <a:t>5/18/11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1499236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F1D8E-8E16-0C4F-8C07-5936AEC99D49}" type="datetimeFigureOut">
              <a:rPr lang="en-US" smtClean="0"/>
              <a:t>5/18/11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3060469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AF1D8E-8E16-0C4F-8C07-5936AEC99D49}" type="datetimeFigureOut">
              <a:rPr lang="en-US" smtClean="0"/>
              <a:t>5/18/11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189997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AF1D8E-8E16-0C4F-8C07-5936AEC99D49}" type="datetimeFigureOut">
              <a:rPr lang="en-US" smtClean="0"/>
              <a:t>5/18/11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37758-D419-9548-8674-0C4190327E6F}" type="slidenum">
              <a:rPr lang="en-US" smtClean="0"/>
              <a:t>‹#›</a:t>
            </a:fld>
            <a:endParaRPr lang="en-US"/>
          </a:p>
        </p:txBody>
      </p:sp>
    </p:spTree>
    <p:extLst>
      <p:ext uri="{BB962C8B-B14F-4D97-AF65-F5344CB8AC3E}">
        <p14:creationId xmlns:p14="http://schemas.microsoft.com/office/powerpoint/2010/main" val="6662391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F1D8E-8E16-0C4F-8C07-5936AEC99D49}" type="datetimeFigureOut">
              <a:rPr lang="en-US" smtClean="0"/>
              <a:t>5/18/11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37758-D419-9548-8674-0C4190327E6F}" type="slidenum">
              <a:rPr lang="en-US" smtClean="0"/>
              <a:t>‹#›</a:t>
            </a:fld>
            <a:endParaRPr lang="en-US"/>
          </a:p>
        </p:txBody>
      </p:sp>
    </p:spTree>
    <p:extLst>
      <p:ext uri="{BB962C8B-B14F-4D97-AF65-F5344CB8AC3E}">
        <p14:creationId xmlns:p14="http://schemas.microsoft.com/office/powerpoint/2010/main" val="943496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gif"/><Relationship Id="rId5" Type="http://schemas.openxmlformats.org/officeDocument/2006/relationships/image" Target="../media/image18.emf"/><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4.jpg"/><Relationship Id="rId5"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png"/><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5.emf"/><Relationship Id="rId5" Type="http://schemas.openxmlformats.org/officeDocument/2006/relationships/image" Target="../media/image6.emf"/><Relationship Id="rId6" Type="http://schemas.openxmlformats.org/officeDocument/2006/relationships/image" Target="../media/image7.emf"/><Relationship Id="rId7" Type="http://schemas.openxmlformats.org/officeDocument/2006/relationships/image" Target="../media/image8.emf"/><Relationship Id="rId8" Type="http://schemas.openxmlformats.org/officeDocument/2006/relationships/image" Target="../media/image9.emf"/><Relationship Id="rId9"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277" y="1933888"/>
            <a:ext cx="7772400" cy="1470025"/>
          </a:xfrm>
        </p:spPr>
        <p:txBody>
          <a:bodyPr>
            <a:normAutofit fontScale="90000"/>
          </a:bodyPr>
          <a:lstStyle/>
          <a:p>
            <a:r>
              <a:rPr lang="en-US" dirty="0"/>
              <a:t>Aircraft Aerosol Mass Spectrometer Measurements over the Los Angeles Basin during </a:t>
            </a:r>
            <a:r>
              <a:rPr lang="en-US" dirty="0" err="1"/>
              <a:t>CalNex</a:t>
            </a:r>
            <a:r>
              <a:rPr lang="en-US" dirty="0" smtClean="0">
                <a:effectLst/>
              </a:rPr>
              <a:t> </a:t>
            </a:r>
            <a:endParaRPr lang="en-US" dirty="0"/>
          </a:p>
        </p:txBody>
      </p:sp>
      <p:sp>
        <p:nvSpPr>
          <p:cNvPr id="3" name="Subtitle 2"/>
          <p:cNvSpPr>
            <a:spLocks noGrp="1"/>
          </p:cNvSpPr>
          <p:nvPr>
            <p:ph type="subTitle" idx="1"/>
          </p:nvPr>
        </p:nvSpPr>
        <p:spPr>
          <a:xfrm>
            <a:off x="552195" y="4341790"/>
            <a:ext cx="8172482" cy="1752600"/>
          </a:xfrm>
        </p:spPr>
        <p:txBody>
          <a:bodyPr>
            <a:normAutofit/>
          </a:bodyPr>
          <a:lstStyle/>
          <a:p>
            <a:r>
              <a:rPr lang="en-US" dirty="0" smtClean="0"/>
              <a:t>Jill S. Craven</a:t>
            </a:r>
          </a:p>
          <a:p>
            <a:r>
              <a:rPr lang="en-US" dirty="0" smtClean="0"/>
              <a:t>Caltech, Seinfeld/</a:t>
            </a:r>
            <a:r>
              <a:rPr lang="en-US" dirty="0" err="1" smtClean="0"/>
              <a:t>Flagan</a:t>
            </a:r>
            <a:r>
              <a:rPr lang="en-US" dirty="0" smtClean="0"/>
              <a:t> Research Group</a:t>
            </a:r>
            <a:endParaRPr lang="en-US" dirty="0" smtClean="0"/>
          </a:p>
          <a:p>
            <a:r>
              <a:rPr lang="en-US" dirty="0" smtClean="0"/>
              <a:t>Presented </a:t>
            </a:r>
            <a:r>
              <a:rPr lang="en-US" dirty="0" smtClean="0"/>
              <a:t>at </a:t>
            </a:r>
            <a:r>
              <a:rPr lang="en-US" dirty="0" err="1" smtClean="0"/>
              <a:t>CalNex</a:t>
            </a:r>
            <a:r>
              <a:rPr lang="en-US" dirty="0" smtClean="0"/>
              <a:t> Data Analysis Workshop</a:t>
            </a:r>
            <a:endParaRPr lang="en-US" dirty="0"/>
          </a:p>
        </p:txBody>
      </p:sp>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3993" cy="1013993"/>
          </a:xfrm>
          <a:prstGeom prst="rect">
            <a:avLst/>
          </a:prstGeom>
        </p:spPr>
      </p:pic>
    </p:spTree>
    <p:extLst>
      <p:ext uri="{BB962C8B-B14F-4D97-AF65-F5344CB8AC3E}">
        <p14:creationId xmlns:p14="http://schemas.microsoft.com/office/powerpoint/2010/main" val="13588188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1-05-17 at 9.22.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376" y="1560125"/>
            <a:ext cx="3172756" cy="4583500"/>
          </a:xfrm>
          <a:prstGeom prst="rect">
            <a:avLst/>
          </a:prstGeom>
        </p:spPr>
      </p:pic>
      <p:sp>
        <p:nvSpPr>
          <p:cNvPr id="2" name="Title 1"/>
          <p:cNvSpPr>
            <a:spLocks noGrp="1"/>
          </p:cNvSpPr>
          <p:nvPr>
            <p:ph type="title"/>
          </p:nvPr>
        </p:nvSpPr>
        <p:spPr>
          <a:xfrm>
            <a:off x="1309406" y="4598"/>
            <a:ext cx="7102224" cy="1143000"/>
          </a:xfrm>
        </p:spPr>
        <p:txBody>
          <a:bodyPr>
            <a:normAutofit/>
          </a:bodyPr>
          <a:lstStyle/>
          <a:p>
            <a:r>
              <a:rPr lang="en-US" sz="3200" dirty="0" smtClean="0"/>
              <a:t>f44 </a:t>
            </a:r>
            <a:r>
              <a:rPr lang="en-US" sz="3200" dirty="0" err="1" smtClean="0"/>
              <a:t>vs</a:t>
            </a:r>
            <a:r>
              <a:rPr lang="en-US" sz="3200" dirty="0" smtClean="0"/>
              <a:t> f43 plot</a:t>
            </a:r>
            <a:endParaRPr lang="en-US" sz="3200" dirty="0"/>
          </a:p>
        </p:txBody>
      </p:sp>
      <p:pic>
        <p:nvPicPr>
          <p:cNvPr id="4" name="Picture 3" descr="157-primaryorange2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pic>
        <p:nvPicPr>
          <p:cNvPr id="5" name="Picture 4" descr="AllFlightsNgPlot.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831" y="1682750"/>
            <a:ext cx="3451387" cy="3302000"/>
          </a:xfrm>
          <a:prstGeom prst="rect">
            <a:avLst/>
          </a:prstGeom>
        </p:spPr>
      </p:pic>
      <p:pic>
        <p:nvPicPr>
          <p:cNvPr id="7" name="Picture 6"/>
          <p:cNvPicPr>
            <a:picLocks noChangeAspect="1"/>
          </p:cNvPicPr>
          <p:nvPr/>
        </p:nvPicPr>
        <p:blipFill>
          <a:blip r:embed="rId6"/>
          <a:stretch>
            <a:fillRect/>
          </a:stretch>
        </p:blipFill>
        <p:spPr>
          <a:xfrm>
            <a:off x="-3285" y="1741838"/>
            <a:ext cx="2759322" cy="2292017"/>
          </a:xfrm>
          <a:prstGeom prst="rect">
            <a:avLst/>
          </a:prstGeom>
        </p:spPr>
      </p:pic>
      <p:sp>
        <p:nvSpPr>
          <p:cNvPr id="8" name="TextBox 7"/>
          <p:cNvSpPr txBox="1"/>
          <p:nvPr/>
        </p:nvSpPr>
        <p:spPr>
          <a:xfrm>
            <a:off x="360875" y="1322167"/>
            <a:ext cx="2172957" cy="369332"/>
          </a:xfrm>
          <a:prstGeom prst="rect">
            <a:avLst/>
          </a:prstGeom>
          <a:noFill/>
        </p:spPr>
        <p:txBody>
          <a:bodyPr wrap="square" rtlCol="0">
            <a:spAutoFit/>
          </a:bodyPr>
          <a:lstStyle/>
          <a:p>
            <a:r>
              <a:rPr lang="en-US" b="1" dirty="0" smtClean="0"/>
              <a:t>Ng et al. 2010 ACP</a:t>
            </a:r>
            <a:endParaRPr lang="en-US" b="1" dirty="0"/>
          </a:p>
        </p:txBody>
      </p:sp>
      <p:sp>
        <p:nvSpPr>
          <p:cNvPr id="9" name="Rectangle 8"/>
          <p:cNvSpPr/>
          <p:nvPr/>
        </p:nvSpPr>
        <p:spPr>
          <a:xfrm>
            <a:off x="107840" y="4465285"/>
            <a:ext cx="2893551" cy="2092881"/>
          </a:xfrm>
          <a:prstGeom prst="rect">
            <a:avLst/>
          </a:prstGeom>
        </p:spPr>
        <p:txBody>
          <a:bodyPr wrap="square">
            <a:spAutoFit/>
          </a:bodyPr>
          <a:lstStyle/>
          <a:p>
            <a:pPr marL="285750" indent="-285750">
              <a:buFont typeface="Arial"/>
              <a:buChar char="•"/>
            </a:pPr>
            <a:r>
              <a:rPr lang="en-US" sz="1400" b="1" dirty="0"/>
              <a:t>m/z 44 (mostly CO</a:t>
            </a:r>
            <a:r>
              <a:rPr lang="en-US" sz="1400" b="1" baseline="-25000" dirty="0"/>
              <a:t>2</a:t>
            </a:r>
            <a:r>
              <a:rPr lang="en-US" sz="1400" b="1" baseline="30000" dirty="0"/>
              <a:t>+</a:t>
            </a:r>
            <a:r>
              <a:rPr lang="en-US" sz="1400" b="1" dirty="0"/>
              <a:t>) </a:t>
            </a:r>
            <a:endParaRPr lang="en-US" sz="1400" b="1" dirty="0" smtClean="0"/>
          </a:p>
          <a:p>
            <a:pPr marL="285750" indent="-285750">
              <a:buFont typeface="Arial"/>
              <a:buChar char="•"/>
            </a:pPr>
            <a:r>
              <a:rPr lang="en-US" sz="1400" b="1" dirty="0" smtClean="0"/>
              <a:t>m</a:t>
            </a:r>
            <a:r>
              <a:rPr lang="en-US" sz="1400" b="1" dirty="0"/>
              <a:t>/z 43 (mostly C</a:t>
            </a:r>
            <a:r>
              <a:rPr lang="en-US" sz="1400" b="1" baseline="-25000" dirty="0"/>
              <a:t>2</a:t>
            </a:r>
            <a:r>
              <a:rPr lang="en-US" sz="1400" b="1" dirty="0"/>
              <a:t>H</a:t>
            </a:r>
            <a:r>
              <a:rPr lang="en-US" sz="1400" b="1" baseline="-25000" dirty="0"/>
              <a:t>3</a:t>
            </a:r>
            <a:r>
              <a:rPr lang="en-US" sz="1400" b="1" dirty="0"/>
              <a:t>O</a:t>
            </a:r>
            <a:r>
              <a:rPr lang="en-US" sz="1400" b="1" baseline="30000" dirty="0"/>
              <a:t>+</a:t>
            </a:r>
            <a:r>
              <a:rPr lang="en-US" sz="1400" b="1" dirty="0" smtClean="0"/>
              <a:t>) </a:t>
            </a:r>
          </a:p>
          <a:p>
            <a:pPr marL="285750" indent="-285750">
              <a:buFont typeface="Arial"/>
              <a:buChar char="•"/>
            </a:pPr>
            <a:r>
              <a:rPr lang="en-US" sz="1400" b="1" dirty="0" smtClean="0"/>
              <a:t>spectral </a:t>
            </a:r>
            <a:r>
              <a:rPr lang="en-US" sz="1400" b="1" dirty="0"/>
              <a:t>signatures of acid-derived species and non-acid oxygenates, respectively </a:t>
            </a:r>
            <a:endParaRPr lang="en-US" sz="1400" b="1" dirty="0" smtClean="0"/>
          </a:p>
          <a:p>
            <a:pPr marL="285750" indent="-285750">
              <a:buFont typeface="Arial"/>
              <a:buChar char="•"/>
            </a:pPr>
            <a:r>
              <a:rPr lang="en-US" sz="1400" b="1" dirty="0" smtClean="0"/>
              <a:t>f44=(m/z44)/(total organic)</a:t>
            </a:r>
          </a:p>
          <a:p>
            <a:pPr marL="285750" indent="-285750">
              <a:buFont typeface="Arial"/>
              <a:buChar char="•"/>
            </a:pPr>
            <a:r>
              <a:rPr lang="en-US" sz="1400" b="1" dirty="0" smtClean="0"/>
              <a:t>f43=</a:t>
            </a:r>
            <a:r>
              <a:rPr lang="en-US" sz="1400" b="1" dirty="0"/>
              <a:t>(m/</a:t>
            </a:r>
            <a:r>
              <a:rPr lang="en-US" sz="1400" b="1" dirty="0" smtClean="0"/>
              <a:t>z43)</a:t>
            </a:r>
            <a:r>
              <a:rPr lang="en-US" sz="1400" b="1" dirty="0"/>
              <a:t>/(total organic)</a:t>
            </a:r>
          </a:p>
          <a:p>
            <a:pPr marL="285750" indent="-285750">
              <a:buFont typeface="Arial"/>
              <a:buChar char="•"/>
            </a:pPr>
            <a:endParaRPr lang="en-US" sz="1600" b="1" dirty="0" smtClean="0"/>
          </a:p>
          <a:p>
            <a:pPr marL="285750" indent="-285750">
              <a:buFont typeface="Arial"/>
              <a:buChar char="•"/>
            </a:pPr>
            <a:endParaRPr lang="en-US" sz="1600" b="1" dirty="0"/>
          </a:p>
        </p:txBody>
      </p:sp>
      <p:sp>
        <p:nvSpPr>
          <p:cNvPr id="10" name="Rectangle 9"/>
          <p:cNvSpPr/>
          <p:nvPr/>
        </p:nvSpPr>
        <p:spPr>
          <a:xfrm>
            <a:off x="4740109" y="5347993"/>
            <a:ext cx="3365033" cy="584776"/>
          </a:xfrm>
          <a:prstGeom prst="rect">
            <a:avLst/>
          </a:prstGeom>
        </p:spPr>
        <p:txBody>
          <a:bodyPr wrap="square">
            <a:spAutoFit/>
          </a:bodyPr>
          <a:lstStyle/>
          <a:p>
            <a:pPr marL="285750" indent="-285750">
              <a:buFont typeface="Arial"/>
              <a:buChar char="•"/>
            </a:pPr>
            <a:endParaRPr lang="en-US" sz="1600" b="1" dirty="0" smtClean="0"/>
          </a:p>
          <a:p>
            <a:pPr marL="285750" indent="-285750">
              <a:buFont typeface="Arial"/>
              <a:buChar char="•"/>
            </a:pPr>
            <a:endParaRPr lang="en-US" sz="1600" b="1" dirty="0"/>
          </a:p>
        </p:txBody>
      </p:sp>
      <p:sp>
        <p:nvSpPr>
          <p:cNvPr id="11" name="Rectangle 10"/>
          <p:cNvSpPr/>
          <p:nvPr/>
        </p:nvSpPr>
        <p:spPr>
          <a:xfrm>
            <a:off x="4740109" y="5351025"/>
            <a:ext cx="184666" cy="369332"/>
          </a:xfrm>
          <a:prstGeom prst="rect">
            <a:avLst/>
          </a:prstGeom>
        </p:spPr>
        <p:txBody>
          <a:bodyPr wrap="none">
            <a:spAutoFit/>
          </a:bodyPr>
          <a:lstStyle/>
          <a:p>
            <a:r>
              <a:rPr lang="en-US" b="1" dirty="0" smtClean="0"/>
              <a:t> </a:t>
            </a:r>
            <a:endParaRPr lang="en-US" b="1" dirty="0"/>
          </a:p>
        </p:txBody>
      </p:sp>
      <p:sp>
        <p:nvSpPr>
          <p:cNvPr id="12" name="Rectangle 11"/>
          <p:cNvSpPr/>
          <p:nvPr/>
        </p:nvSpPr>
        <p:spPr>
          <a:xfrm>
            <a:off x="2756036" y="4450580"/>
            <a:ext cx="3038340" cy="1384995"/>
          </a:xfrm>
          <a:prstGeom prst="rect">
            <a:avLst/>
          </a:prstGeom>
        </p:spPr>
        <p:txBody>
          <a:bodyPr wrap="square">
            <a:spAutoFit/>
          </a:bodyPr>
          <a:lstStyle/>
          <a:p>
            <a:pPr marL="285750" indent="-285750">
              <a:buFont typeface="Arial"/>
              <a:buChar char="•"/>
            </a:pPr>
            <a:r>
              <a:rPr lang="en-US" sz="1400" b="1" dirty="0" smtClean="0"/>
              <a:t>Organic Aerosol in LA Basin at 1200 feet AGL is mostly SV-OOA type aerosol</a:t>
            </a:r>
          </a:p>
          <a:p>
            <a:pPr marL="285750" indent="-285750">
              <a:buFont typeface="Arial"/>
              <a:buChar char="•"/>
            </a:pPr>
            <a:r>
              <a:rPr lang="en-US" sz="1400" b="1" dirty="0" smtClean="0"/>
              <a:t>Future PMF analysis will rigorously show the different contributions to LA Basin organic aerosol</a:t>
            </a:r>
          </a:p>
        </p:txBody>
      </p:sp>
      <p:sp>
        <p:nvSpPr>
          <p:cNvPr id="15" name="TextBox 14"/>
          <p:cNvSpPr txBox="1"/>
          <p:nvPr/>
        </p:nvSpPr>
        <p:spPr>
          <a:xfrm>
            <a:off x="3001391" y="1280377"/>
            <a:ext cx="2618359" cy="369332"/>
          </a:xfrm>
          <a:prstGeom prst="rect">
            <a:avLst/>
          </a:prstGeom>
          <a:noFill/>
        </p:spPr>
        <p:txBody>
          <a:bodyPr wrap="square" rtlCol="0">
            <a:spAutoFit/>
          </a:bodyPr>
          <a:lstStyle/>
          <a:p>
            <a:r>
              <a:rPr lang="en-US" b="1" dirty="0" err="1" smtClean="0"/>
              <a:t>CalNex</a:t>
            </a:r>
            <a:r>
              <a:rPr lang="en-US" b="1" dirty="0" smtClean="0"/>
              <a:t> Twin Otter Data</a:t>
            </a:r>
            <a:endParaRPr lang="en-US" b="1" dirty="0"/>
          </a:p>
        </p:txBody>
      </p:sp>
      <p:sp>
        <p:nvSpPr>
          <p:cNvPr id="16" name="TextBox 15"/>
          <p:cNvSpPr txBox="1"/>
          <p:nvPr/>
        </p:nvSpPr>
        <p:spPr>
          <a:xfrm>
            <a:off x="6535166" y="1045168"/>
            <a:ext cx="2608834" cy="646331"/>
          </a:xfrm>
          <a:prstGeom prst="rect">
            <a:avLst/>
          </a:prstGeom>
          <a:noFill/>
        </p:spPr>
        <p:txBody>
          <a:bodyPr wrap="square" rtlCol="0">
            <a:spAutoFit/>
          </a:bodyPr>
          <a:lstStyle/>
          <a:p>
            <a:r>
              <a:rPr lang="en-US" b="1" dirty="0" smtClean="0"/>
              <a:t>PACO Study from 2009</a:t>
            </a:r>
          </a:p>
          <a:p>
            <a:r>
              <a:rPr lang="en-US" b="1" dirty="0" smtClean="0"/>
              <a:t>Hersey et al. 2010 ACPD</a:t>
            </a:r>
            <a:endParaRPr lang="en-US" b="1" dirty="0"/>
          </a:p>
        </p:txBody>
      </p:sp>
      <p:sp>
        <p:nvSpPr>
          <p:cNvPr id="17" name="Rectangle 16"/>
          <p:cNvSpPr/>
          <p:nvPr/>
        </p:nvSpPr>
        <p:spPr>
          <a:xfrm>
            <a:off x="6715124" y="6109463"/>
            <a:ext cx="2379008" cy="738664"/>
          </a:xfrm>
          <a:prstGeom prst="rect">
            <a:avLst/>
          </a:prstGeom>
        </p:spPr>
        <p:txBody>
          <a:bodyPr wrap="square">
            <a:spAutoFit/>
          </a:bodyPr>
          <a:lstStyle/>
          <a:p>
            <a:pPr marL="285750" indent="-285750">
              <a:buFont typeface="Arial"/>
              <a:buChar char="•"/>
            </a:pPr>
            <a:r>
              <a:rPr lang="en-US" sz="1400" b="1" dirty="0" smtClean="0"/>
              <a:t>Organic </a:t>
            </a:r>
            <a:r>
              <a:rPr lang="en-US" sz="1400" b="1" dirty="0"/>
              <a:t>a</a:t>
            </a:r>
            <a:r>
              <a:rPr lang="en-US" sz="1400" b="1" dirty="0" smtClean="0"/>
              <a:t>erosol composition varies over summer months</a:t>
            </a:r>
          </a:p>
        </p:txBody>
      </p:sp>
    </p:spTree>
    <p:extLst>
      <p:ext uri="{BB962C8B-B14F-4D97-AF65-F5344CB8AC3E}">
        <p14:creationId xmlns:p14="http://schemas.microsoft.com/office/powerpoint/2010/main" val="5996519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92" y="71347"/>
            <a:ext cx="7102224" cy="1143000"/>
          </a:xfrm>
        </p:spPr>
        <p:txBody>
          <a:bodyPr>
            <a:normAutofit/>
          </a:bodyPr>
          <a:lstStyle/>
          <a:p>
            <a:r>
              <a:rPr lang="en-US" sz="3200" dirty="0" smtClean="0"/>
              <a:t>Vertical Profiles</a:t>
            </a:r>
            <a:endParaRPr lang="en-US" sz="3200" dirty="0"/>
          </a:p>
        </p:txBody>
      </p:sp>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pic>
        <p:nvPicPr>
          <p:cNvPr id="14" name="Picture 13"/>
          <p:cNvPicPr>
            <a:picLocks noChangeAspect="1"/>
          </p:cNvPicPr>
          <p:nvPr/>
        </p:nvPicPr>
        <p:blipFill>
          <a:blip r:embed="rId4"/>
          <a:stretch>
            <a:fillRect/>
          </a:stretch>
        </p:blipFill>
        <p:spPr>
          <a:xfrm>
            <a:off x="0" y="1494155"/>
            <a:ext cx="9144000" cy="5384602"/>
          </a:xfrm>
          <a:prstGeom prst="rect">
            <a:avLst/>
          </a:prstGeom>
        </p:spPr>
      </p:pic>
      <p:pic>
        <p:nvPicPr>
          <p:cNvPr id="3" name="Picture 2"/>
          <p:cNvPicPr>
            <a:picLocks noChangeAspect="1"/>
          </p:cNvPicPr>
          <p:nvPr/>
        </p:nvPicPr>
        <p:blipFill>
          <a:blip r:embed="rId5"/>
          <a:stretch>
            <a:fillRect/>
          </a:stretch>
        </p:blipFill>
        <p:spPr>
          <a:xfrm>
            <a:off x="4793045" y="302364"/>
            <a:ext cx="4350955" cy="3030604"/>
          </a:xfrm>
          <a:prstGeom prst="rect">
            <a:avLst/>
          </a:prstGeom>
        </p:spPr>
      </p:pic>
    </p:spTree>
    <p:extLst>
      <p:ext uri="{BB962C8B-B14F-4D97-AF65-F5344CB8AC3E}">
        <p14:creationId xmlns:p14="http://schemas.microsoft.com/office/powerpoint/2010/main" val="15993386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sp>
        <p:nvSpPr>
          <p:cNvPr id="6" name="Title 1"/>
          <p:cNvSpPr txBox="1">
            <a:spLocks/>
          </p:cNvSpPr>
          <p:nvPr/>
        </p:nvSpPr>
        <p:spPr>
          <a:xfrm>
            <a:off x="634426" y="27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Aerosol Nitrate</a:t>
            </a:r>
            <a:endParaRPr lang="en-US" dirty="0"/>
          </a:p>
        </p:txBody>
      </p:sp>
      <p:pic>
        <p:nvPicPr>
          <p:cNvPr id="7" name="Picture 6"/>
          <p:cNvPicPr>
            <a:picLocks noChangeAspect="1"/>
          </p:cNvPicPr>
          <p:nvPr/>
        </p:nvPicPr>
        <p:blipFill>
          <a:blip r:embed="rId4"/>
          <a:stretch>
            <a:fillRect/>
          </a:stretch>
        </p:blipFill>
        <p:spPr>
          <a:xfrm>
            <a:off x="4601054" y="1861270"/>
            <a:ext cx="4386178" cy="3589394"/>
          </a:xfrm>
          <a:prstGeom prst="rect">
            <a:avLst/>
          </a:prstGeom>
        </p:spPr>
      </p:pic>
      <p:pic>
        <p:nvPicPr>
          <p:cNvPr id="8" name="Picture 7"/>
          <p:cNvPicPr>
            <a:picLocks noChangeAspect="1"/>
          </p:cNvPicPr>
          <p:nvPr/>
        </p:nvPicPr>
        <p:blipFill>
          <a:blip r:embed="rId5"/>
          <a:stretch>
            <a:fillRect/>
          </a:stretch>
        </p:blipFill>
        <p:spPr>
          <a:xfrm>
            <a:off x="62790" y="2455066"/>
            <a:ext cx="4686436" cy="2302584"/>
          </a:xfrm>
          <a:prstGeom prst="rect">
            <a:avLst/>
          </a:prstGeom>
        </p:spPr>
      </p:pic>
      <p:sp>
        <p:nvSpPr>
          <p:cNvPr id="9" name="TextBox 8"/>
          <p:cNvSpPr txBox="1"/>
          <p:nvPr/>
        </p:nvSpPr>
        <p:spPr>
          <a:xfrm>
            <a:off x="260946" y="5450664"/>
            <a:ext cx="4192541" cy="646331"/>
          </a:xfrm>
          <a:prstGeom prst="rect">
            <a:avLst/>
          </a:prstGeom>
          <a:noFill/>
        </p:spPr>
        <p:txBody>
          <a:bodyPr wrap="square" rtlCol="0">
            <a:spAutoFit/>
          </a:bodyPr>
          <a:lstStyle/>
          <a:p>
            <a:pPr marL="285750" indent="-285750">
              <a:buFont typeface="Arial"/>
              <a:buChar char="•"/>
            </a:pPr>
            <a:r>
              <a:rPr lang="en-US" dirty="0" smtClean="0"/>
              <a:t>Aerosol Nitrate in both Los Angeles and Bakersfield  is largely inorganic nitrate</a:t>
            </a:r>
            <a:endParaRPr lang="en-US" dirty="0"/>
          </a:p>
        </p:txBody>
      </p:sp>
    </p:spTree>
    <p:extLst>
      <p:ext uri="{BB962C8B-B14F-4D97-AF65-F5344CB8AC3E}">
        <p14:creationId xmlns:p14="http://schemas.microsoft.com/office/powerpoint/2010/main" val="40647128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sp>
        <p:nvSpPr>
          <p:cNvPr id="6" name="Title 1"/>
          <p:cNvSpPr txBox="1">
            <a:spLocks/>
          </p:cNvSpPr>
          <p:nvPr/>
        </p:nvSpPr>
        <p:spPr>
          <a:xfrm>
            <a:off x="634426" y="27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Acknowledgements</a:t>
            </a:r>
            <a:endParaRPr lang="en-US" dirty="0"/>
          </a:p>
        </p:txBody>
      </p:sp>
      <p:pic>
        <p:nvPicPr>
          <p:cNvPr id="2" name="Picture 1" descr="DSC_01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303" y="3157640"/>
            <a:ext cx="5527698" cy="3700360"/>
          </a:xfrm>
          <a:prstGeom prst="rect">
            <a:avLst/>
          </a:prstGeom>
        </p:spPr>
      </p:pic>
      <p:pic>
        <p:nvPicPr>
          <p:cNvPr id="3" name="Picture 2" descr="official_NOAA_logo.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529" y="3462600"/>
            <a:ext cx="2672099" cy="2683140"/>
          </a:xfrm>
          <a:prstGeom prst="rect">
            <a:avLst/>
          </a:prstGeom>
        </p:spPr>
      </p:pic>
      <p:sp>
        <p:nvSpPr>
          <p:cNvPr id="5" name="TextBox 4"/>
          <p:cNvSpPr txBox="1"/>
          <p:nvPr/>
        </p:nvSpPr>
        <p:spPr>
          <a:xfrm>
            <a:off x="291022" y="1407870"/>
            <a:ext cx="4272711" cy="1477328"/>
          </a:xfrm>
          <a:prstGeom prst="rect">
            <a:avLst/>
          </a:prstGeom>
          <a:noFill/>
        </p:spPr>
        <p:txBody>
          <a:bodyPr wrap="square" rtlCol="0">
            <a:spAutoFit/>
          </a:bodyPr>
          <a:lstStyle/>
          <a:p>
            <a:pPr marL="285750" indent="-285750">
              <a:buFont typeface="Arial"/>
              <a:buChar char="•"/>
            </a:pPr>
            <a:r>
              <a:rPr lang="en-US" dirty="0" smtClean="0"/>
              <a:t>NOAA</a:t>
            </a:r>
          </a:p>
          <a:p>
            <a:pPr marL="285750" indent="-285750">
              <a:buFont typeface="Arial"/>
              <a:buChar char="•"/>
            </a:pPr>
            <a:r>
              <a:rPr lang="en-US" dirty="0" smtClean="0"/>
              <a:t>CIRPAS Mechanic, Pilots, and Scientists</a:t>
            </a:r>
          </a:p>
          <a:p>
            <a:pPr marL="285750" indent="-285750">
              <a:buFont typeface="Arial"/>
              <a:buChar char="•"/>
            </a:pPr>
            <a:r>
              <a:rPr lang="en-US" dirty="0" smtClean="0"/>
              <a:t>Scientists from University of Arizona, Georgia Tech, University of California San Diego and Caltech</a:t>
            </a:r>
            <a:endParaRPr lang="en-US" dirty="0"/>
          </a:p>
        </p:txBody>
      </p:sp>
      <p:sp>
        <p:nvSpPr>
          <p:cNvPr id="10" name="Oval 9"/>
          <p:cNvSpPr/>
          <p:nvPr/>
        </p:nvSpPr>
        <p:spPr>
          <a:xfrm>
            <a:off x="4960579" y="4683351"/>
            <a:ext cx="304248" cy="436583"/>
          </a:xfrm>
          <a:prstGeom prst="ellipse">
            <a:avLst/>
          </a:prstGeom>
          <a:no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Oval 10"/>
          <p:cNvSpPr/>
          <p:nvPr/>
        </p:nvSpPr>
        <p:spPr>
          <a:xfrm>
            <a:off x="5417227" y="5378173"/>
            <a:ext cx="304248" cy="436583"/>
          </a:xfrm>
          <a:prstGeom prst="ellipse">
            <a:avLst/>
          </a:prstGeom>
          <a:no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Oval 11"/>
          <p:cNvSpPr/>
          <p:nvPr/>
        </p:nvSpPr>
        <p:spPr>
          <a:xfrm>
            <a:off x="6905676" y="4670636"/>
            <a:ext cx="304248" cy="436583"/>
          </a:xfrm>
          <a:prstGeom prst="ellipse">
            <a:avLst/>
          </a:prstGeom>
          <a:no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TextBox 12"/>
          <p:cNvSpPr txBox="1"/>
          <p:nvPr/>
        </p:nvSpPr>
        <p:spPr>
          <a:xfrm>
            <a:off x="4087791" y="1223204"/>
            <a:ext cx="3267367" cy="369332"/>
          </a:xfrm>
          <a:prstGeom prst="rect">
            <a:avLst/>
          </a:prstGeom>
          <a:noFill/>
        </p:spPr>
        <p:txBody>
          <a:bodyPr wrap="square" rtlCol="0">
            <a:spAutoFit/>
          </a:bodyPr>
          <a:lstStyle/>
          <a:p>
            <a:r>
              <a:rPr lang="en-US" dirty="0" smtClean="0"/>
              <a:t>Poster 23: Black Carbon</a:t>
            </a:r>
            <a:endParaRPr lang="en-US" dirty="0"/>
          </a:p>
        </p:txBody>
      </p:sp>
      <p:cxnSp>
        <p:nvCxnSpPr>
          <p:cNvPr id="15" name="Straight Arrow Connector 14"/>
          <p:cNvCxnSpPr/>
          <p:nvPr/>
        </p:nvCxnSpPr>
        <p:spPr>
          <a:xfrm flipH="1">
            <a:off x="5119317" y="1592536"/>
            <a:ext cx="145510" cy="3078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057800" y="1747181"/>
            <a:ext cx="1633684" cy="369332"/>
          </a:xfrm>
          <a:prstGeom prst="rect">
            <a:avLst/>
          </a:prstGeom>
          <a:noFill/>
        </p:spPr>
        <p:txBody>
          <a:bodyPr wrap="square" rtlCol="0">
            <a:spAutoFit/>
          </a:bodyPr>
          <a:lstStyle/>
          <a:p>
            <a:r>
              <a:rPr lang="en-US" dirty="0" smtClean="0"/>
              <a:t>Poster 24: CCN</a:t>
            </a:r>
            <a:endParaRPr lang="en-US" dirty="0"/>
          </a:p>
        </p:txBody>
      </p:sp>
      <p:cxnSp>
        <p:nvCxnSpPr>
          <p:cNvPr id="17" name="Straight Arrow Connector 16"/>
          <p:cNvCxnSpPr>
            <a:stCxn id="16" idx="2"/>
            <a:endCxn id="12" idx="0"/>
          </p:cNvCxnSpPr>
          <p:nvPr/>
        </p:nvCxnSpPr>
        <p:spPr>
          <a:xfrm flipH="1">
            <a:off x="7057800" y="2116513"/>
            <a:ext cx="816842" cy="25541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417227" y="2385478"/>
            <a:ext cx="3267367" cy="369332"/>
          </a:xfrm>
          <a:prstGeom prst="rect">
            <a:avLst/>
          </a:prstGeom>
          <a:noFill/>
        </p:spPr>
        <p:txBody>
          <a:bodyPr wrap="square" rtlCol="0">
            <a:spAutoFit/>
          </a:bodyPr>
          <a:lstStyle/>
          <a:p>
            <a:r>
              <a:rPr lang="en-US" dirty="0" smtClean="0"/>
              <a:t>Poster 26: WSOC</a:t>
            </a:r>
            <a:endParaRPr lang="en-US" dirty="0"/>
          </a:p>
        </p:txBody>
      </p:sp>
      <p:cxnSp>
        <p:nvCxnSpPr>
          <p:cNvPr id="20" name="Straight Arrow Connector 19"/>
          <p:cNvCxnSpPr>
            <a:endCxn id="11" idx="0"/>
          </p:cNvCxnSpPr>
          <p:nvPr/>
        </p:nvCxnSpPr>
        <p:spPr>
          <a:xfrm flipH="1">
            <a:off x="5569351" y="2754810"/>
            <a:ext cx="489169" cy="26233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3125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683" y="27662"/>
            <a:ext cx="7102224" cy="1143000"/>
          </a:xfrm>
        </p:spPr>
        <p:txBody>
          <a:bodyPr/>
          <a:lstStyle/>
          <a:p>
            <a:r>
              <a:rPr lang="en-US" dirty="0" smtClean="0"/>
              <a:t>Flight Path Overview</a:t>
            </a:r>
            <a:endParaRPr lang="en-US" dirty="0"/>
          </a:p>
        </p:txBody>
      </p:sp>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pic>
        <p:nvPicPr>
          <p:cNvPr id="5" name="Picture 4"/>
          <p:cNvPicPr>
            <a:picLocks noChangeAspect="1"/>
          </p:cNvPicPr>
          <p:nvPr/>
        </p:nvPicPr>
        <p:blipFill>
          <a:blip r:embed="rId4"/>
          <a:stretch>
            <a:fillRect/>
          </a:stretch>
        </p:blipFill>
        <p:spPr>
          <a:xfrm>
            <a:off x="4692171" y="3522799"/>
            <a:ext cx="4288456" cy="3216341"/>
          </a:xfrm>
          <a:prstGeom prst="rect">
            <a:avLst/>
          </a:prstGeom>
        </p:spPr>
      </p:pic>
      <p:sp>
        <p:nvSpPr>
          <p:cNvPr id="6" name="TextBox 5"/>
          <p:cNvSpPr txBox="1"/>
          <p:nvPr/>
        </p:nvSpPr>
        <p:spPr>
          <a:xfrm>
            <a:off x="5923343" y="3645762"/>
            <a:ext cx="2469564" cy="369332"/>
          </a:xfrm>
          <a:prstGeom prst="rect">
            <a:avLst/>
          </a:prstGeom>
          <a:noFill/>
        </p:spPr>
        <p:txBody>
          <a:bodyPr wrap="square" rtlCol="0">
            <a:spAutoFit/>
          </a:bodyPr>
          <a:lstStyle/>
          <a:p>
            <a:r>
              <a:rPr lang="en-US" b="1" dirty="0" smtClean="0"/>
              <a:t>CIRPAS Twin Otter</a:t>
            </a:r>
            <a:endParaRPr lang="en-US" b="1" dirty="0"/>
          </a:p>
        </p:txBody>
      </p:sp>
      <p:pic>
        <p:nvPicPr>
          <p:cNvPr id="7" name="Picture 6" descr="FlightMap.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3" y="1216753"/>
            <a:ext cx="4896418" cy="50931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59906675"/>
              </p:ext>
            </p:extLst>
          </p:nvPr>
        </p:nvGraphicFramePr>
        <p:xfrm>
          <a:off x="4521200" y="1401782"/>
          <a:ext cx="4622800" cy="1955800"/>
        </p:xfrm>
        <a:graphic>
          <a:graphicData uri="http://schemas.openxmlformats.org/drawingml/2006/table">
            <a:tbl>
              <a:tblPr/>
              <a:tblGrid>
                <a:gridCol w="355600"/>
                <a:gridCol w="762000"/>
                <a:gridCol w="3505200"/>
              </a:tblGrid>
              <a:tr h="190500">
                <a:tc>
                  <a:txBody>
                    <a:bodyPr/>
                    <a:lstStyle/>
                    <a:p>
                      <a:pPr algn="ctr" fontAlgn="b"/>
                      <a:r>
                        <a:rPr lang="en-US" sz="1200" b="0" i="0" u="none" strike="noStrike">
                          <a:solidFill>
                            <a:srgbClr val="000000"/>
                          </a:solidFill>
                          <a:effectLst/>
                          <a:latin typeface="Calibri"/>
                        </a:rPr>
                        <a:t>RF #</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a:rPr>
                        <a:t>Flight Date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a-DK" sz="1200" b="0" i="0" u="none" strike="noStrike">
                          <a:solidFill>
                            <a:srgbClr val="000000"/>
                          </a:solidFill>
                          <a:effectLst/>
                          <a:latin typeface="Calibri"/>
                        </a:rPr>
                        <a:t>Mission Type</a:t>
                      </a:r>
                    </a:p>
                  </a:txBody>
                  <a:tcPr marL="12700" marR="12700" marT="1270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ctr" fontAlgn="b"/>
                      <a:r>
                        <a:rPr lang="en-US" sz="1200" b="0" i="0" u="none" strike="noStrike">
                          <a:solidFill>
                            <a:srgbClr val="FF0000"/>
                          </a:solidFill>
                          <a:effectLst/>
                          <a:latin typeface="Calibri"/>
                        </a:rPr>
                        <a:t>10</a:t>
                      </a: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200" b="0" i="0" u="none" strike="noStrike">
                          <a:solidFill>
                            <a:srgbClr val="FF0000"/>
                          </a:solidFill>
                          <a:effectLst/>
                          <a:latin typeface="Calibri"/>
                        </a:rPr>
                        <a:t>5/18/10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1200" b="0" i="0" u="none" strike="noStrike">
                          <a:solidFill>
                            <a:srgbClr val="FF0000"/>
                          </a:solidFill>
                          <a:effectLst/>
                          <a:latin typeface="Calibri"/>
                        </a:rPr>
                        <a:t>San Jaoquin valley, just after a front</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r>
              <a:tr h="0">
                <a:tc>
                  <a:txBody>
                    <a:bodyPr/>
                    <a:lstStyle/>
                    <a:p>
                      <a:pPr algn="ctr" fontAlgn="b"/>
                      <a:r>
                        <a:rPr lang="en-US" sz="1200" b="0" i="0" u="none" strike="noStrike">
                          <a:solidFill>
                            <a:srgbClr val="0000FF"/>
                          </a:solidFill>
                          <a:effectLst/>
                          <a:latin typeface="Calibri"/>
                        </a:rPr>
                        <a:t>11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US" sz="1200" b="0" i="0" u="none" strike="noStrike">
                          <a:solidFill>
                            <a:srgbClr val="0000FF"/>
                          </a:solidFill>
                          <a:effectLst/>
                          <a:latin typeface="Calibri"/>
                        </a:rPr>
                        <a:t>5/19/10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US" sz="1200" b="0" i="0" u="none" strike="noStrike">
                          <a:solidFill>
                            <a:srgbClr val="0000FF"/>
                          </a:solidFill>
                          <a:effectLst/>
                          <a:latin typeface="Calibri"/>
                        </a:rPr>
                        <a:t>LA Basin, coordinated flight plan, N-S tracks</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r>
              <a:tr h="181341">
                <a:tc>
                  <a:txBody>
                    <a:bodyPr/>
                    <a:lstStyle/>
                    <a:p>
                      <a:pPr algn="ctr" fontAlgn="b"/>
                      <a:r>
                        <a:rPr lang="en-US" sz="1200" b="0" i="0" u="none" strike="noStrike">
                          <a:solidFill>
                            <a:srgbClr val="538DD5"/>
                          </a:solidFill>
                          <a:effectLst/>
                          <a:latin typeface="Calibri"/>
                        </a:rPr>
                        <a:t>12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US" sz="1200" b="0" i="0" u="none" strike="noStrike">
                          <a:solidFill>
                            <a:srgbClr val="538DD5"/>
                          </a:solidFill>
                          <a:effectLst/>
                          <a:latin typeface="Calibri"/>
                        </a:rPr>
                        <a:t>5/20/10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fi-FI" sz="1200" b="0" i="0" u="none" strike="noStrike">
                          <a:solidFill>
                            <a:srgbClr val="538DD5"/>
                          </a:solidFill>
                          <a:effectLst/>
                          <a:latin typeface="Calibri"/>
                        </a:rPr>
                        <a:t>San Jaoquin valley, morning clouds; El Cajon pass</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r>
              <a:tr h="190500">
                <a:tc>
                  <a:txBody>
                    <a:bodyPr/>
                    <a:lstStyle/>
                    <a:p>
                      <a:pPr algn="ctr" fontAlgn="b"/>
                      <a:r>
                        <a:rPr lang="en-US" sz="1200" b="0" i="0" u="none" strike="noStrike">
                          <a:solidFill>
                            <a:srgbClr val="FF6600"/>
                          </a:solidFill>
                          <a:effectLst/>
                          <a:latin typeface="Calibri"/>
                        </a:rPr>
                        <a:t>13</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US" sz="1200" b="0" i="0" u="none" strike="noStrike" dirty="0">
                          <a:solidFill>
                            <a:srgbClr val="FF6600"/>
                          </a:solidFill>
                          <a:effectLst/>
                          <a:latin typeface="Calibri"/>
                        </a:rPr>
                        <a:t>5/21/10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nb-NO" sz="1200" b="0" i="0" u="none" strike="noStrike">
                          <a:solidFill>
                            <a:srgbClr val="FF6600"/>
                          </a:solidFill>
                          <a:effectLst/>
                          <a:latin typeface="Calibri"/>
                        </a:rPr>
                        <a:t>LA Basin, 2 loops, N-S tracks, El Cajon &amp; Banning passes</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r>
              <a:tr h="190500">
                <a:tc>
                  <a:txBody>
                    <a:bodyPr/>
                    <a:lstStyle/>
                    <a:p>
                      <a:pPr algn="ctr" fontAlgn="b"/>
                      <a:r>
                        <a:rPr lang="en-US" sz="1200" b="0" i="0" u="none" strike="noStrike">
                          <a:solidFill>
                            <a:srgbClr val="008000"/>
                          </a:solidFill>
                          <a:effectLst/>
                          <a:latin typeface="Calibri"/>
                        </a:rPr>
                        <a:t>14</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US" sz="1200" b="0" i="0" u="none" strike="noStrike">
                          <a:solidFill>
                            <a:srgbClr val="008000"/>
                          </a:solidFill>
                          <a:effectLst/>
                          <a:latin typeface="Calibri"/>
                        </a:rPr>
                        <a:t>5/22/10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US" sz="1200" b="0" i="0" u="none" strike="noStrike">
                          <a:solidFill>
                            <a:srgbClr val="008000"/>
                          </a:solidFill>
                          <a:effectLst/>
                          <a:latin typeface="Calibri"/>
                        </a:rPr>
                        <a:t>San Jaoquin valley, N-S track up to Fresno and back</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r>
              <a:tr h="190500">
                <a:tc>
                  <a:txBody>
                    <a:bodyPr/>
                    <a:lstStyle/>
                    <a:p>
                      <a:pPr algn="ctr" fontAlgn="b"/>
                      <a:r>
                        <a:rPr lang="en-US" sz="1200" b="0" i="0" u="none" strike="noStrike">
                          <a:solidFill>
                            <a:srgbClr val="B21CFF"/>
                          </a:solidFill>
                          <a:effectLst/>
                          <a:latin typeface="Calibri"/>
                        </a:rPr>
                        <a:t>15</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US" sz="1200" b="0" i="0" u="none" strike="noStrike">
                          <a:solidFill>
                            <a:srgbClr val="B21CFF"/>
                          </a:solidFill>
                          <a:effectLst/>
                          <a:latin typeface="Calibri"/>
                        </a:rPr>
                        <a:t>5/24/10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US" sz="1200" b="0" i="0" u="none" strike="noStrike">
                          <a:solidFill>
                            <a:srgbClr val="B21CFF"/>
                          </a:solidFill>
                          <a:effectLst/>
                          <a:latin typeface="Calibri"/>
                        </a:rPr>
                        <a:t>LA Basin, with Santa Ana, El Cajon pass, and Salton Sea</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r>
              <a:tr h="190500">
                <a:tc>
                  <a:txBody>
                    <a:bodyPr/>
                    <a:lstStyle/>
                    <a:p>
                      <a:pPr algn="ctr" fontAlgn="b"/>
                      <a:r>
                        <a:rPr lang="en-US" sz="1200" b="0" i="0" u="none" strike="noStrike">
                          <a:solidFill>
                            <a:srgbClr val="F911D8"/>
                          </a:solidFill>
                          <a:effectLst/>
                          <a:latin typeface="Calibri"/>
                        </a:rPr>
                        <a:t>16</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US" sz="1200" b="0" i="0" u="none" strike="noStrike">
                          <a:solidFill>
                            <a:srgbClr val="F911D8"/>
                          </a:solidFill>
                          <a:effectLst/>
                          <a:latin typeface="Calibri"/>
                        </a:rPr>
                        <a:t>5/25/10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US" sz="1200" b="0" i="0" u="none" strike="noStrike">
                          <a:solidFill>
                            <a:srgbClr val="F911D8"/>
                          </a:solidFill>
                          <a:effectLst/>
                          <a:latin typeface="Calibri"/>
                        </a:rPr>
                        <a:t>LA Basin, with Santa Ana, El Cajon pass, and Salton Sea</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r>
              <a:tr h="190500">
                <a:tc>
                  <a:txBody>
                    <a:bodyPr/>
                    <a:lstStyle/>
                    <a:p>
                      <a:pPr algn="ctr" fontAlgn="b"/>
                      <a:r>
                        <a:rPr lang="en-US" sz="1200" b="0" i="0" u="none" strike="noStrike">
                          <a:solidFill>
                            <a:srgbClr val="000000"/>
                          </a:solidFill>
                          <a:effectLst/>
                          <a:latin typeface="Calibri"/>
                        </a:rPr>
                        <a:t>17</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US" sz="1200" b="0" i="0" u="none" strike="noStrike">
                          <a:solidFill>
                            <a:srgbClr val="000000"/>
                          </a:solidFill>
                          <a:effectLst/>
                          <a:latin typeface="Calibri"/>
                        </a:rPr>
                        <a:t>5/27/10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nl-NL" sz="1200" b="0" i="0" u="none" strike="noStrike">
                          <a:solidFill>
                            <a:srgbClr val="000000"/>
                          </a:solidFill>
                          <a:effectLst/>
                          <a:latin typeface="Calibri"/>
                        </a:rPr>
                        <a:t>LA Basin, 3 loops</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r>
              <a:tr h="190500">
                <a:tc>
                  <a:txBody>
                    <a:bodyPr/>
                    <a:lstStyle/>
                    <a:p>
                      <a:pPr algn="ctr" fontAlgn="b"/>
                      <a:r>
                        <a:rPr lang="en-US" sz="1200" b="0" i="0" u="none" strike="noStrike">
                          <a:solidFill>
                            <a:srgbClr val="800000"/>
                          </a:solidFill>
                          <a:effectLst/>
                          <a:latin typeface="Calibri"/>
                        </a:rPr>
                        <a:t>18</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US" sz="1200" b="0" i="0" u="none" strike="noStrike">
                          <a:solidFill>
                            <a:srgbClr val="800000"/>
                          </a:solidFill>
                          <a:effectLst/>
                          <a:latin typeface="Calibri"/>
                        </a:rPr>
                        <a:t>5/28/10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US" sz="1200" b="0" i="0" u="none" strike="noStrike" dirty="0">
                          <a:solidFill>
                            <a:srgbClr val="800000"/>
                          </a:solidFill>
                          <a:effectLst/>
                          <a:latin typeface="Calibri"/>
                        </a:rPr>
                        <a:t>LA Basin, 3 loops, with tanker fire on 91</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r>
            </a:tbl>
          </a:graphicData>
        </a:graphic>
      </p:graphicFrame>
    </p:spTree>
    <p:extLst>
      <p:ext uri="{BB962C8B-B14F-4D97-AF65-F5344CB8AC3E}">
        <p14:creationId xmlns:p14="http://schemas.microsoft.com/office/powerpoint/2010/main" val="18348757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821" y="4598"/>
            <a:ext cx="7834595" cy="1143000"/>
          </a:xfrm>
        </p:spPr>
        <p:txBody>
          <a:bodyPr>
            <a:normAutofit/>
          </a:bodyPr>
          <a:lstStyle/>
          <a:p>
            <a:r>
              <a:rPr lang="en-US" sz="2800" dirty="0" smtClean="0"/>
              <a:t>LA Basin Aerosol Composition: Regional Differences</a:t>
            </a:r>
            <a:endParaRPr lang="en-US" sz="2800" dirty="0"/>
          </a:p>
        </p:txBody>
      </p:sp>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pic>
        <p:nvPicPr>
          <p:cNvPr id="7" name="Picture 6"/>
          <p:cNvPicPr>
            <a:picLocks noChangeAspect="1"/>
          </p:cNvPicPr>
          <p:nvPr/>
        </p:nvPicPr>
        <p:blipFill>
          <a:blip r:embed="rId4"/>
          <a:stretch>
            <a:fillRect/>
          </a:stretch>
        </p:blipFill>
        <p:spPr>
          <a:xfrm>
            <a:off x="1002676" y="914400"/>
            <a:ext cx="7400688" cy="5943600"/>
          </a:xfrm>
          <a:prstGeom prst="rect">
            <a:avLst/>
          </a:prstGeom>
        </p:spPr>
      </p:pic>
    </p:spTree>
    <p:extLst>
      <p:ext uri="{BB962C8B-B14F-4D97-AF65-F5344CB8AC3E}">
        <p14:creationId xmlns:p14="http://schemas.microsoft.com/office/powerpoint/2010/main" val="29704108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406" y="53914"/>
            <a:ext cx="7102224" cy="1143000"/>
          </a:xfrm>
        </p:spPr>
        <p:txBody>
          <a:bodyPr>
            <a:normAutofit/>
          </a:bodyPr>
          <a:lstStyle/>
          <a:p>
            <a:r>
              <a:rPr lang="en-US" sz="3200" dirty="0" smtClean="0"/>
              <a:t>LA Basin Aerosol Mass Fraction</a:t>
            </a:r>
            <a:endParaRPr lang="en-US" sz="3200" dirty="0"/>
          </a:p>
        </p:txBody>
      </p:sp>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grpSp>
        <p:nvGrpSpPr>
          <p:cNvPr id="22" name="Group 21"/>
          <p:cNvGrpSpPr/>
          <p:nvPr/>
        </p:nvGrpSpPr>
        <p:grpSpPr>
          <a:xfrm>
            <a:off x="107840" y="1125428"/>
            <a:ext cx="9291136" cy="3407524"/>
            <a:chOff x="-147136" y="1714500"/>
            <a:chExt cx="9291136" cy="3407524"/>
          </a:xfrm>
        </p:grpSpPr>
        <p:pic>
          <p:nvPicPr>
            <p:cNvPr id="21" name="Picture 20"/>
            <p:cNvPicPr>
              <a:picLocks noChangeAspect="1"/>
            </p:cNvPicPr>
            <p:nvPr/>
          </p:nvPicPr>
          <p:blipFill>
            <a:blip r:embed="rId4"/>
            <a:stretch>
              <a:fillRect/>
            </a:stretch>
          </p:blipFill>
          <p:spPr>
            <a:xfrm>
              <a:off x="0" y="1714500"/>
              <a:ext cx="9144000" cy="3407524"/>
            </a:xfrm>
            <a:prstGeom prst="rect">
              <a:avLst/>
            </a:prstGeom>
          </p:spPr>
        </p:pic>
        <p:pic>
          <p:nvPicPr>
            <p:cNvPr id="19" name="Picture 18"/>
            <p:cNvPicPr>
              <a:picLocks noChangeAspect="1"/>
            </p:cNvPicPr>
            <p:nvPr/>
          </p:nvPicPr>
          <p:blipFill>
            <a:blip r:embed="rId5"/>
            <a:stretch>
              <a:fillRect/>
            </a:stretch>
          </p:blipFill>
          <p:spPr>
            <a:xfrm>
              <a:off x="-147136" y="1837019"/>
              <a:ext cx="1563789" cy="2544800"/>
            </a:xfrm>
            <a:prstGeom prst="rect">
              <a:avLst/>
            </a:prstGeom>
          </p:spPr>
        </p:pic>
        <p:pic>
          <p:nvPicPr>
            <p:cNvPr id="20" name="Picture 19"/>
            <p:cNvPicPr>
              <a:picLocks noChangeAspect="1"/>
            </p:cNvPicPr>
            <p:nvPr/>
          </p:nvPicPr>
          <p:blipFill>
            <a:blip r:embed="rId6"/>
            <a:stretch>
              <a:fillRect/>
            </a:stretch>
          </p:blipFill>
          <p:spPr>
            <a:xfrm>
              <a:off x="3950181" y="1837019"/>
              <a:ext cx="1550550" cy="2532888"/>
            </a:xfrm>
            <a:prstGeom prst="rect">
              <a:avLst/>
            </a:prstGeom>
          </p:spPr>
        </p:pic>
      </p:grpSp>
      <p:pic>
        <p:nvPicPr>
          <p:cNvPr id="3" name="Picture 2"/>
          <p:cNvPicPr>
            <a:picLocks noChangeAspect="1"/>
          </p:cNvPicPr>
          <p:nvPr/>
        </p:nvPicPr>
        <p:blipFill>
          <a:blip r:embed="rId7"/>
          <a:stretch>
            <a:fillRect/>
          </a:stretch>
        </p:blipFill>
        <p:spPr>
          <a:xfrm>
            <a:off x="526617" y="4444334"/>
            <a:ext cx="2918617" cy="2556306"/>
          </a:xfrm>
          <a:prstGeom prst="rect">
            <a:avLst/>
          </a:prstGeom>
        </p:spPr>
      </p:pic>
      <p:pic>
        <p:nvPicPr>
          <p:cNvPr id="5" name="Picture 4"/>
          <p:cNvPicPr>
            <a:picLocks noChangeAspect="1"/>
          </p:cNvPicPr>
          <p:nvPr/>
        </p:nvPicPr>
        <p:blipFill>
          <a:blip r:embed="rId8"/>
          <a:stretch>
            <a:fillRect/>
          </a:stretch>
        </p:blipFill>
        <p:spPr>
          <a:xfrm>
            <a:off x="5493013" y="4429288"/>
            <a:ext cx="2918617" cy="2556306"/>
          </a:xfrm>
          <a:prstGeom prst="rect">
            <a:avLst/>
          </a:prstGeom>
        </p:spPr>
      </p:pic>
      <p:pic>
        <p:nvPicPr>
          <p:cNvPr id="6" name="Picture 5"/>
          <p:cNvPicPr>
            <a:picLocks noChangeAspect="1"/>
          </p:cNvPicPr>
          <p:nvPr/>
        </p:nvPicPr>
        <p:blipFill>
          <a:blip r:embed="rId9"/>
          <a:stretch>
            <a:fillRect/>
          </a:stretch>
        </p:blipFill>
        <p:spPr>
          <a:xfrm>
            <a:off x="3657600" y="4429288"/>
            <a:ext cx="1816100" cy="1473200"/>
          </a:xfrm>
          <a:prstGeom prst="rect">
            <a:avLst/>
          </a:prstGeom>
        </p:spPr>
      </p:pic>
    </p:spTree>
    <p:extLst>
      <p:ext uri="{BB962C8B-B14F-4D97-AF65-F5344CB8AC3E}">
        <p14:creationId xmlns:p14="http://schemas.microsoft.com/office/powerpoint/2010/main" val="7964573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406" y="4598"/>
            <a:ext cx="7102224" cy="1143000"/>
          </a:xfrm>
        </p:spPr>
        <p:txBody>
          <a:bodyPr>
            <a:normAutofit/>
          </a:bodyPr>
          <a:lstStyle/>
          <a:p>
            <a:r>
              <a:rPr lang="en-US" sz="3200" dirty="0" smtClean="0"/>
              <a:t>LA Basin Average Organic Mass Spectrum</a:t>
            </a:r>
            <a:endParaRPr lang="en-US" sz="3200" dirty="0"/>
          </a:p>
        </p:txBody>
      </p:sp>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pic>
        <p:nvPicPr>
          <p:cNvPr id="8" name="Picture 7"/>
          <p:cNvPicPr>
            <a:picLocks noChangeAspect="1"/>
          </p:cNvPicPr>
          <p:nvPr/>
        </p:nvPicPr>
        <p:blipFill>
          <a:blip r:embed="rId4"/>
          <a:stretch>
            <a:fillRect/>
          </a:stretch>
        </p:blipFill>
        <p:spPr>
          <a:xfrm>
            <a:off x="695857" y="3988018"/>
            <a:ext cx="6679754" cy="2679192"/>
          </a:xfrm>
          <a:prstGeom prst="rect">
            <a:avLst/>
          </a:prstGeom>
        </p:spPr>
      </p:pic>
      <p:pic>
        <p:nvPicPr>
          <p:cNvPr id="5" name="Picture 4"/>
          <p:cNvPicPr>
            <a:picLocks noChangeAspect="1"/>
          </p:cNvPicPr>
          <p:nvPr/>
        </p:nvPicPr>
        <p:blipFill>
          <a:blip r:embed="rId5"/>
          <a:stretch>
            <a:fillRect/>
          </a:stretch>
        </p:blipFill>
        <p:spPr>
          <a:xfrm>
            <a:off x="695857" y="1308826"/>
            <a:ext cx="6679754" cy="2679192"/>
          </a:xfrm>
          <a:prstGeom prst="rect">
            <a:avLst/>
          </a:prstGeom>
        </p:spPr>
      </p:pic>
    </p:spTree>
    <p:extLst>
      <p:ext uri="{BB962C8B-B14F-4D97-AF65-F5344CB8AC3E}">
        <p14:creationId xmlns:p14="http://schemas.microsoft.com/office/powerpoint/2010/main" val="1145899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406" y="4598"/>
            <a:ext cx="7102224" cy="1143000"/>
          </a:xfrm>
        </p:spPr>
        <p:txBody>
          <a:bodyPr>
            <a:normAutofit/>
          </a:bodyPr>
          <a:lstStyle/>
          <a:p>
            <a:r>
              <a:rPr lang="en-US" sz="3200" dirty="0" smtClean="0"/>
              <a:t>LA Basin Difference Spectra</a:t>
            </a:r>
            <a:endParaRPr lang="en-US" sz="3200" dirty="0"/>
          </a:p>
        </p:txBody>
      </p:sp>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pic>
        <p:nvPicPr>
          <p:cNvPr id="3" name="Picture 2"/>
          <p:cNvPicPr>
            <a:picLocks noChangeAspect="1"/>
          </p:cNvPicPr>
          <p:nvPr/>
        </p:nvPicPr>
        <p:blipFill>
          <a:blip r:embed="rId4"/>
          <a:stretch>
            <a:fillRect/>
          </a:stretch>
        </p:blipFill>
        <p:spPr>
          <a:xfrm>
            <a:off x="1924954" y="1235377"/>
            <a:ext cx="5078305" cy="5363714"/>
          </a:xfrm>
          <a:prstGeom prst="rect">
            <a:avLst/>
          </a:prstGeom>
        </p:spPr>
      </p:pic>
      <p:sp>
        <p:nvSpPr>
          <p:cNvPr id="5" name="TextBox 4"/>
          <p:cNvSpPr txBox="1"/>
          <p:nvPr/>
        </p:nvSpPr>
        <p:spPr>
          <a:xfrm>
            <a:off x="2774179" y="878374"/>
            <a:ext cx="1972749" cy="369332"/>
          </a:xfrm>
          <a:prstGeom prst="rect">
            <a:avLst/>
          </a:prstGeom>
          <a:noFill/>
        </p:spPr>
        <p:txBody>
          <a:bodyPr wrap="square" rtlCol="0">
            <a:spAutoFit/>
          </a:bodyPr>
          <a:lstStyle/>
          <a:p>
            <a:r>
              <a:rPr lang="en-US" dirty="0" smtClean="0"/>
              <a:t>May 28 Flight</a:t>
            </a:r>
            <a:endParaRPr lang="en-US" dirty="0"/>
          </a:p>
        </p:txBody>
      </p:sp>
    </p:spTree>
    <p:extLst>
      <p:ext uri="{BB962C8B-B14F-4D97-AF65-F5344CB8AC3E}">
        <p14:creationId xmlns:p14="http://schemas.microsoft.com/office/powerpoint/2010/main" val="25736615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406" y="4598"/>
            <a:ext cx="7102224" cy="1143000"/>
          </a:xfrm>
        </p:spPr>
        <p:txBody>
          <a:bodyPr>
            <a:normAutofit/>
          </a:bodyPr>
          <a:lstStyle/>
          <a:p>
            <a:r>
              <a:rPr lang="en-US" sz="3200" dirty="0" smtClean="0"/>
              <a:t>LA Basin </a:t>
            </a:r>
            <a:r>
              <a:rPr lang="en-US" sz="3200" dirty="0" err="1" smtClean="0"/>
              <a:t>vs</a:t>
            </a:r>
            <a:r>
              <a:rPr lang="en-US" sz="3200" dirty="0" smtClean="0"/>
              <a:t> Outflow Aerosol Composition</a:t>
            </a:r>
            <a:endParaRPr lang="en-US" sz="3200" dirty="0"/>
          </a:p>
        </p:txBody>
      </p:sp>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pic>
        <p:nvPicPr>
          <p:cNvPr id="3" name="Picture 2"/>
          <p:cNvPicPr>
            <a:picLocks noChangeAspect="1"/>
          </p:cNvPicPr>
          <p:nvPr/>
        </p:nvPicPr>
        <p:blipFill>
          <a:blip r:embed="rId4"/>
          <a:stretch>
            <a:fillRect/>
          </a:stretch>
        </p:blipFill>
        <p:spPr>
          <a:xfrm>
            <a:off x="381000" y="1089640"/>
            <a:ext cx="8540750" cy="5768360"/>
          </a:xfrm>
          <a:prstGeom prst="rect">
            <a:avLst/>
          </a:prstGeom>
        </p:spPr>
      </p:pic>
    </p:spTree>
    <p:extLst>
      <p:ext uri="{BB962C8B-B14F-4D97-AF65-F5344CB8AC3E}">
        <p14:creationId xmlns:p14="http://schemas.microsoft.com/office/powerpoint/2010/main" val="26739917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406" y="4598"/>
            <a:ext cx="7102224" cy="1143000"/>
          </a:xfrm>
        </p:spPr>
        <p:txBody>
          <a:bodyPr>
            <a:normAutofit/>
          </a:bodyPr>
          <a:lstStyle/>
          <a:p>
            <a:r>
              <a:rPr lang="en-US" sz="3200" dirty="0" smtClean="0"/>
              <a:t>Outflow Difference Organic Mass Spectrum</a:t>
            </a:r>
            <a:endParaRPr lang="en-US" sz="3200" dirty="0"/>
          </a:p>
        </p:txBody>
      </p:sp>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pic>
        <p:nvPicPr>
          <p:cNvPr id="6" name="Picture 5"/>
          <p:cNvPicPr>
            <a:picLocks noChangeAspect="1"/>
          </p:cNvPicPr>
          <p:nvPr/>
        </p:nvPicPr>
        <p:blipFill>
          <a:blip r:embed="rId4"/>
          <a:stretch>
            <a:fillRect/>
          </a:stretch>
        </p:blipFill>
        <p:spPr>
          <a:xfrm>
            <a:off x="760762" y="1147598"/>
            <a:ext cx="7332460" cy="5710402"/>
          </a:xfrm>
          <a:prstGeom prst="rect">
            <a:avLst/>
          </a:prstGeom>
        </p:spPr>
      </p:pic>
    </p:spTree>
    <p:extLst>
      <p:ext uri="{BB962C8B-B14F-4D97-AF65-F5344CB8AC3E}">
        <p14:creationId xmlns:p14="http://schemas.microsoft.com/office/powerpoint/2010/main" val="40460007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824" y="2703"/>
            <a:ext cx="7102224" cy="1143000"/>
          </a:xfrm>
        </p:spPr>
        <p:txBody>
          <a:bodyPr>
            <a:normAutofit/>
          </a:bodyPr>
          <a:lstStyle/>
          <a:p>
            <a:r>
              <a:rPr lang="en-US" sz="3200" dirty="0" smtClean="0"/>
              <a:t>Organic Composition </a:t>
            </a:r>
            <a:r>
              <a:rPr lang="en-US" sz="3200" dirty="0" err="1" smtClean="0"/>
              <a:t>vs</a:t>
            </a:r>
            <a:r>
              <a:rPr lang="en-US" sz="3200" dirty="0" smtClean="0"/>
              <a:t> Longitude</a:t>
            </a:r>
            <a:endParaRPr lang="en-US" sz="3200" dirty="0"/>
          </a:p>
        </p:txBody>
      </p:sp>
      <p:pic>
        <p:nvPicPr>
          <p:cNvPr id="4" name="Picture 3" descr="157-primaryorange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0" y="110444"/>
            <a:ext cx="1014984" cy="1014984"/>
          </a:xfrm>
          <a:prstGeom prst="rect">
            <a:avLst/>
          </a:prstGeom>
        </p:spPr>
      </p:pic>
      <p:pic>
        <p:nvPicPr>
          <p:cNvPr id="6" name="Picture 5" descr="ApproximateO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48" y="734447"/>
            <a:ext cx="8581886" cy="6234878"/>
          </a:xfrm>
          <a:prstGeom prst="rect">
            <a:avLst/>
          </a:prstGeom>
        </p:spPr>
      </p:pic>
    </p:spTree>
    <p:extLst>
      <p:ext uri="{BB962C8B-B14F-4D97-AF65-F5344CB8AC3E}">
        <p14:creationId xmlns:p14="http://schemas.microsoft.com/office/powerpoint/2010/main" val="32113824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2166</TotalTime>
  <Words>1642</Words>
  <Application>Microsoft Macintosh PowerPoint</Application>
  <PresentationFormat>On-screen Show (4:3)</PresentationFormat>
  <Paragraphs>112</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Aircraft Aerosol Mass Spectrometer Measurements over the Los Angeles Basin during CalNex </vt:lpstr>
      <vt:lpstr>Flight Path Overview</vt:lpstr>
      <vt:lpstr>LA Basin Aerosol Composition: Regional Differences</vt:lpstr>
      <vt:lpstr>LA Basin Aerosol Mass Fraction</vt:lpstr>
      <vt:lpstr>LA Basin Average Organic Mass Spectrum</vt:lpstr>
      <vt:lpstr>LA Basin Difference Spectra</vt:lpstr>
      <vt:lpstr>LA Basin vs Outflow Aerosol Composition</vt:lpstr>
      <vt:lpstr>Outflow Difference Organic Mass Spectrum</vt:lpstr>
      <vt:lpstr>Organic Composition vs Longitude</vt:lpstr>
      <vt:lpstr>f44 vs f43 plot</vt:lpstr>
      <vt:lpstr>Vertical Profiles</vt:lpstr>
      <vt:lpstr>PowerPoint Presentation</vt:lpstr>
      <vt:lpstr>PowerPoint Presentation</vt:lpstr>
    </vt:vector>
  </TitlesOfParts>
  <Company>Caltech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Aircraft Aerosol Mass Spectrometer Measurements over the Los Angeles Basin during CalNex </dc:title>
  <dc:creator>Jill Craven</dc:creator>
  <cp:lastModifiedBy>Jill Craven</cp:lastModifiedBy>
  <cp:revision>98</cp:revision>
  <cp:lastPrinted>2011-05-12T20:45:11Z</cp:lastPrinted>
  <dcterms:created xsi:type="dcterms:W3CDTF">2011-05-12T04:38:16Z</dcterms:created>
  <dcterms:modified xsi:type="dcterms:W3CDTF">2011-05-18T18:36:56Z</dcterms:modified>
</cp:coreProperties>
</file>