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88" r:id="rId4"/>
    <p:sldId id="260" r:id="rId5"/>
    <p:sldId id="261" r:id="rId6"/>
    <p:sldId id="282" r:id="rId7"/>
    <p:sldId id="262" r:id="rId8"/>
    <p:sldId id="257" r:id="rId9"/>
    <p:sldId id="283" r:id="rId10"/>
    <p:sldId id="266" r:id="rId11"/>
    <p:sldId id="267" r:id="rId12"/>
    <p:sldId id="264" r:id="rId13"/>
    <p:sldId id="268" r:id="rId14"/>
    <p:sldId id="263" r:id="rId15"/>
    <p:sldId id="270" r:id="rId16"/>
    <p:sldId id="265" r:id="rId17"/>
    <p:sldId id="271" r:id="rId18"/>
    <p:sldId id="272" r:id="rId19"/>
    <p:sldId id="26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4746" autoAdjust="0"/>
  </p:normalViewPr>
  <p:slideViewPr>
    <p:cSldViewPr snapToGrid="0" snapToObjects="1">
      <p:cViewPr>
        <p:scale>
          <a:sx n="90" d="100"/>
          <a:sy n="90" d="100"/>
        </p:scale>
        <p:origin x="-16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F96CB-21A1-A04E-BAD5-BD283BE616E1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AEEB2-5127-EC4D-B18E-7B599AF0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Radon values low during this entire period.</a:t>
            </a:r>
          </a:p>
          <a:p>
            <a:r>
              <a:rPr lang="en-US" dirty="0" smtClean="0"/>
              <a:t>HC, CO </a:t>
            </a:r>
            <a:r>
              <a:rPr lang="en-US" dirty="0" smtClean="0"/>
              <a:t>and </a:t>
            </a:r>
            <a:r>
              <a:rPr lang="en-US" dirty="0" smtClean="0"/>
              <a:t>nitrogen</a:t>
            </a:r>
            <a:r>
              <a:rPr lang="en-US" baseline="0" dirty="0" smtClean="0"/>
              <a:t> oxides show </a:t>
            </a:r>
            <a:r>
              <a:rPr lang="en-US" baseline="0" dirty="0" smtClean="0"/>
              <a:t>no anthropogenic influence.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EB2-5127-EC4D-B18E-7B599AF043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all ship emissions</a:t>
            </a:r>
            <a:r>
              <a:rPr lang="en-US" baseline="0" dirty="0" smtClean="0"/>
              <a:t> reach shore.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EB2-5127-EC4D-B18E-7B599AF043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Marine air prior to 3 June 1500 and post 6 June 0600.</a:t>
            </a:r>
          </a:p>
          <a:p>
            <a:r>
              <a:rPr lang="en-US" dirty="0" smtClean="0"/>
              <a:t>4 June southwesterly flow bringing</a:t>
            </a:r>
            <a:r>
              <a:rPr lang="en-US" baseline="0" dirty="0" smtClean="0"/>
              <a:t> air from San Pablo/Suisun Bay.</a:t>
            </a:r>
          </a:p>
          <a:p>
            <a:r>
              <a:rPr lang="en-US" baseline="0" dirty="0" smtClean="0"/>
              <a:t>5 June westerly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EB2-5127-EC4D-B18E-7B599AF043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</a:t>
            </a:r>
            <a:r>
              <a:rPr lang="en-US" baseline="0" dirty="0" smtClean="0"/>
              <a:t> less acidic aerosol.  Nitrate also present.</a:t>
            </a:r>
          </a:p>
          <a:p>
            <a:r>
              <a:rPr lang="en-US" baseline="0" dirty="0" smtClean="0"/>
              <a:t>SO2 from point sources in </a:t>
            </a:r>
            <a:r>
              <a:rPr lang="en-US" baseline="0" dirty="0" err="1" smtClean="0"/>
              <a:t>Suisin</a:t>
            </a:r>
            <a:r>
              <a:rPr lang="en-US" baseline="0" dirty="0" smtClean="0"/>
              <a:t> Bay.  With distance from source we also see sulfate.</a:t>
            </a:r>
          </a:p>
          <a:p>
            <a:r>
              <a:rPr lang="en-US" baseline="0" dirty="0" smtClean="0"/>
              <a:t>Organic aerosol increases during the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EB2-5127-EC4D-B18E-7B599AF043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Offshore marine</a:t>
            </a:r>
            <a:r>
              <a:rPr lang="en-US" baseline="0" dirty="0" smtClean="0"/>
              <a:t> aerosol low in POM, NH4, NO3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Southerly flow – high SO2, low NH4, NO3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NW flow – similar org and so4, neutralized aerosol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 flow – NO3 more NH4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EB2-5127-EC4D-B18E-7B599AF043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EB2-5127-EC4D-B18E-7B599AF043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71BCA9-D61E-D847-94D2-9E57B15E059C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SO2 instrument has slower response than CO2; seen in lack of fine structure in time trace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SO2 data are uncertain to ±15%; CO2 data are uncertain to ±0.10 ppmv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Slope uncertainty is data dependent; typically ±10%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Conversion factor (4.6) is uncertain to ±5% due to assumptions made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Emission factors uncertain to ±10-20% (data dependent)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Factor of 20 has no uncertainty; comes from chemical stoichiometry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in tables are averages ± std. dev. of mean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CalNex STUDY MEAN = 2.8 g SO2 / kg fuel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Houston STUDY MEAN = 15.3 g SO2 / kg fuel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1499EC-C082-D347-9338-88FE932C9E50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56AA-0A78-CB41-A596-5950482BF813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0F73-3842-344A-BDA7-662181899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http://saga.pmel.noaa.gov/d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ntis_from_the_G1_pk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731" y="0"/>
            <a:ext cx="9467732" cy="687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222" y="4491251"/>
            <a:ext cx="7921978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and Physical Properties of Aerosols Measured</a:t>
            </a:r>
            <a:r>
              <a:rPr lang="en-US" dirty="0" smtClean="0"/>
              <a:t> Onboard </a:t>
            </a:r>
            <a:r>
              <a:rPr lang="en-US" dirty="0"/>
              <a:t>the R/V Atlantis during </a:t>
            </a:r>
            <a:r>
              <a:rPr lang="en-US" dirty="0" err="1"/>
              <a:t>CalNex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003" y="6157351"/>
            <a:ext cx="5830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NOAA/PMEL Atmospheric Chemistry Group</a:t>
            </a:r>
          </a:p>
          <a:p>
            <a:pPr algn="ctr"/>
            <a:r>
              <a:rPr lang="en-US" dirty="0" smtClean="0"/>
              <a:t>Funded through the NOAA Climate and Air Quality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Case Study 2</a:t>
            </a:r>
            <a:br>
              <a:rPr lang="en-US" sz="2800" dirty="0" smtClean="0"/>
            </a:br>
            <a:r>
              <a:rPr lang="en-US" sz="2800" dirty="0" smtClean="0"/>
              <a:t>Sacramento Ship Channel</a:t>
            </a:r>
            <a:br>
              <a:rPr lang="en-US" sz="2800" dirty="0" smtClean="0"/>
            </a:br>
            <a:r>
              <a:rPr lang="en-US" sz="2800" dirty="0" smtClean="0"/>
              <a:t>June 4-6, 2010</a:t>
            </a:r>
            <a:endParaRPr lang="en-US" sz="2800" dirty="0"/>
          </a:p>
        </p:txBody>
      </p:sp>
      <p:pic>
        <p:nvPicPr>
          <p:cNvPr id="9" name="Picture 8" descr="surface060411060414.gif"/>
          <p:cNvPicPr>
            <a:picLocks noChangeAspect="1"/>
          </p:cNvPicPr>
          <p:nvPr/>
        </p:nvPicPr>
        <p:blipFill>
          <a:blip r:embed="rId2"/>
          <a:srcRect l="7890" t="34568" r="52274" b="28642"/>
          <a:stretch>
            <a:fillRect/>
          </a:stretch>
        </p:blipFill>
        <p:spPr>
          <a:xfrm>
            <a:off x="457200" y="2414737"/>
            <a:ext cx="3480559" cy="3210070"/>
          </a:xfrm>
          <a:prstGeom prst="rect">
            <a:avLst/>
          </a:prstGeom>
        </p:spPr>
      </p:pic>
      <p:pic>
        <p:nvPicPr>
          <p:cNvPr id="10" name="Picture 9" descr="surface060520060523.gif"/>
          <p:cNvPicPr>
            <a:picLocks noChangeAspect="1"/>
          </p:cNvPicPr>
          <p:nvPr/>
        </p:nvPicPr>
        <p:blipFill>
          <a:blip r:embed="rId3"/>
          <a:srcRect l="4932" t="22716" r="53260" b="31605"/>
          <a:stretch>
            <a:fillRect/>
          </a:stretch>
        </p:blipFill>
        <p:spPr>
          <a:xfrm>
            <a:off x="4825153" y="2135045"/>
            <a:ext cx="3402547" cy="3712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1334" y="1560043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residence time plots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33410" y="2124811"/>
            <a:ext cx="203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06/05 at 2000-2300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268" y="2107575"/>
            <a:ext cx="203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06/04 at 1100-1400</a:t>
            </a:r>
            <a:endParaRPr lang="en-US" dirty="0"/>
          </a:p>
        </p:txBody>
      </p:sp>
      <p:pic>
        <p:nvPicPr>
          <p:cNvPr id="14" name="Picture 13" descr="surface060502060505.gif"/>
          <p:cNvPicPr>
            <a:picLocks noChangeAspect="1"/>
          </p:cNvPicPr>
          <p:nvPr/>
        </p:nvPicPr>
        <p:blipFill>
          <a:blip r:embed="rId4"/>
          <a:srcRect l="14795" t="88889" r="16767" b="2963"/>
          <a:stretch>
            <a:fillRect/>
          </a:stretch>
        </p:blipFill>
        <p:spPr>
          <a:xfrm>
            <a:off x="1988605" y="5488521"/>
            <a:ext cx="4700033" cy="558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5558" y="6281608"/>
            <a:ext cx="818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http://www.esrl.noaa.gov/csd/metproducts/flexpart/static_pages/atlantisimage.html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5558" y="5942345"/>
            <a:ext cx="166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Jerome </a:t>
            </a:r>
            <a:r>
              <a:rPr lang="en-US" dirty="0" err="1" smtClean="0"/>
              <a:t>Brioude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_emis_map_S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73"/>
            <a:ext cx="9144000" cy="6462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_4-6Ju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5" y="0"/>
            <a:ext cx="79561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bient_ju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848"/>
            <a:ext cx="9144000" cy="52843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70048" y="6071152"/>
            <a:ext cx="32993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49216" y="6071152"/>
            <a:ext cx="21535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82580" y="6072740"/>
            <a:ext cx="91112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50193" y="6088324"/>
            <a:ext cx="14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Turning Basin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22523" y="6088858"/>
            <a:ext cx="14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Turning Basin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87088" y="6075586"/>
            <a:ext cx="118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Suisun Bay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Sacramento Ship Channel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04_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1" y="0"/>
            <a:ext cx="6338401" cy="384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68" y="483201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Ambient T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" name="Picture 9" descr="0604_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5" y="3317148"/>
            <a:ext cx="6357438" cy="3540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7073" y="4417837"/>
            <a:ext cx="92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230°C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0601" y="1311545"/>
            <a:ext cx="289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Mid-day local time aerosol nucleation events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6873" y="4611116"/>
            <a:ext cx="248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Aerosol size reduced upon heating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604_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1" y="0"/>
            <a:ext cx="6338401" cy="384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68" y="483201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Ambient 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7073" y="4417837"/>
            <a:ext cx="92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230°C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0601" y="1311545"/>
            <a:ext cx="289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Mid-day local time aerosol nucleation events </a:t>
            </a:r>
            <a:endParaRPr lang="en-US" sz="2000" dirty="0"/>
          </a:p>
        </p:txBody>
      </p:sp>
      <p:pic>
        <p:nvPicPr>
          <p:cNvPr id="14" name="Picture 13" descr="CN_resid_4Jun.jpg"/>
          <p:cNvPicPr>
            <a:picLocks noChangeAspect="1"/>
          </p:cNvPicPr>
          <p:nvPr/>
        </p:nvPicPr>
        <p:blipFill>
          <a:blip r:embed="rId3"/>
          <a:srcRect l="2876"/>
          <a:stretch>
            <a:fillRect/>
          </a:stretch>
        </p:blipFill>
        <p:spPr>
          <a:xfrm>
            <a:off x="38338" y="3306004"/>
            <a:ext cx="6422340" cy="34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F_3ju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206500"/>
            <a:ext cx="5918200" cy="444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2248" y="524613"/>
            <a:ext cx="593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 size distribution 3 June 2010, 1930-2330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face051609051612.gif"/>
          <p:cNvPicPr>
            <a:picLocks noChangeAspect="1"/>
          </p:cNvPicPr>
          <p:nvPr/>
        </p:nvPicPr>
        <p:blipFill>
          <a:blip r:embed="rId2"/>
          <a:srcRect l="10849" t="16790" r="15781"/>
          <a:stretch>
            <a:fillRect/>
          </a:stretch>
        </p:blipFill>
        <p:spPr>
          <a:xfrm>
            <a:off x="1049170" y="1806"/>
            <a:ext cx="6156972" cy="6973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 smtClean="0"/>
              <a:t>Case Study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Santa Monica Bay #1</a:t>
            </a:r>
            <a:br>
              <a:rPr lang="en-US" dirty="0" smtClean="0"/>
            </a:br>
            <a:r>
              <a:rPr lang="en-US" sz="2667" dirty="0" smtClean="0"/>
              <a:t>16 May 2010</a:t>
            </a:r>
            <a:endParaRPr lang="en-US" sz="26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2500" t="1180" r="22500" b="24787"/>
          <a:stretch>
            <a:fillRect/>
          </a:stretch>
        </p:blipFill>
        <p:spPr>
          <a:xfrm>
            <a:off x="0" y="2143152"/>
            <a:ext cx="3353057" cy="409704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848998" y="4000436"/>
            <a:ext cx="400341" cy="514034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Santa Monica Bay #1</a:t>
            </a:r>
            <a:br>
              <a:rPr lang="en-US" dirty="0" smtClean="0"/>
            </a:br>
            <a:r>
              <a:rPr lang="en-US" sz="3111" dirty="0" smtClean="0"/>
              <a:t>Sunday,</a:t>
            </a:r>
            <a:r>
              <a:rPr lang="en-US" dirty="0" smtClean="0"/>
              <a:t> </a:t>
            </a:r>
            <a:r>
              <a:rPr lang="en-US" sz="2667" dirty="0" smtClean="0"/>
              <a:t>16 May 2010, pre-dawn plume</a:t>
            </a:r>
            <a:endParaRPr lang="en-US" dirty="0"/>
          </a:p>
        </p:txBody>
      </p:sp>
      <p:pic>
        <p:nvPicPr>
          <p:cNvPr id="4" name="Picture 3" descr="ambient_16m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60" y="1524717"/>
            <a:ext cx="7570872" cy="533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16_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5" y="-13800"/>
            <a:ext cx="6414883" cy="4028724"/>
          </a:xfrm>
          <a:prstGeom prst="rect">
            <a:avLst/>
          </a:prstGeom>
        </p:spPr>
      </p:pic>
      <p:pic>
        <p:nvPicPr>
          <p:cNvPr id="3" name="Picture 2" descr="0516_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11" y="3348460"/>
            <a:ext cx="6467878" cy="3602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4289" y="1960415"/>
            <a:ext cx="208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distribution dominated by </a:t>
            </a:r>
            <a:r>
              <a:rPr lang="en-US" dirty="0" err="1" smtClean="0"/>
              <a:t>Aitken</a:t>
            </a:r>
            <a:r>
              <a:rPr lang="en-US" dirty="0" smtClean="0"/>
              <a:t> and Nuclei mode particles.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83" y="1600200"/>
            <a:ext cx="86970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Q-AMS: chemistry</a:t>
            </a:r>
          </a:p>
          <a:p>
            <a:r>
              <a:rPr lang="en-US" dirty="0" smtClean="0"/>
              <a:t>DMPS-APS: aerosol number size distributions</a:t>
            </a:r>
          </a:p>
          <a:p>
            <a:r>
              <a:rPr lang="en-US" dirty="0" smtClean="0"/>
              <a:t>Meteorological parameters measured on the ship</a:t>
            </a:r>
          </a:p>
          <a:p>
            <a:pPr>
              <a:buNone/>
            </a:pPr>
            <a:r>
              <a:rPr lang="en-US" dirty="0" smtClean="0"/>
              <a:t>			http://</a:t>
            </a:r>
            <a:r>
              <a:rPr lang="en-US" dirty="0" err="1" smtClean="0"/>
              <a:t>saga.pmel.noaa.gov</a:t>
            </a:r>
            <a:r>
              <a:rPr lang="en-US" dirty="0" smtClean="0"/>
              <a:t>/data/</a:t>
            </a:r>
          </a:p>
          <a:p>
            <a:r>
              <a:rPr lang="en-US" dirty="0" smtClean="0"/>
              <a:t>Thermo-denuder SMPS system: changes in number size distributions heated to 230°C</a:t>
            </a:r>
          </a:p>
          <a:p>
            <a:r>
              <a:rPr lang="en-US" dirty="0" smtClean="0"/>
              <a:t>FLEXPART products (Jerome </a:t>
            </a:r>
            <a:r>
              <a:rPr lang="en-US" dirty="0" err="1" smtClean="0"/>
              <a:t>Brioude</a:t>
            </a:r>
            <a:r>
              <a:rPr lang="en-US" dirty="0" smtClean="0"/>
              <a:t> </a:t>
            </a:r>
            <a:r>
              <a:rPr lang="en-US" sz="2200" dirty="0" err="1" smtClean="0"/>
              <a:t>UofCO</a:t>
            </a:r>
            <a:r>
              <a:rPr lang="en-US" sz="2200" dirty="0" smtClean="0"/>
              <a:t> &amp; NOAA-ESRL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Santa Monica Bay #1</a:t>
            </a:r>
            <a:br>
              <a:rPr lang="en-US" dirty="0" smtClean="0"/>
            </a:br>
            <a:r>
              <a:rPr lang="en-US" sz="3111" dirty="0" smtClean="0"/>
              <a:t>Sunday, 16 May 2010, pre-dawn plume</a:t>
            </a:r>
            <a:endParaRPr lang="en-US" sz="3111" dirty="0"/>
          </a:p>
        </p:txBody>
      </p:sp>
      <p:pic>
        <p:nvPicPr>
          <p:cNvPr id="4" name="Picture 3" descr="CN_resid_16m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8" y="1417638"/>
            <a:ext cx="5540929" cy="3576486"/>
          </a:xfrm>
          <a:prstGeom prst="rect">
            <a:avLst/>
          </a:prstGeom>
        </p:spPr>
      </p:pic>
      <p:pic>
        <p:nvPicPr>
          <p:cNvPr id="5" name="Picture 4" descr="16may_to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60" y="3267376"/>
            <a:ext cx="4436540" cy="324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face052410052413.gif"/>
          <p:cNvPicPr>
            <a:picLocks noChangeAspect="1"/>
          </p:cNvPicPr>
          <p:nvPr/>
        </p:nvPicPr>
        <p:blipFill>
          <a:blip r:embed="rId2"/>
          <a:srcRect l="11836" t="17778" r="14795" b="3951"/>
          <a:stretch>
            <a:fillRect/>
          </a:stretch>
        </p:blipFill>
        <p:spPr>
          <a:xfrm>
            <a:off x="814487" y="8264"/>
            <a:ext cx="6429550" cy="6849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Santa Monica Bay #2</a:t>
            </a:r>
            <a:br>
              <a:rPr lang="en-US" dirty="0" smtClean="0"/>
            </a:br>
            <a:r>
              <a:rPr lang="en-US" sz="3111" dirty="0" smtClean="0"/>
              <a:t>24 May 2010, Off the airport</a:t>
            </a:r>
            <a:endParaRPr lang="en-US" sz="311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2500" t="14164" r="22500" b="24787"/>
          <a:stretch>
            <a:fillRect/>
          </a:stretch>
        </p:blipFill>
        <p:spPr>
          <a:xfrm>
            <a:off x="0" y="2861682"/>
            <a:ext cx="3353057" cy="337851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918023" y="4193720"/>
            <a:ext cx="400341" cy="514034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Santa Monica Bay #2</a:t>
            </a:r>
            <a:br>
              <a:rPr lang="en-US" dirty="0" smtClean="0"/>
            </a:br>
            <a:r>
              <a:rPr lang="en-US" sz="3111" dirty="0" smtClean="0"/>
              <a:t>24 May 2010, Off the airport</a:t>
            </a:r>
            <a:endParaRPr lang="en-US" sz="3111" dirty="0"/>
          </a:p>
        </p:txBody>
      </p:sp>
      <p:pic>
        <p:nvPicPr>
          <p:cNvPr id="5" name="Picture 4" descr="ambient_24m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0" y="1413800"/>
            <a:ext cx="7874579" cy="5547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May_dm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3400"/>
            <a:ext cx="8534400" cy="5054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Santa Monica Bay #2</a:t>
            </a:r>
            <a:br>
              <a:rPr lang="en-US" dirty="0" smtClean="0"/>
            </a:br>
            <a:r>
              <a:rPr lang="en-US" sz="3111" dirty="0" smtClean="0"/>
              <a:t>24 May 2010, Off the airport</a:t>
            </a:r>
            <a:endParaRPr lang="en-US" sz="311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Santa Monica Bay #2</a:t>
            </a:r>
            <a:br>
              <a:rPr lang="en-US" dirty="0" smtClean="0"/>
            </a:br>
            <a:r>
              <a:rPr lang="en-US" sz="3111" dirty="0" smtClean="0"/>
              <a:t>24 May 2010, Off the airport</a:t>
            </a:r>
            <a:endParaRPr lang="en-US" sz="3111" dirty="0"/>
          </a:p>
        </p:txBody>
      </p:sp>
      <p:pic>
        <p:nvPicPr>
          <p:cNvPr id="5" name="Picture 4" descr="CN_resid_24m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1568357"/>
            <a:ext cx="4969753" cy="3207811"/>
          </a:xfrm>
          <a:prstGeom prst="rect">
            <a:avLst/>
          </a:prstGeom>
        </p:spPr>
      </p:pic>
      <p:pic>
        <p:nvPicPr>
          <p:cNvPr id="6" name="Picture 5" descr="24may_to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13" y="3227186"/>
            <a:ext cx="5385052" cy="309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11" dirty="0" smtClean="0"/>
              <a:t>Case Study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Port of Long Beach/LA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24787"/>
          <a:stretch>
            <a:fillRect/>
          </a:stretch>
        </p:blipFill>
        <p:spPr>
          <a:xfrm>
            <a:off x="304800" y="1417638"/>
            <a:ext cx="8534400" cy="58268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2934263" y="5957179"/>
            <a:ext cx="2194314" cy="79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3563320" y="5327322"/>
            <a:ext cx="1998380" cy="106297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4974" y="3037262"/>
            <a:ext cx="1836048" cy="182235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11" dirty="0" smtClean="0"/>
              <a:t>Case Study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Port of Long Beach/LA</a:t>
            </a:r>
            <a:endParaRPr lang="en-US" dirty="0"/>
          </a:p>
        </p:txBody>
      </p:sp>
      <p:pic>
        <p:nvPicPr>
          <p:cNvPr id="6" name="Picture 5" descr="ambient_26m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7148"/>
            <a:ext cx="9144000" cy="5284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1216" y="1187280"/>
            <a:ext cx="546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              NW        SE    NW    SE    NW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11" dirty="0" smtClean="0"/>
              <a:t>Case Study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Port of Long Beach/LA</a:t>
            </a:r>
            <a:endParaRPr lang="en-US" dirty="0"/>
          </a:p>
        </p:txBody>
      </p:sp>
      <p:pic>
        <p:nvPicPr>
          <p:cNvPr id="6" name="Picture 5" descr="ambient_26m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656"/>
            <a:ext cx="9144000" cy="5284304"/>
          </a:xfrm>
          <a:prstGeom prst="rect">
            <a:avLst/>
          </a:prstGeom>
        </p:spPr>
      </p:pic>
      <p:pic>
        <p:nvPicPr>
          <p:cNvPr id="5" name="Picture 4" descr="26may_to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29" y="1244601"/>
            <a:ext cx="4059448" cy="2634812"/>
          </a:xfrm>
          <a:prstGeom prst="rect">
            <a:avLst/>
          </a:prstGeom>
        </p:spPr>
      </p:pic>
      <p:pic>
        <p:nvPicPr>
          <p:cNvPr id="8" name="Picture 7" descr="27may_to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428" y="1299672"/>
            <a:ext cx="3774572" cy="2538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 marine air mass – on shore flow to CA, most likely aerosol mixed into the MBL from the FT</a:t>
            </a:r>
            <a:r>
              <a:rPr lang="en-US" dirty="0" smtClean="0"/>
              <a:t>.  Background concentration of ≈2 μg/m</a:t>
            </a:r>
            <a:r>
              <a:rPr lang="en-US" baseline="30000" dirty="0" smtClean="0"/>
              <a:t>3 </a:t>
            </a:r>
            <a:r>
              <a:rPr lang="en-US" dirty="0" smtClean="0"/>
              <a:t>of acidic sulfate.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Inland – Sacramento Ship Channel</a:t>
            </a:r>
            <a:r>
              <a:rPr lang="en-US" dirty="0" smtClean="0"/>
              <a:t>.  New particle production each day mainly organic mass on a non-volatile core.  Sulfate mass hours downwind of major point sources.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Santa Monica </a:t>
            </a:r>
            <a:r>
              <a:rPr lang="en-US" dirty="0" smtClean="0"/>
              <a:t>Bay – </a:t>
            </a:r>
            <a:r>
              <a:rPr lang="en-US" dirty="0" err="1" smtClean="0"/>
              <a:t>seabreeze</a:t>
            </a:r>
            <a:r>
              <a:rPr lang="en-US" dirty="0" smtClean="0"/>
              <a:t> bringing highest aerosol mass concentrations measured during the experiment.  Organic/sulfate/nitrate on non-volatile core.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 of Long Beach/</a:t>
            </a:r>
            <a:r>
              <a:rPr lang="en-US" dirty="0" smtClean="0"/>
              <a:t>LA – S flow (SO2, organic mass), NW flow (low aerosol mass concentration), SE flow (elevated organic, sulfate, nitrate, ammonium mass concentrations)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95300" y="346075"/>
            <a:ext cx="8153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Calibri" charset="0"/>
              </a:rPr>
              <a:t>		  		</a:t>
            </a:r>
            <a:r>
              <a:rPr lang="en-US" sz="2000" b="1" u="sng">
                <a:solidFill>
                  <a:srgbClr val="000090"/>
                </a:solidFill>
                <a:latin typeface="Calibri" charset="0"/>
              </a:rPr>
              <a:t>Summary of CalNex Emission Factor Data</a:t>
            </a:r>
            <a:endParaRPr lang="en-US" sz="2000" b="1">
              <a:solidFill>
                <a:srgbClr val="000090"/>
              </a:solidFill>
              <a:latin typeface="Calibri" charset="0"/>
            </a:endParaRPr>
          </a:p>
          <a:p>
            <a:pPr eaLnBrk="1" hangingPunct="1"/>
            <a:endParaRPr lang="en-US" sz="1800" b="1">
              <a:solidFill>
                <a:schemeClr val="accent2"/>
              </a:solidFill>
              <a:latin typeface="Calibri" charset="0"/>
            </a:endParaRP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Ship type			g NO</a:t>
            </a:r>
            <a:r>
              <a:rPr lang="en-US" sz="1600" b="1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600" b="1">
                <a:solidFill>
                  <a:srgbClr val="000090"/>
                </a:solidFill>
                <a:latin typeface="Calibri" charset="0"/>
              </a:rPr>
              <a:t> /kg fuel	g SO</a:t>
            </a:r>
            <a:r>
              <a:rPr lang="en-US" sz="1600" b="1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600" b="1">
                <a:solidFill>
                  <a:srgbClr val="000090"/>
                </a:solidFill>
                <a:latin typeface="Calibri" charset="0"/>
              </a:rPr>
              <a:t>	 /kg fuel	g CO /kg fuel	Speed, knots	# ships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Container ships		78.4±34.7 (23)	7.1±6.5 (21)	4.3±6.5 (23)	8.1 – 20		  18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Freighters			64.0±24.8 (3)	3.6±3.7 (3)		2.5±2.1 (2)		5.7 – 11.4		   3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Tankers			62.2±6.7 (2)	7.2±9.4 (2)		2.2±3.2 (2)		11.7 – 14.7	   2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Vehicle carrier		57.0±13.7 (3)	7.2±7.2 (3)		7.6±11 (3)		7.4 – 18.1		   1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Cruise ships		55.7±5.6 (5)	0.5±0.3 (5)		0.7±1.0 (5)		11.1 – 20.6	   3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High-speed (ferries)	33.7±13.2 (12)	0.1±0.4 (11)	2.9±3.7 (11)	7.0 – 30.1		   6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Anchored ships		26.4±16.1 (21)	4.0±6.8 (21)	6.9±9.4 (21)	0			  12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384300" y="4587875"/>
            <a:ext cx="59213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95300" y="1254125"/>
            <a:ext cx="815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1384300" y="3679825"/>
            <a:ext cx="61452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Calibri" charset="0"/>
              </a:rPr>
              <a:t>		</a:t>
            </a:r>
            <a:r>
              <a:rPr lang="en-US" sz="2000" b="1" u="sng">
                <a:solidFill>
                  <a:srgbClr val="000090"/>
                </a:solidFill>
                <a:latin typeface="Calibri" charset="0"/>
              </a:rPr>
              <a:t>Summary of Houston Emission Factor Data</a:t>
            </a:r>
            <a:endParaRPr lang="en-US" sz="2000" b="1">
              <a:solidFill>
                <a:srgbClr val="000090"/>
              </a:solidFill>
              <a:latin typeface="Calibri" charset="0"/>
            </a:endParaRPr>
          </a:p>
          <a:p>
            <a:pPr eaLnBrk="1" hangingPunct="1"/>
            <a:endParaRPr lang="en-US" sz="1800" b="1">
              <a:solidFill>
                <a:schemeClr val="accent2"/>
              </a:solidFill>
              <a:latin typeface="Calibri" charset="0"/>
            </a:endParaRP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Ship type			g NO</a:t>
            </a:r>
            <a:r>
              <a:rPr lang="en-US" sz="1600" b="1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600" b="1">
                <a:solidFill>
                  <a:srgbClr val="000090"/>
                </a:solidFill>
                <a:latin typeface="Calibri" charset="0"/>
              </a:rPr>
              <a:t> /kg fuel	g SO</a:t>
            </a:r>
            <a:r>
              <a:rPr lang="en-US" sz="1600" b="1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600" b="1">
                <a:solidFill>
                  <a:srgbClr val="000090"/>
                </a:solidFill>
                <a:latin typeface="Calibri" charset="0"/>
              </a:rPr>
              <a:t>	 /kg fuel	g CO /kg fuel	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Container ships		59.8±20.8 (9)	30.4±16.6 (6)	9.8±6.4 (10)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Freighters			87.0±29.6 (11)	20.4±15.6 (11)	7.0±3.5 (10)</a:t>
            </a:r>
          </a:p>
          <a:p>
            <a:pPr eaLnBrk="1" hangingPunct="1"/>
            <a:r>
              <a:rPr lang="en-US" sz="1600" b="1">
                <a:solidFill>
                  <a:srgbClr val="000090"/>
                </a:solidFill>
                <a:latin typeface="Calibri" charset="0"/>
              </a:rPr>
              <a:t>Tankers			79.2±23.4 (12)	27.3±17.4 (9)	16.7±15.3 (9)</a:t>
            </a:r>
          </a:p>
        </p:txBody>
      </p:sp>
    </p:spTree>
    <p:extLst>
      <p:ext uri="{BB962C8B-B14F-4D97-AF65-F5344CB8AC3E}">
        <p14:creationId xmlns:p14="http://schemas.microsoft.com/office/powerpoint/2010/main" val="11451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011"/>
            <a:ext cx="9144000" cy="4893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29" y="508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Submicrometer</a:t>
            </a:r>
            <a:r>
              <a:rPr lang="en-US" sz="2400" dirty="0" smtClean="0"/>
              <a:t> NR Aerosol Mass along the Atlantis Cruise Track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4111" y="6025444"/>
            <a:ext cx="529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 concentration 3.5 </a:t>
            </a:r>
            <a:r>
              <a:rPr lang="en-US" sz="2000" dirty="0" err="1" smtClean="0"/>
              <a:t>ug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(0.05 – 19 </a:t>
            </a:r>
            <a:r>
              <a:rPr lang="en-US" sz="2000" dirty="0" err="1"/>
              <a:t>ug</a:t>
            </a:r>
            <a:r>
              <a:rPr lang="en-US" sz="2000" dirty="0"/>
              <a:t> m</a:t>
            </a:r>
            <a:r>
              <a:rPr lang="en-US" sz="2000" baseline="30000" dirty="0"/>
              <a:t>-3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7" name="Picture 11" descr="SO2 cruise tr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60" y="1120422"/>
            <a:ext cx="4053593" cy="40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6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39925" y="503238"/>
            <a:ext cx="526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000090"/>
                </a:solidFill>
                <a:latin typeface="Calibri" charset="0"/>
              </a:rPr>
              <a:t>SO</a:t>
            </a:r>
            <a:r>
              <a:rPr lang="en-US" sz="2000" b="1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2000" b="1" u="sng">
                <a:solidFill>
                  <a:srgbClr val="000090"/>
                </a:solidFill>
                <a:latin typeface="Calibri" charset="0"/>
              </a:rPr>
              <a:t> Emissions from Commercial Marine Vessels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03313" y="1000125"/>
            <a:ext cx="6731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>
                <a:solidFill>
                  <a:schemeClr val="accent2"/>
                </a:solidFill>
                <a:latin typeface="Calibri" charset="0"/>
              </a:rPr>
              <a:t>Mission		Avg. SO</a:t>
            </a:r>
            <a:r>
              <a:rPr lang="en-US" sz="1600" b="1" baseline="-25000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sz="1600" b="1" u="sng">
                <a:solidFill>
                  <a:schemeClr val="accent2"/>
                </a:solidFill>
                <a:latin typeface="Calibri" charset="0"/>
              </a:rPr>
              <a:t> EF	fuel %S		Max SO</a:t>
            </a:r>
            <a:r>
              <a:rPr lang="en-US" sz="1600" b="1" baseline="-25000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sz="1600" b="1" u="sng">
                <a:solidFill>
                  <a:schemeClr val="accent2"/>
                </a:solidFill>
                <a:latin typeface="Calibri" charset="0"/>
              </a:rPr>
              <a:t> EF	fuel %S</a:t>
            </a:r>
          </a:p>
          <a:p>
            <a:pPr eaLnBrk="1" hangingPunct="1"/>
            <a:r>
              <a:rPr lang="en-US" sz="1600" b="1">
                <a:latin typeface="Calibri" charset="0"/>
              </a:rPr>
              <a:t>CalNex 2010	 4.4 (±5.7)		    0.2			      28		   1.4</a:t>
            </a:r>
            <a:endParaRPr lang="en-US" sz="800" b="1">
              <a:latin typeface="Calibri" charset="0"/>
            </a:endParaRPr>
          </a:p>
          <a:p>
            <a:pPr eaLnBrk="1" hangingPunct="1"/>
            <a:endParaRPr lang="en-US" sz="800" b="1">
              <a:latin typeface="Calibri" charset="0"/>
            </a:endParaRPr>
          </a:p>
          <a:p>
            <a:pPr eaLnBrk="1" hangingPunct="1"/>
            <a:r>
              <a:rPr lang="en-US" sz="1600" b="1">
                <a:latin typeface="Calibri" charset="0"/>
              </a:rPr>
              <a:t>TexAQS 2006	15.5 (±16.7)	   0.78		       70		    3.5</a:t>
            </a:r>
          </a:p>
          <a:p>
            <a:pPr eaLnBrk="1" hangingPunct="1"/>
            <a:endParaRPr lang="en-US" sz="1600" b="1">
              <a:latin typeface="Calibri" charset="0"/>
            </a:endParaRPr>
          </a:p>
          <a:p>
            <a:pPr eaLnBrk="1" hangingPunct="1"/>
            <a:r>
              <a:rPr lang="en-US" sz="1600" b="1">
                <a:latin typeface="Calibri" charset="0"/>
              </a:rPr>
              <a:t>Current ARB regulations cap marine fuel S at 1.5% for MGO; 0.5% for MDO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Calibri" charset="0"/>
              </a:rPr>
              <a:t>	   • Our data indicate 100% compliance with regulation</a:t>
            </a:r>
          </a:p>
          <a:p>
            <a:pPr eaLnBrk="1" hangingPunct="1"/>
            <a:endParaRPr lang="en-US" sz="1000">
              <a:latin typeface="Calibri" charset="0"/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103313" y="2971800"/>
            <a:ext cx="6937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>
                <a:solidFill>
                  <a:schemeClr val="accent2"/>
                </a:solidFill>
                <a:latin typeface="Calibri" charset="0"/>
              </a:rPr>
              <a:t>Biogenic vs Commercial Marine Vessel Sulfur Sources off the California Coast</a:t>
            </a:r>
            <a:endParaRPr lang="en-US" sz="800" b="1">
              <a:solidFill>
                <a:schemeClr val="accent2"/>
              </a:solidFill>
              <a:latin typeface="Calibri" charset="0"/>
            </a:endParaRPr>
          </a:p>
          <a:p>
            <a:pPr eaLnBrk="1" hangingPunct="1"/>
            <a:r>
              <a:rPr lang="en-US" sz="800" b="1">
                <a:solidFill>
                  <a:schemeClr val="accent2"/>
                </a:solidFill>
                <a:latin typeface="Calibri" charset="0"/>
              </a:rPr>
              <a:t>  </a:t>
            </a:r>
            <a:endParaRPr lang="en-US" sz="800" b="1">
              <a:latin typeface="Calibri" charset="0"/>
            </a:endParaRPr>
          </a:p>
          <a:p>
            <a:pPr eaLnBrk="1" hangingPunct="1"/>
            <a:r>
              <a:rPr lang="en-US" sz="1600" b="1">
                <a:latin typeface="Calibri" charset="0"/>
              </a:rPr>
              <a:t>DMS emission and import (Bates and Lamb, GBC, 1992):  7.1e6 mol/day</a:t>
            </a:r>
          </a:p>
          <a:p>
            <a:pPr eaLnBrk="1" hangingPunct="1"/>
            <a:r>
              <a:rPr lang="en-US" sz="1600" b="1">
                <a:latin typeface="Calibri" charset="0"/>
              </a:rPr>
              <a:t>(Assume: 5 day (summer) DMS lifetime; average wind speed; 35% onshore)</a:t>
            </a:r>
          </a:p>
          <a:p>
            <a:pPr eaLnBrk="1" hangingPunct="1"/>
            <a:r>
              <a:rPr lang="en-US" sz="1600" b="1">
                <a:latin typeface="Calibri" charset="0"/>
              </a:rPr>
              <a:t>	</a:t>
            </a:r>
            <a:r>
              <a:rPr lang="en-US" sz="1600" b="1">
                <a:solidFill>
                  <a:srgbClr val="FF0000"/>
                </a:solidFill>
                <a:latin typeface="Calibri" charset="0"/>
              </a:rPr>
              <a:t>Import of DMS sulfur = 2.3e8 gS /day</a:t>
            </a:r>
          </a:p>
          <a:p>
            <a:pPr eaLnBrk="1" hangingPunct="1"/>
            <a:endParaRPr lang="en-US" sz="1600" b="1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sz="1600" b="1">
                <a:latin typeface="Calibri" charset="0"/>
              </a:rPr>
              <a:t>US west coast ship SO</a:t>
            </a:r>
            <a:r>
              <a:rPr lang="en-US" sz="1600" b="1" baseline="-25000">
                <a:latin typeface="Calibri" charset="0"/>
              </a:rPr>
              <a:t>2</a:t>
            </a:r>
            <a:r>
              <a:rPr lang="en-US" sz="1600" b="1">
                <a:latin typeface="Calibri" charset="0"/>
              </a:rPr>
              <a:t> emissions for 2002:  80,200 metric tons (Corbett, 2004)</a:t>
            </a:r>
          </a:p>
          <a:p>
            <a:pPr eaLnBrk="1" hangingPunct="1"/>
            <a:r>
              <a:rPr lang="en-US" sz="1600" b="1">
                <a:latin typeface="Calibri" charset="0"/>
              </a:rPr>
              <a:t>(Assume: CA fraction of coast = 0.62; all emissions reach shore; </a:t>
            </a:r>
            <a:r>
              <a:rPr lang="en-US" sz="1600" b="1" u="sng">
                <a:latin typeface="Calibri" charset="0"/>
              </a:rPr>
              <a:t>fuel S = 2.7%</a:t>
            </a:r>
            <a:r>
              <a:rPr lang="en-US" sz="1600" b="1">
                <a:latin typeface="Calibri" charset="0"/>
              </a:rPr>
              <a:t>)</a:t>
            </a:r>
          </a:p>
          <a:p>
            <a:pPr eaLnBrk="1" hangingPunct="1"/>
            <a:r>
              <a:rPr lang="en-US" sz="1600" b="1">
                <a:latin typeface="Calibri" charset="0"/>
              </a:rPr>
              <a:t>	</a:t>
            </a:r>
            <a:r>
              <a:rPr lang="en-US" sz="1600" b="1">
                <a:solidFill>
                  <a:srgbClr val="FF0000"/>
                </a:solidFill>
                <a:latin typeface="Calibri" charset="0"/>
              </a:rPr>
              <a:t>Import of CMV sulfur = 0.68e8 gS /day (0.13e8 gS/day with 0.5% S fuel)</a:t>
            </a:r>
          </a:p>
          <a:p>
            <a:pPr eaLnBrk="1" hangingPunct="1"/>
            <a:endParaRPr lang="en-US" sz="1600" b="1">
              <a:solidFill>
                <a:srgbClr val="FF0000"/>
              </a:solidFill>
              <a:latin typeface="Calibri" charset="0"/>
              <a:sym typeface="Wingdings" charset="0"/>
            </a:endParaRPr>
          </a:p>
          <a:p>
            <a:pPr eaLnBrk="1" hangingPunct="1"/>
            <a:r>
              <a:rPr lang="en-US" sz="1600" b="1">
                <a:solidFill>
                  <a:srgbClr val="008000"/>
                </a:solidFill>
                <a:latin typeface="Calibri" charset="0"/>
                <a:sym typeface="Wingdings" charset="0"/>
              </a:rPr>
              <a:t>• New ARB regs take place in 2012 </a:t>
            </a:r>
            <a:r>
              <a:rPr lang="en-US" sz="1600" b="1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Calibri" charset="0"/>
                <a:sym typeface="Wingdings" charset="0"/>
              </a:rPr>
              <a:t> fuel S &lt; 0.1%</a:t>
            </a:r>
            <a:endParaRPr lang="en-US" sz="1600" b="1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600" b="1">
                <a:solidFill>
                  <a:srgbClr val="008000"/>
                </a:solidFill>
                <a:latin typeface="Calibri" charset="0"/>
              </a:rPr>
              <a:t>• North American Emission Control Area regs take place in 2012 </a:t>
            </a:r>
            <a:r>
              <a:rPr lang="en-US" sz="1600" b="1">
                <a:solidFill>
                  <a:srgbClr val="008000"/>
                </a:solidFill>
                <a:latin typeface="Calibri" charset="0"/>
                <a:sym typeface="Wingdings" charset="0"/>
              </a:rPr>
              <a:t> fuel S &lt;1%</a:t>
            </a:r>
          </a:p>
          <a:p>
            <a:pPr eaLnBrk="1" hangingPunct="1"/>
            <a:r>
              <a:rPr lang="en-US" sz="1600" b="1">
                <a:solidFill>
                  <a:srgbClr val="008000"/>
                </a:solidFill>
                <a:latin typeface="Calibri" charset="0"/>
                <a:sym typeface="Wingdings" charset="0"/>
              </a:rPr>
              <a:t>										    in 2015 </a:t>
            </a:r>
            <a:r>
              <a:rPr lang="en-US" sz="1600" b="1">
                <a:solidFill>
                  <a:srgbClr val="008000"/>
                </a:solidFill>
                <a:sym typeface="Wingdings" charset="0"/>
              </a:rPr>
              <a:t></a:t>
            </a:r>
            <a:r>
              <a:rPr lang="en-US" sz="1600" b="1">
                <a:solidFill>
                  <a:srgbClr val="008000"/>
                </a:solidFill>
                <a:latin typeface="Calibri" charset="0"/>
                <a:sym typeface="Wingdings" charset="0"/>
              </a:rPr>
              <a:t> fuel S &lt;0.1%</a:t>
            </a:r>
          </a:p>
          <a:p>
            <a:pPr eaLnBrk="1" hangingPunct="1"/>
            <a:endParaRPr lang="en-US" sz="1600" b="1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075" y="1000125"/>
            <a:ext cx="3603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900" y="2963863"/>
            <a:ext cx="360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9638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479550" y="187325"/>
            <a:ext cx="618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90"/>
                </a:solidFill>
                <a:latin typeface="Calibri" charset="0"/>
              </a:rPr>
              <a:t>Sulfur Dioxide Emissions from Ships During CalNex 2010</a:t>
            </a:r>
            <a:r>
              <a:rPr lang="en-US" sz="1400" b="1">
                <a:solidFill>
                  <a:srgbClr val="000090"/>
                </a:solidFill>
                <a:latin typeface="Calibri" charset="0"/>
              </a:rPr>
              <a:t>	</a:t>
            </a:r>
          </a:p>
          <a:p>
            <a:pPr algn="ctr" eaLnBrk="1" hangingPunct="1"/>
            <a:r>
              <a:rPr lang="en-US" sz="1600" b="1">
                <a:solidFill>
                  <a:srgbClr val="008000"/>
                </a:solidFill>
                <a:latin typeface="Calibri" charset="0"/>
              </a:rPr>
              <a:t>Eric Williams	NOAA/ESRL/CSD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626100" y="4279900"/>
            <a:ext cx="33480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 u="sng">
                <a:latin typeface="Calibri" charset="0"/>
              </a:rPr>
              <a:t>SUMMARY and FINDINGS</a:t>
            </a:r>
          </a:p>
          <a:p>
            <a:pPr eaLnBrk="1" hangingPunct="1"/>
            <a:r>
              <a:rPr lang="en-US" sz="1300" b="1">
                <a:latin typeface="Calibri" charset="0"/>
              </a:rPr>
              <a:t>• To date 123 ship plume analyses are done</a:t>
            </a:r>
          </a:p>
          <a:p>
            <a:pPr eaLnBrk="1" hangingPunct="1"/>
            <a:r>
              <a:rPr lang="en-US" sz="1300" b="1">
                <a:latin typeface="Calibri" charset="0"/>
              </a:rPr>
              <a:t>• Data show compliance with 1.5% fuel-S limit</a:t>
            </a:r>
          </a:p>
          <a:p>
            <a:pPr eaLnBrk="1" hangingPunct="1"/>
            <a:r>
              <a:rPr lang="en-US" sz="1300" b="1">
                <a:latin typeface="Calibri" charset="0"/>
              </a:rPr>
              <a:t>• More than 80% compliance with 0.5% limit</a:t>
            </a:r>
          </a:p>
          <a:p>
            <a:pPr eaLnBrk="1" hangingPunct="1"/>
            <a:r>
              <a:rPr lang="en-US" sz="1300" b="1">
                <a:latin typeface="Calibri" charset="0"/>
              </a:rPr>
              <a:t>• Our data measure all emissions from the</a:t>
            </a:r>
          </a:p>
          <a:p>
            <a:pPr eaLnBrk="1" hangingPunct="1"/>
            <a:r>
              <a:rPr lang="en-US" sz="1300" b="1">
                <a:latin typeface="Calibri" charset="0"/>
              </a:rPr>
              <a:t>    stack – main engine, aux engine, boilers</a:t>
            </a:r>
          </a:p>
          <a:p>
            <a:pPr eaLnBrk="1" hangingPunct="1"/>
            <a:r>
              <a:rPr lang="en-US" sz="1300" b="1">
                <a:latin typeface="Calibri" charset="0"/>
              </a:rPr>
              <a:t>• Our data cannot distinguish what fuel</a:t>
            </a:r>
          </a:p>
          <a:p>
            <a:pPr eaLnBrk="1" hangingPunct="1"/>
            <a:r>
              <a:rPr lang="en-US" sz="1300" b="1">
                <a:latin typeface="Calibri" charset="0"/>
              </a:rPr>
              <a:t>    types – HFO, MDO, MGO – are in use</a:t>
            </a:r>
          </a:p>
          <a:p>
            <a:pPr eaLnBrk="1" hangingPunct="1"/>
            <a:r>
              <a:rPr lang="en-US" sz="1400" b="1">
                <a:solidFill>
                  <a:srgbClr val="FF0000"/>
                </a:solidFill>
                <a:latin typeface="Calibri" charset="0"/>
              </a:rPr>
              <a:t>• Median fuel-S is X10 lower for CalNex</a:t>
            </a:r>
          </a:p>
          <a:p>
            <a:pPr eaLnBrk="1" hangingPunct="1"/>
            <a:r>
              <a:rPr lang="en-US" sz="1400" b="1">
                <a:solidFill>
                  <a:srgbClr val="FF0000"/>
                </a:solidFill>
                <a:latin typeface="Calibri" charset="0"/>
              </a:rPr>
              <a:t>   than for Houston</a:t>
            </a:r>
            <a:endParaRPr lang="en-US" sz="1000" b="1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5583238" y="922338"/>
            <a:ext cx="3365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u="sng">
                <a:solidFill>
                  <a:srgbClr val="FF0000"/>
                </a:solidFill>
                <a:latin typeface="Calibri" charset="0"/>
              </a:rPr>
              <a:t>CalNex 2010 Emission Factor Data</a:t>
            </a:r>
            <a:endParaRPr lang="en-US" sz="1200" b="1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sz="1200" b="1" u="sng">
                <a:solidFill>
                  <a:srgbClr val="000090"/>
                </a:solidFill>
                <a:latin typeface="Calibri" charset="0"/>
              </a:rPr>
              <a:t>Ship type		g SO</a:t>
            </a:r>
            <a:r>
              <a:rPr lang="en-US" sz="1200" b="1" u="sng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200" b="1" u="sng">
                <a:solidFill>
                  <a:srgbClr val="000090"/>
                </a:solidFill>
                <a:latin typeface="Calibri" charset="0"/>
              </a:rPr>
              <a:t> /kg fuel         %fuel-S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Container ships	7.1±6.5 (21)		0.36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Freighters		3.6±3.7 (3)		0.18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Tankers		7.2±9.4 (2)		0.36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High-speed (ferries)	0.1±0.4 (11)		0.01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Anchored ships	4.0±6.8 (21)		0.20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STUDY MAXIMUM	28.4			1.42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STUDY MEDIAN	0.69			0.03</a:t>
            </a: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5583238" y="2714625"/>
            <a:ext cx="3451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u="sng">
                <a:solidFill>
                  <a:srgbClr val="FF0000"/>
                </a:solidFill>
                <a:latin typeface="Calibri" charset="0"/>
              </a:rPr>
              <a:t>Houston 2006 Emission Factor Data</a:t>
            </a:r>
            <a:endParaRPr lang="en-US" sz="1200" b="1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sz="1200" b="1" u="sng">
                <a:solidFill>
                  <a:srgbClr val="000090"/>
                </a:solidFill>
                <a:latin typeface="Calibri" charset="0"/>
              </a:rPr>
              <a:t>Ship type		g SO</a:t>
            </a:r>
            <a:r>
              <a:rPr lang="en-US" sz="1200" b="1" u="sng" baseline="-25000">
                <a:solidFill>
                  <a:srgbClr val="000090"/>
                </a:solidFill>
                <a:latin typeface="Calibri" charset="0"/>
              </a:rPr>
              <a:t>2</a:t>
            </a:r>
            <a:r>
              <a:rPr lang="en-US" sz="1200" b="1" u="sng">
                <a:solidFill>
                  <a:srgbClr val="000090"/>
                </a:solidFill>
                <a:latin typeface="Calibri" charset="0"/>
              </a:rPr>
              <a:t> /kg fuel	        % fuel-S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Container ships	30.4±16.6		1.52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Freighters		20.4±15.6		1.02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Tankers		27.3±17.4		1.37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STUDY MAXIMUM	70.4			3.52</a:t>
            </a:r>
          </a:p>
          <a:p>
            <a:pPr eaLnBrk="1" hangingPunct="1"/>
            <a:r>
              <a:rPr lang="en-US" sz="1200" b="1">
                <a:solidFill>
                  <a:srgbClr val="000090"/>
                </a:solidFill>
                <a:latin typeface="Calibri" charset="0"/>
              </a:rPr>
              <a:t>STUDY MEDIAN	6.39			0.32</a:t>
            </a:r>
          </a:p>
        </p:txBody>
      </p:sp>
      <p:pic>
        <p:nvPicPr>
          <p:cNvPr id="17414" name="Picture 1" descr="SO2 CO2 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33775"/>
            <a:ext cx="2743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SO2 v CO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556000"/>
            <a:ext cx="27432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3"/>
          <p:cNvSpPr txBox="1">
            <a:spLocks noChangeArrowheads="1"/>
          </p:cNvSpPr>
          <p:nvPr/>
        </p:nvSpPr>
        <p:spPr bwMode="auto">
          <a:xfrm>
            <a:off x="333375" y="5608638"/>
            <a:ext cx="2290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u="sng">
                <a:solidFill>
                  <a:srgbClr val="FF0000"/>
                </a:solidFill>
                <a:latin typeface="Calibri" charset="0"/>
              </a:rPr>
              <a:t>MEASUREMENTS</a:t>
            </a:r>
          </a:p>
          <a:p>
            <a:pPr eaLnBrk="1" hangingPunct="1"/>
            <a:r>
              <a:rPr lang="en-US" sz="1200" b="1">
                <a:solidFill>
                  <a:srgbClr val="1439BF"/>
                </a:solidFill>
                <a:latin typeface="Calibri" charset="0"/>
              </a:rPr>
              <a:t>• Highly correlated CO2 and SO2</a:t>
            </a:r>
          </a:p>
          <a:p>
            <a:pPr eaLnBrk="1" hangingPunct="1"/>
            <a:r>
              <a:rPr lang="en-US" sz="1200" b="1">
                <a:solidFill>
                  <a:srgbClr val="1439BF"/>
                </a:solidFill>
                <a:latin typeface="Calibri" charset="0"/>
              </a:rPr>
              <a:t>• CO2 is measure of fuel burned</a:t>
            </a:r>
          </a:p>
          <a:p>
            <a:pPr eaLnBrk="1" hangingPunct="1"/>
            <a:r>
              <a:rPr lang="en-US" sz="1200" b="1">
                <a:solidFill>
                  <a:srgbClr val="1439BF"/>
                </a:solidFill>
                <a:latin typeface="Calibri" charset="0"/>
              </a:rPr>
              <a:t>• SO2 only from fuel-S content</a:t>
            </a:r>
          </a:p>
        </p:txBody>
      </p:sp>
      <p:sp>
        <p:nvSpPr>
          <p:cNvPr id="17417" name="TextBox 3"/>
          <p:cNvSpPr txBox="1">
            <a:spLocks noChangeArrowheads="1"/>
          </p:cNvSpPr>
          <p:nvPr/>
        </p:nvSpPr>
        <p:spPr bwMode="auto">
          <a:xfrm>
            <a:off x="3090863" y="5640388"/>
            <a:ext cx="2289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u="sng">
                <a:solidFill>
                  <a:srgbClr val="FF0000"/>
                </a:solidFill>
                <a:latin typeface="Calibri" charset="0"/>
              </a:rPr>
              <a:t>ANALYSIS</a:t>
            </a:r>
          </a:p>
          <a:p>
            <a:pPr eaLnBrk="1" hangingPunct="1"/>
            <a:r>
              <a:rPr lang="en-US" sz="1200" b="1">
                <a:solidFill>
                  <a:srgbClr val="1439BF"/>
                </a:solidFill>
                <a:latin typeface="Calibri" charset="0"/>
              </a:rPr>
              <a:t>• Calculate slope of SO2 vs CO2</a:t>
            </a:r>
          </a:p>
          <a:p>
            <a:pPr eaLnBrk="1" hangingPunct="1"/>
            <a:r>
              <a:rPr lang="en-US" sz="1200" b="1">
                <a:solidFill>
                  <a:srgbClr val="1439BF"/>
                </a:solidFill>
                <a:latin typeface="Calibri" charset="0"/>
              </a:rPr>
              <a:t>• Slope * 4.6 = Emission factor</a:t>
            </a:r>
          </a:p>
          <a:p>
            <a:pPr eaLnBrk="1" hangingPunct="1"/>
            <a:r>
              <a:rPr lang="en-US" sz="1200" b="1">
                <a:solidFill>
                  <a:srgbClr val="1439BF"/>
                </a:solidFill>
                <a:latin typeface="Calibri" charset="0"/>
              </a:rPr>
              <a:t>• Emission factor/20 = % fuel-S</a:t>
            </a:r>
          </a:p>
        </p:txBody>
      </p:sp>
      <p:sp>
        <p:nvSpPr>
          <p:cNvPr id="17418" name="TextBox 3"/>
          <p:cNvSpPr txBox="1">
            <a:spLocks noChangeArrowheads="1"/>
          </p:cNvSpPr>
          <p:nvPr/>
        </p:nvSpPr>
        <p:spPr bwMode="auto">
          <a:xfrm>
            <a:off x="266700" y="909638"/>
            <a:ext cx="2951163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 u="sng">
                <a:solidFill>
                  <a:srgbClr val="FF0000"/>
                </a:solidFill>
                <a:latin typeface="Calibri" charset="0"/>
              </a:rPr>
              <a:t>BACKGROUND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• Marine Notice 2009-4; 25 Jun 2009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   requires cleaner fuels in 24 NM zone 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	MGO at &lt; 1.50 % fuel-S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	MDO at &lt; 0.5 % fuel-S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• Applies to all engines and boilers</a:t>
            </a:r>
          </a:p>
          <a:p>
            <a:pPr eaLnBrk="1" hangingPunct="1"/>
            <a:endParaRPr lang="en-US" sz="1300" b="1">
              <a:latin typeface="Calibri" charset="0"/>
            </a:endParaRPr>
          </a:p>
          <a:p>
            <a:pPr eaLnBrk="1" hangingPunct="1"/>
            <a:r>
              <a:rPr lang="en-US" sz="1300" b="1">
                <a:solidFill>
                  <a:srgbClr val="FF0000"/>
                </a:solidFill>
                <a:latin typeface="Calibri" charset="0"/>
              </a:rPr>
              <a:t>CalNex study May-Jun 2010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• R/V Atlantis: NOAA-chartered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• Gas-phase and aerosol measurements</a:t>
            </a:r>
          </a:p>
          <a:p>
            <a:pPr eaLnBrk="1" hangingPunct="1"/>
            <a:r>
              <a:rPr lang="en-US" sz="1300" b="1">
                <a:solidFill>
                  <a:srgbClr val="1439BF"/>
                </a:solidFill>
                <a:latin typeface="Calibri" charset="0"/>
              </a:rPr>
              <a:t>• Marine vessel emissions was a focus</a:t>
            </a:r>
          </a:p>
        </p:txBody>
      </p:sp>
      <p:pic>
        <p:nvPicPr>
          <p:cNvPr id="17419" name="Picture 11" descr="SO2 cruise trac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833438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3"/>
          <p:cNvSpPr txBox="1">
            <a:spLocks noChangeArrowheads="1"/>
          </p:cNvSpPr>
          <p:nvPr/>
        </p:nvSpPr>
        <p:spPr bwMode="auto">
          <a:xfrm>
            <a:off x="3327400" y="3135313"/>
            <a:ext cx="2019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8000"/>
                </a:solidFill>
                <a:latin typeface="Calibri" charset="0"/>
              </a:rPr>
              <a:t>R/V Atlantis cruise track and ports</a:t>
            </a:r>
          </a:p>
        </p:txBody>
      </p:sp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3817938" y="4833938"/>
            <a:ext cx="15033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Slope = 5.0 ppbv/ppmv</a:t>
            </a:r>
          </a:p>
          <a:p>
            <a:pPr eaLnBrk="1" hangingPunct="1"/>
            <a:r>
              <a:rPr lang="en-US" sz="900"/>
              <a:t>E.F. = 23.0 g SO2/kg fuel</a:t>
            </a:r>
          </a:p>
          <a:p>
            <a:pPr eaLnBrk="1" hangingPunct="1"/>
            <a:r>
              <a:rPr lang="en-US" sz="900"/>
              <a:t>Fuel-S = 1.15% by weight</a:t>
            </a:r>
          </a:p>
        </p:txBody>
      </p:sp>
      <p:sp>
        <p:nvSpPr>
          <p:cNvPr id="17422" name="TextBox 3"/>
          <p:cNvSpPr txBox="1">
            <a:spLocks noChangeArrowheads="1"/>
          </p:cNvSpPr>
          <p:nvPr/>
        </p:nvSpPr>
        <p:spPr bwMode="auto">
          <a:xfrm>
            <a:off x="469900" y="3313113"/>
            <a:ext cx="2019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8000"/>
                </a:solidFill>
                <a:latin typeface="Calibri" charset="0"/>
              </a:rPr>
              <a:t>Exhaust Plume from tanker Taipan</a:t>
            </a:r>
          </a:p>
        </p:txBody>
      </p:sp>
    </p:spTree>
    <p:extLst>
      <p:ext uri="{BB962C8B-B14F-4D97-AF65-F5344CB8AC3E}">
        <p14:creationId xmlns:p14="http://schemas.microsoft.com/office/powerpoint/2010/main" val="203986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_1J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8801"/>
            <a:ext cx="8407165" cy="72468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V="1">
            <a:off x="-1297833" y="3202933"/>
            <a:ext cx="5632742" cy="1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1767422" y="3203467"/>
            <a:ext cx="5632742" cy="1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402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 marine air flow to 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Inland – Sacramento Ship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Santa Monica Bay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 of Long Beach/LA</a:t>
            </a:r>
            <a:endParaRPr lang="en-US" dirty="0"/>
          </a:p>
        </p:txBody>
      </p:sp>
      <p:pic>
        <p:nvPicPr>
          <p:cNvPr id="4" name="Picture 11" descr="SO2 cruise tr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03" y="1600200"/>
            <a:ext cx="4053593" cy="40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Background marine air mass – on shore flow to CA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95" t="33329" r="17315" b="4"/>
          <a:stretch/>
        </p:blipFill>
        <p:spPr>
          <a:xfrm>
            <a:off x="457200" y="2286000"/>
            <a:ext cx="54864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536177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Hysplit</a:t>
            </a:r>
            <a:r>
              <a:rPr lang="en-US" dirty="0" smtClean="0"/>
              <a:t> back trajectory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42531"/>
            <a:ext cx="363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Flexpart</a:t>
            </a:r>
            <a:r>
              <a:rPr lang="en-US" dirty="0" smtClean="0"/>
              <a:t> total column residence time</a:t>
            </a:r>
            <a:endParaRPr lang="en-US" dirty="0"/>
          </a:p>
        </p:txBody>
      </p:sp>
      <p:pic>
        <p:nvPicPr>
          <p:cNvPr id="6" name="Picture 5" descr="CALNEXsmall_06_01_18.gif"/>
          <p:cNvPicPr>
            <a:picLocks noChangeAspect="1"/>
          </p:cNvPicPr>
          <p:nvPr/>
        </p:nvPicPr>
        <p:blipFill>
          <a:blip r:embed="rId4"/>
          <a:srcRect l="8438" t="4350" r="11250" b="31541"/>
          <a:stretch>
            <a:fillRect/>
          </a:stretch>
        </p:blipFill>
        <p:spPr>
          <a:xfrm>
            <a:off x="4559300" y="2286000"/>
            <a:ext cx="4470400" cy="3075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ne1_SO4m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97" y="1473036"/>
            <a:ext cx="4431562" cy="3708563"/>
          </a:xfrm>
          <a:prstGeom prst="rect">
            <a:avLst/>
          </a:prstGeom>
        </p:spPr>
      </p:pic>
      <p:pic>
        <p:nvPicPr>
          <p:cNvPr id="5" name="Picture 4" descr="map_1Ju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037"/>
            <a:ext cx="4431561" cy="3708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7778" y="5715000"/>
            <a:ext cx="76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Number (cm</a:t>
            </a:r>
            <a:r>
              <a:rPr lang="en-US" baseline="30000" dirty="0" smtClean="0"/>
              <a:t>-3</a:t>
            </a:r>
            <a:r>
              <a:rPr lang="en-US" dirty="0" smtClean="0"/>
              <a:t>)                                                Sulfate Mass (</a:t>
            </a:r>
            <a:r>
              <a:rPr lang="en-US" dirty="0" err="1" smtClean="0"/>
              <a:t>ug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1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2375"/>
            <a:ext cx="8229600" cy="1352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low organic aerosol concentrations.</a:t>
            </a:r>
            <a:br>
              <a:rPr lang="en-US" sz="2400" dirty="0" smtClean="0"/>
            </a:br>
            <a:r>
              <a:rPr lang="en-US" sz="2400" dirty="0" smtClean="0"/>
              <a:t>Very acidic </a:t>
            </a:r>
            <a:r>
              <a:rPr lang="en-US" sz="2400" dirty="0" err="1" smtClean="0"/>
              <a:t>submicrometer</a:t>
            </a:r>
            <a:r>
              <a:rPr lang="en-US" sz="2400" dirty="0" smtClean="0"/>
              <a:t> sulfate aerosol (NH</a:t>
            </a:r>
            <a:r>
              <a:rPr lang="en-US" sz="2400" baseline="-25000" dirty="0" smtClean="0"/>
              <a:t>4</a:t>
            </a:r>
            <a:r>
              <a:rPr lang="en-US" sz="2400" baseline="50000" dirty="0" smtClean="0"/>
              <a:t>+</a:t>
            </a:r>
            <a:r>
              <a:rPr lang="en-US" sz="2400" dirty="0" smtClean="0"/>
              <a:t>/SO</a:t>
            </a:r>
            <a:r>
              <a:rPr lang="en-US" sz="2400" baseline="-25000" dirty="0" smtClean="0"/>
              <a:t>4</a:t>
            </a:r>
            <a:r>
              <a:rPr lang="en-US" sz="2400" baseline="50000" dirty="0"/>
              <a:t>=</a:t>
            </a:r>
            <a:r>
              <a:rPr lang="en-US" sz="2400" dirty="0" smtClean="0"/>
              <a:t> MR &lt;&lt;1).</a:t>
            </a:r>
            <a:br>
              <a:rPr lang="en-US" sz="2400" dirty="0" smtClean="0"/>
            </a:br>
            <a:r>
              <a:rPr lang="en-US" sz="2400" dirty="0" smtClean="0"/>
              <a:t>Burst of small particles (high number low mass) in afternoon.</a:t>
            </a:r>
            <a:endParaRPr lang="en-US" sz="2400" dirty="0"/>
          </a:p>
        </p:txBody>
      </p:sp>
      <p:pic>
        <p:nvPicPr>
          <p:cNvPr id="3" name="Picture 2" descr="Jun1_t_se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9" y="84665"/>
            <a:ext cx="7603067" cy="530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29_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" y="-22806"/>
            <a:ext cx="6740924" cy="379177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0529_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0" y="3205524"/>
            <a:ext cx="6754729" cy="3799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3219" y="838907"/>
            <a:ext cx="206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Accumulation mode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8439" y="2038151"/>
            <a:ext cx="13765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Aitken</a:t>
            </a:r>
            <a:r>
              <a:rPr lang="en-US" dirty="0" smtClean="0"/>
              <a:t> mode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456665" y="1022742"/>
            <a:ext cx="63565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56665" y="2221986"/>
            <a:ext cx="63565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8488" y="4210747"/>
            <a:ext cx="92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230°C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3" y="483201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Ambient 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8439" y="3451423"/>
            <a:ext cx="2275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Accumulation and </a:t>
            </a:r>
            <a:r>
              <a:rPr lang="en-US" dirty="0" err="1" smtClean="0"/>
              <a:t>Aitken</a:t>
            </a:r>
            <a:r>
              <a:rPr lang="en-US" dirty="0" smtClean="0"/>
              <a:t> modes have a volatile component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68439" y="5259984"/>
            <a:ext cx="223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Seasalt</a:t>
            </a:r>
            <a:r>
              <a:rPr lang="en-US" dirty="0" smtClean="0"/>
              <a:t> number mode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484820" y="5439318"/>
            <a:ext cx="63565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718" y="467042"/>
            <a:ext cx="4971182" cy="322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495300"/>
            <a:ext cx="4927600" cy="3195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606" y="3331599"/>
            <a:ext cx="5013515" cy="3250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8887" y="2271895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</a:t>
            </a:r>
            <a:r>
              <a:rPr lang="en-US" dirty="0" err="1" smtClean="0"/>
              <a:t>CalNEX</a:t>
            </a:r>
            <a:endParaRPr lang="en-US" dirty="0" smtClean="0"/>
          </a:p>
          <a:p>
            <a:pPr algn="ctr"/>
            <a:r>
              <a:rPr lang="en-US" dirty="0" smtClean="0"/>
              <a:t>226 measurements</a:t>
            </a:r>
          </a:p>
          <a:p>
            <a:pPr algn="ctr"/>
            <a:r>
              <a:rPr lang="en-US" dirty="0" smtClean="0"/>
              <a:t>1985-2010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0558" y="234244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CalNex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850 measurements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9891" y="557389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 data sets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7446" y="3725339"/>
            <a:ext cx="37527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Seawater DMS Concentrations</a:t>
            </a:r>
          </a:p>
          <a:p>
            <a:pPr algn="ctr"/>
            <a:r>
              <a:rPr lang="en-US" dirty="0" smtClean="0"/>
              <a:t>May-October</a:t>
            </a:r>
          </a:p>
          <a:p>
            <a:pPr algn="ctr"/>
            <a:r>
              <a:rPr lang="en-US" dirty="0">
                <a:hlinkClick r:id="rId6"/>
              </a:rPr>
              <a:t>http://saga.pmel.noaa.gov/dms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Sulfur Transport to CA</a:t>
            </a:r>
          </a:p>
          <a:p>
            <a:pPr algn="ctr"/>
            <a:r>
              <a:rPr lang="en-US" dirty="0" smtClean="0"/>
              <a:t>5 day DMS lifetime, 35% onshore flow</a:t>
            </a:r>
          </a:p>
          <a:p>
            <a:pPr algn="ctr"/>
            <a:r>
              <a:rPr lang="en-US" dirty="0" smtClean="0"/>
              <a:t>2.3e8 </a:t>
            </a:r>
            <a:r>
              <a:rPr lang="en-US" dirty="0" err="1" smtClean="0"/>
              <a:t>gS</a:t>
            </a:r>
            <a:r>
              <a:rPr lang="en-US" dirty="0" smtClean="0"/>
              <a:t>/day (Bates &amp; Cline, 1985)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US West Coast Shipping, 0.5% S Fuel</a:t>
            </a:r>
          </a:p>
          <a:p>
            <a:pPr algn="ctr"/>
            <a:r>
              <a:rPr lang="en-US" dirty="0" smtClean="0"/>
              <a:t>0.13e8 </a:t>
            </a:r>
            <a:r>
              <a:rPr lang="en-US" dirty="0" err="1" smtClean="0"/>
              <a:t>gS</a:t>
            </a:r>
            <a:r>
              <a:rPr lang="en-US" dirty="0" smtClean="0"/>
              <a:t>/day (Eric Williams, CSD)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13664</TotalTime>
  <Words>1024</Words>
  <Application>Microsoft Macintosh PowerPoint</Application>
  <PresentationFormat>On-screen Show (4:3)</PresentationFormat>
  <Paragraphs>202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Chemical and Physical Properties of Aerosols Measured Onboard the R/V Atlantis during CalNex </vt:lpstr>
      <vt:lpstr>Data Analysis</vt:lpstr>
      <vt:lpstr>PowerPoint Presentation</vt:lpstr>
      <vt:lpstr>Case Studies</vt:lpstr>
      <vt:lpstr>Case Studies</vt:lpstr>
      <vt:lpstr>PowerPoint Presentation</vt:lpstr>
      <vt:lpstr>Very low organic aerosol concentrations. Very acidic submicrometer sulfate aerosol (NH4+/SO4= MR &lt;&lt;1). Burst of small particles (high number low mass) in afternoon.</vt:lpstr>
      <vt:lpstr>PowerPoint Presentation</vt:lpstr>
      <vt:lpstr>PowerPoint Presentation</vt:lpstr>
      <vt:lpstr>Case Study 2 Sacramento Ship Channel June 4-6, 2010</vt:lpstr>
      <vt:lpstr>PowerPoint Presentation</vt:lpstr>
      <vt:lpstr>PowerPoint Presentation</vt:lpstr>
      <vt:lpstr>Sacramento Ship Channel </vt:lpstr>
      <vt:lpstr>PowerPoint Presentation</vt:lpstr>
      <vt:lpstr>PowerPoint Presentation</vt:lpstr>
      <vt:lpstr>PowerPoint Presentation</vt:lpstr>
      <vt:lpstr>Case Study 3 Santa Monica Bay #1 16 May 2010</vt:lpstr>
      <vt:lpstr>Santa Monica Bay #1 Sunday, 16 May 2010, pre-dawn plume</vt:lpstr>
      <vt:lpstr>PowerPoint Presentation</vt:lpstr>
      <vt:lpstr>Santa Monica Bay #1 Sunday, 16 May 2010, pre-dawn plume</vt:lpstr>
      <vt:lpstr>Santa Monica Bay #2 24 May 2010, Off the airport</vt:lpstr>
      <vt:lpstr>Santa Monica Bay #2 24 May 2010, Off the airport</vt:lpstr>
      <vt:lpstr>Santa Monica Bay #2 24 May 2010, Off the airport</vt:lpstr>
      <vt:lpstr>Santa Monica Bay #2 24 May 2010, Off the airport</vt:lpstr>
      <vt:lpstr>Case Study 4 Port of Long Beach/LA</vt:lpstr>
      <vt:lpstr>Case Study 4 Port of Long Beach/LA</vt:lpstr>
      <vt:lpstr>Case Study 4 Port of Long Beach/LA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and Physical Properties of Aerosols Measured Onboard the R/V Atlantis during CalNex </dc:title>
  <dc:creator>Tim Bates</dc:creator>
  <cp:lastModifiedBy>Tim Bates</cp:lastModifiedBy>
  <cp:revision>37</cp:revision>
  <dcterms:created xsi:type="dcterms:W3CDTF">2011-01-08T00:48:15Z</dcterms:created>
  <dcterms:modified xsi:type="dcterms:W3CDTF">2011-05-17T22:20:49Z</dcterms:modified>
</cp:coreProperties>
</file>