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271" r:id="rId3"/>
    <p:sldId id="274" r:id="rId4"/>
    <p:sldId id="258" r:id="rId5"/>
    <p:sldId id="260" r:id="rId6"/>
    <p:sldId id="281" r:id="rId7"/>
    <p:sldId id="269" r:id="rId8"/>
    <p:sldId id="282" r:id="rId9"/>
    <p:sldId id="264" r:id="rId10"/>
    <p:sldId id="273" r:id="rId11"/>
    <p:sldId id="265" r:id="rId12"/>
    <p:sldId id="279" r:id="rId13"/>
    <p:sldId id="280" r:id="rId14"/>
    <p:sldId id="263" r:id="rId15"/>
    <p:sldId id="277" r:id="rId16"/>
    <p:sldId id="278" r:id="rId17"/>
    <p:sldId id="267" r:id="rId18"/>
    <p:sldId id="268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89784" autoAdjust="0"/>
  </p:normalViewPr>
  <p:slideViewPr>
    <p:cSldViewPr>
      <p:cViewPr varScale="1">
        <p:scale>
          <a:sx n="82" d="100"/>
          <a:sy n="82" d="100"/>
        </p:scale>
        <p:origin x="-1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Artim\Error_analysis\Results_error_analysis_2011032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Artim\Error_analysis\Results_error_analysis_2011032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cArtim\Error_analysis\Results_error_analysis_2011032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AOD sensitivity</a:t>
            </a:r>
            <a:endParaRPr lang="en-US" dirty="0"/>
          </a:p>
        </c:rich>
      </c:tx>
      <c:layout>
        <c:manualLayout>
          <c:xMode val="edge"/>
          <c:yMode val="edge"/>
          <c:x val="0.19317257217847769"/>
          <c:y val="0.125774801483515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882922879320936"/>
          <c:y val="0.11688210848643919"/>
          <c:w val="0.77223208801027532"/>
          <c:h val="0.72071041119860013"/>
        </c:manualLayout>
      </c:layout>
      <c:scatterChart>
        <c:scatterStyle val="smoothMarker"/>
        <c:varyColors val="0"/>
        <c:ser>
          <c:idx val="0"/>
          <c:order val="0"/>
          <c:tx>
            <c:v>0.1</c:v>
          </c:tx>
          <c:xVal>
            <c:numRef>
              <c:f>Sheet6!$A$3:$A$12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Sheet6!$K$3:$K$12</c:f>
              <c:numCache>
                <c:formatCode>General</c:formatCode>
                <c:ptCount val="10"/>
                <c:pt idx="0">
                  <c:v>1.90387</c:v>
                </c:pt>
                <c:pt idx="1">
                  <c:v>1.9116</c:v>
                </c:pt>
                <c:pt idx="2">
                  <c:v>1.9217500000000001</c:v>
                </c:pt>
                <c:pt idx="3">
                  <c:v>1.9630099999999999</c:v>
                </c:pt>
                <c:pt idx="4">
                  <c:v>2.0395300000000001</c:v>
                </c:pt>
                <c:pt idx="5">
                  <c:v>2.15429</c:v>
                </c:pt>
                <c:pt idx="6">
                  <c:v>2.3278799999999999</c:v>
                </c:pt>
                <c:pt idx="7">
                  <c:v>2.6036299999999999</c:v>
                </c:pt>
                <c:pt idx="8">
                  <c:v>2.96618</c:v>
                </c:pt>
                <c:pt idx="9">
                  <c:v>3.3070200000000001</c:v>
                </c:pt>
              </c:numCache>
            </c:numRef>
          </c:yVal>
          <c:smooth val="1"/>
        </c:ser>
        <c:ser>
          <c:idx val="1"/>
          <c:order val="1"/>
          <c:tx>
            <c:v>0.4</c:v>
          </c:tx>
          <c:xVal>
            <c:numRef>
              <c:f>Sheet6!$A$23:$A$32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Sheet6!$K$23:$K$32</c:f>
              <c:numCache>
                <c:formatCode>General</c:formatCode>
                <c:ptCount val="10"/>
                <c:pt idx="0">
                  <c:v>1.95607</c:v>
                </c:pt>
                <c:pt idx="1">
                  <c:v>1.95848</c:v>
                </c:pt>
                <c:pt idx="2">
                  <c:v>1.9643600000000001</c:v>
                </c:pt>
                <c:pt idx="3">
                  <c:v>1.992</c:v>
                </c:pt>
                <c:pt idx="4">
                  <c:v>2.0665300000000002</c:v>
                </c:pt>
                <c:pt idx="5">
                  <c:v>2.1812900000000002</c:v>
                </c:pt>
                <c:pt idx="6">
                  <c:v>2.3271299999999999</c:v>
                </c:pt>
                <c:pt idx="7">
                  <c:v>2.5349499999999998</c:v>
                </c:pt>
                <c:pt idx="8">
                  <c:v>2.7687200000000001</c:v>
                </c:pt>
                <c:pt idx="9">
                  <c:v>2.9000499999999998</c:v>
                </c:pt>
              </c:numCache>
            </c:numRef>
          </c:yVal>
          <c:smooth val="1"/>
        </c:ser>
        <c:ser>
          <c:idx val="4"/>
          <c:order val="2"/>
          <c:tx>
            <c:v>0.6</c:v>
          </c:tx>
          <c:xVal>
            <c:numRef>
              <c:f>Sheet6!$A$33:$A$42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Sheet6!$K$33:$K$42</c:f>
              <c:numCache>
                <c:formatCode>General</c:formatCode>
                <c:ptCount val="10"/>
                <c:pt idx="0">
                  <c:v>1.9617599999999999</c:v>
                </c:pt>
                <c:pt idx="1">
                  <c:v>1.97336</c:v>
                </c:pt>
                <c:pt idx="2">
                  <c:v>1.9899500000000001</c:v>
                </c:pt>
                <c:pt idx="3">
                  <c:v>2.0201699999999998</c:v>
                </c:pt>
                <c:pt idx="4">
                  <c:v>2.0764499999999999</c:v>
                </c:pt>
                <c:pt idx="5">
                  <c:v>2.19434</c:v>
                </c:pt>
                <c:pt idx="6">
                  <c:v>2.3151799999999998</c:v>
                </c:pt>
                <c:pt idx="7">
                  <c:v>2.4852799999999999</c:v>
                </c:pt>
                <c:pt idx="8">
                  <c:v>2.6332</c:v>
                </c:pt>
                <c:pt idx="9">
                  <c:v>2.5956299999999999</c:v>
                </c:pt>
              </c:numCache>
            </c:numRef>
          </c:yVal>
          <c:smooth val="1"/>
        </c:ser>
        <c:ser>
          <c:idx val="2"/>
          <c:order val="3"/>
          <c:tx>
            <c:v>1</c:v>
          </c:tx>
          <c:xVal>
            <c:numRef>
              <c:f>Sheet6!$A$53:$A$62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Sheet6!$K$53:$K$62</c:f>
              <c:numCache>
                <c:formatCode>General</c:formatCode>
                <c:ptCount val="10"/>
                <c:pt idx="0">
                  <c:v>1.9847900000000001</c:v>
                </c:pt>
                <c:pt idx="1">
                  <c:v>1.9892799999999999</c:v>
                </c:pt>
                <c:pt idx="2">
                  <c:v>1.9971099999999999</c:v>
                </c:pt>
                <c:pt idx="3">
                  <c:v>2.0351499999999998</c:v>
                </c:pt>
                <c:pt idx="4">
                  <c:v>2.07979</c:v>
                </c:pt>
                <c:pt idx="5">
                  <c:v>2.1231100000000001</c:v>
                </c:pt>
                <c:pt idx="6">
                  <c:v>2.2151200000000002</c:v>
                </c:pt>
                <c:pt idx="7">
                  <c:v>2.3144</c:v>
                </c:pt>
                <c:pt idx="8">
                  <c:v>2.3354400000000002</c:v>
                </c:pt>
                <c:pt idx="9">
                  <c:v>2.1770900000000002</c:v>
                </c:pt>
              </c:numCache>
            </c:numRef>
          </c:yVal>
          <c:smooth val="1"/>
        </c:ser>
        <c:ser>
          <c:idx val="3"/>
          <c:order val="4"/>
          <c:tx>
            <c:v>1.8</c:v>
          </c:tx>
          <c:xVal>
            <c:numRef>
              <c:f>Sheet6!$A$93:$A$102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Sheet6!$K$93:$K$102</c:f>
              <c:numCache>
                <c:formatCode>General</c:formatCode>
                <c:ptCount val="10"/>
                <c:pt idx="0">
                  <c:v>1.9461599999999999</c:v>
                </c:pt>
                <c:pt idx="1">
                  <c:v>1.95563</c:v>
                </c:pt>
                <c:pt idx="2">
                  <c:v>1.9770000000000001</c:v>
                </c:pt>
                <c:pt idx="3">
                  <c:v>1.9833499999999999</c:v>
                </c:pt>
                <c:pt idx="4">
                  <c:v>2.0107499999999998</c:v>
                </c:pt>
                <c:pt idx="5">
                  <c:v>2.0545900000000001</c:v>
                </c:pt>
                <c:pt idx="6">
                  <c:v>2.0601699999999998</c:v>
                </c:pt>
                <c:pt idx="7">
                  <c:v>2.0829</c:v>
                </c:pt>
                <c:pt idx="8">
                  <c:v>2.0333999999999999</c:v>
                </c:pt>
                <c:pt idx="9">
                  <c:v>1.84602</c:v>
                </c:pt>
              </c:numCache>
            </c:numRef>
          </c:yVal>
          <c:smooth val="1"/>
        </c:ser>
        <c:ser>
          <c:idx val="5"/>
          <c:order val="5"/>
          <c:tx>
            <c:v>gAMF</c:v>
          </c:tx>
          <c:xVal>
            <c:numRef>
              <c:f>Sheet2!$A$1:$A$10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Sheet2!$E$1:$E$10</c:f>
              <c:numCache>
                <c:formatCode>General</c:formatCode>
                <c:ptCount val="10"/>
                <c:pt idx="0">
                  <c:v>2</c:v>
                </c:pt>
                <c:pt idx="1">
                  <c:v>2.0038198554651112</c:v>
                </c:pt>
                <c:pt idx="2">
                  <c:v>2.0154266849610298</c:v>
                </c:pt>
                <c:pt idx="3">
                  <c:v>2.0641780886405785</c:v>
                </c:pt>
                <c:pt idx="4">
                  <c:v>2.1547013546484948</c:v>
                </c:pt>
                <c:pt idx="5">
                  <c:v>2.3054090775617246</c:v>
                </c:pt>
                <c:pt idx="6">
                  <c:v>2.555727610354634</c:v>
                </c:pt>
                <c:pt idx="7">
                  <c:v>3.0000084829457978</c:v>
                </c:pt>
                <c:pt idx="8">
                  <c:v>3.9238273503798364</c:v>
                </c:pt>
                <c:pt idx="9">
                  <c:v>6.7588771211022003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20736"/>
        <c:axId val="81222656"/>
      </c:scatterChart>
      <c:valAx>
        <c:axId val="81220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SZA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1222656"/>
        <c:crosses val="autoZero"/>
        <c:crossBetween val="midCat"/>
      </c:valAx>
      <c:valAx>
        <c:axId val="81222656"/>
        <c:scaling>
          <c:orientation val="minMax"/>
          <c:max val="4"/>
          <c:min val="1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AMF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1220736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12969222597175353"/>
          <c:y val="0.29788538932633418"/>
          <c:w val="0.2943622605684928"/>
          <c:h val="0.3013818897637795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Geometic  AMF</a:t>
            </a:r>
          </a:p>
        </c:rich>
      </c:tx>
      <c:layout>
        <c:manualLayout>
          <c:xMode val="edge"/>
          <c:yMode val="edge"/>
          <c:x val="0.2074866778016384"/>
          <c:y val="0.106094444078892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969696969696969"/>
          <c:y val="0.11688210848643919"/>
          <c:w val="0.71925117314881093"/>
          <c:h val="0.66621493741770832"/>
        </c:manualLayout>
      </c:layout>
      <c:scatterChart>
        <c:scatterStyle val="smoothMarker"/>
        <c:varyColors val="0"/>
        <c:ser>
          <c:idx val="0"/>
          <c:order val="0"/>
          <c:tx>
            <c:v>Geom AMF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Sheet2!$A$1:$A$10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Sheet2!$E$1:$E$10</c:f>
              <c:numCache>
                <c:formatCode>General</c:formatCode>
                <c:ptCount val="10"/>
                <c:pt idx="0">
                  <c:v>2</c:v>
                </c:pt>
                <c:pt idx="1">
                  <c:v>2.0038198554651112</c:v>
                </c:pt>
                <c:pt idx="2">
                  <c:v>2.0154266849610298</c:v>
                </c:pt>
                <c:pt idx="3">
                  <c:v>2.0641780886405785</c:v>
                </c:pt>
                <c:pt idx="4">
                  <c:v>2.1547013546484948</c:v>
                </c:pt>
                <c:pt idx="5">
                  <c:v>2.3054090775617246</c:v>
                </c:pt>
                <c:pt idx="6">
                  <c:v>2.555727610354634</c:v>
                </c:pt>
                <c:pt idx="7">
                  <c:v>3.0000084829457978</c:v>
                </c:pt>
                <c:pt idx="8">
                  <c:v>3.9238273503798364</c:v>
                </c:pt>
                <c:pt idx="9">
                  <c:v>6.7588771211022003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247232"/>
        <c:axId val="81257984"/>
      </c:scatterChart>
      <c:valAx>
        <c:axId val="81247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SZA</a:t>
                </a:r>
              </a:p>
            </c:rich>
          </c:tx>
          <c:layout>
            <c:manualLayout>
              <c:xMode val="edge"/>
              <c:yMode val="edge"/>
              <c:x val="0.48598905319761859"/>
              <c:y val="0.862453296115607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1257984"/>
        <c:crosses val="autoZero"/>
        <c:crossBetween val="midCat"/>
      </c:valAx>
      <c:valAx>
        <c:axId val="81257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AMF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247232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Extreme Cases</a:t>
            </a:r>
          </a:p>
        </c:rich>
      </c:tx>
      <c:layout>
        <c:manualLayout>
          <c:xMode val="edge"/>
          <c:yMode val="edge"/>
          <c:x val="0.11228018372703415"/>
          <c:y val="5.95238095238095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503780777402822E-2"/>
          <c:y val="5.021544181977252E-2"/>
          <c:w val="0.85295384951881015"/>
          <c:h val="0.82129374453193338"/>
        </c:manualLayout>
      </c:layout>
      <c:scatterChart>
        <c:scatterStyle val="smoothMarker"/>
        <c:varyColors val="0"/>
        <c:ser>
          <c:idx val="0"/>
          <c:order val="0"/>
          <c:tx>
            <c:v>max_high</c:v>
          </c:tx>
          <c:xVal>
            <c:numRef>
              <c:f>Sheet7!$A$5:$A$14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Sheet7!$K$5:$K$14</c:f>
              <c:numCache>
                <c:formatCode>General</c:formatCode>
                <c:ptCount val="10"/>
                <c:pt idx="0">
                  <c:v>2.3942700000000001</c:v>
                </c:pt>
                <c:pt idx="1">
                  <c:v>2.3917700000000002</c:v>
                </c:pt>
                <c:pt idx="2">
                  <c:v>2.4148999999999998</c:v>
                </c:pt>
                <c:pt idx="3">
                  <c:v>2.45166</c:v>
                </c:pt>
                <c:pt idx="4">
                  <c:v>2.5218400000000001</c:v>
                </c:pt>
                <c:pt idx="5">
                  <c:v>2.6670799999999999</c:v>
                </c:pt>
                <c:pt idx="6">
                  <c:v>2.8373400000000002</c:v>
                </c:pt>
                <c:pt idx="7">
                  <c:v>3.0912299999999999</c:v>
                </c:pt>
                <c:pt idx="8">
                  <c:v>3.3969100000000001</c:v>
                </c:pt>
                <c:pt idx="9">
                  <c:v>3.4860799999999998</c:v>
                </c:pt>
              </c:numCache>
            </c:numRef>
          </c:yVal>
          <c:smooth val="1"/>
        </c:ser>
        <c:ser>
          <c:idx val="1"/>
          <c:order val="1"/>
          <c:tx>
            <c:v>min_high</c:v>
          </c:tx>
          <c:xVal>
            <c:numRef>
              <c:f>Sheet7!$A$15:$A$24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Sheet7!$K$15:$K$24</c:f>
              <c:numCache>
                <c:formatCode>General</c:formatCode>
                <c:ptCount val="10"/>
                <c:pt idx="0">
                  <c:v>1.4177900000000001</c:v>
                </c:pt>
                <c:pt idx="1">
                  <c:v>1.42299</c:v>
                </c:pt>
                <c:pt idx="2">
                  <c:v>1.4208700000000001</c:v>
                </c:pt>
                <c:pt idx="3">
                  <c:v>1.4474</c:v>
                </c:pt>
                <c:pt idx="4">
                  <c:v>1.50546</c:v>
                </c:pt>
                <c:pt idx="5">
                  <c:v>1.5649900000000001</c:v>
                </c:pt>
                <c:pt idx="6">
                  <c:v>1.6737500000000001</c:v>
                </c:pt>
                <c:pt idx="7">
                  <c:v>1.78224</c:v>
                </c:pt>
                <c:pt idx="8">
                  <c:v>1.9344600000000001</c:v>
                </c:pt>
                <c:pt idx="9">
                  <c:v>1.89947</c:v>
                </c:pt>
              </c:numCache>
            </c:numRef>
          </c:yVal>
          <c:smooth val="1"/>
        </c:ser>
        <c:ser>
          <c:idx val="2"/>
          <c:order val="2"/>
          <c:tx>
            <c:v>gAMF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Sheet2!$A$1:$A$10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Sheet2!$E$1:$E$10</c:f>
              <c:numCache>
                <c:formatCode>General</c:formatCode>
                <c:ptCount val="10"/>
                <c:pt idx="0">
                  <c:v>2</c:v>
                </c:pt>
                <c:pt idx="1">
                  <c:v>2.0038198554651112</c:v>
                </c:pt>
                <c:pt idx="2">
                  <c:v>2.0154266849610298</c:v>
                </c:pt>
                <c:pt idx="3">
                  <c:v>2.0641780886405785</c:v>
                </c:pt>
                <c:pt idx="4">
                  <c:v>2.1547013546484948</c:v>
                </c:pt>
                <c:pt idx="5">
                  <c:v>2.3054090775617246</c:v>
                </c:pt>
                <c:pt idx="6">
                  <c:v>2.555727610354634</c:v>
                </c:pt>
                <c:pt idx="7">
                  <c:v>3.0000084829457978</c:v>
                </c:pt>
                <c:pt idx="8">
                  <c:v>3.9238273503798364</c:v>
                </c:pt>
                <c:pt idx="9">
                  <c:v>6.7588771211022003</c:v>
                </c:pt>
              </c:numCache>
            </c:numRef>
          </c:yVal>
          <c:smooth val="1"/>
        </c:ser>
        <c:ser>
          <c:idx val="3"/>
          <c:order val="3"/>
          <c:tx>
            <c:v>max_low</c:v>
          </c:tx>
          <c:spPr>
            <a:ln>
              <a:solidFill>
                <a:srgbClr val="92D050"/>
              </a:solidFill>
            </a:ln>
          </c:spPr>
          <c:marker>
            <c:symbol val="triangle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Sheet7!$A$27:$A$36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Sheet7!$K$27:$K$36</c:f>
              <c:numCache>
                <c:formatCode>General</c:formatCode>
                <c:ptCount val="10"/>
                <c:pt idx="0">
                  <c:v>2.47776</c:v>
                </c:pt>
                <c:pt idx="1">
                  <c:v>2.4986100000000002</c:v>
                </c:pt>
                <c:pt idx="2">
                  <c:v>2.5057800000000001</c:v>
                </c:pt>
                <c:pt idx="3">
                  <c:v>2.54603</c:v>
                </c:pt>
                <c:pt idx="4">
                  <c:v>2.6430199999999999</c:v>
                </c:pt>
                <c:pt idx="5">
                  <c:v>2.7757000000000001</c:v>
                </c:pt>
                <c:pt idx="6">
                  <c:v>2.9803999999999999</c:v>
                </c:pt>
                <c:pt idx="7">
                  <c:v>3.2551700000000001</c:v>
                </c:pt>
                <c:pt idx="8">
                  <c:v>3.60623</c:v>
                </c:pt>
                <c:pt idx="9">
                  <c:v>3.8793500000000001</c:v>
                </c:pt>
              </c:numCache>
            </c:numRef>
          </c:yVal>
          <c:smooth val="1"/>
        </c:ser>
        <c:ser>
          <c:idx val="4"/>
          <c:order val="4"/>
          <c:tx>
            <c:v>min_low</c:v>
          </c:tx>
          <c:spPr>
            <a:ln>
              <a:solidFill>
                <a:srgbClr val="7030A0"/>
              </a:solidFill>
            </a:ln>
          </c:spPr>
          <c:marker>
            <c:symbol val="x"/>
            <c:size val="7"/>
            <c:spPr>
              <a:noFill/>
              <a:ln>
                <a:solidFill>
                  <a:srgbClr val="7030A0"/>
                </a:solidFill>
              </a:ln>
            </c:spPr>
          </c:marker>
          <c:xVal>
            <c:numRef>
              <c:f>Sheet7!$A$37:$A$46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Sheet7!$K$37:$K$46</c:f>
              <c:numCache>
                <c:formatCode>General</c:formatCode>
                <c:ptCount val="10"/>
                <c:pt idx="0">
                  <c:v>1.7099299999999999</c:v>
                </c:pt>
                <c:pt idx="1">
                  <c:v>1.6990400000000001</c:v>
                </c:pt>
                <c:pt idx="2">
                  <c:v>1.69665</c:v>
                </c:pt>
                <c:pt idx="3">
                  <c:v>1.738</c:v>
                </c:pt>
                <c:pt idx="4">
                  <c:v>1.7847599999999999</c:v>
                </c:pt>
                <c:pt idx="5">
                  <c:v>1.9047000000000001</c:v>
                </c:pt>
                <c:pt idx="6">
                  <c:v>2.02583</c:v>
                </c:pt>
                <c:pt idx="7">
                  <c:v>2.21604</c:v>
                </c:pt>
                <c:pt idx="8">
                  <c:v>2.40381</c:v>
                </c:pt>
                <c:pt idx="9">
                  <c:v>2.5373199999999998</c:v>
                </c:pt>
              </c:numCache>
            </c:numRef>
          </c:yVal>
          <c:smooth val="1"/>
        </c:ser>
        <c:ser>
          <c:idx val="5"/>
          <c:order val="5"/>
          <c:tx>
            <c:v>realistic high</c:v>
          </c:tx>
          <c:spPr>
            <a:ln>
              <a:solidFill>
                <a:srgbClr val="00B0F0"/>
              </a:solidFill>
            </a:ln>
          </c:spPr>
          <c:marker>
            <c:symbol val="star"/>
            <c:size val="7"/>
            <c:spPr>
              <a:ln>
                <a:solidFill>
                  <a:srgbClr val="00B0F0"/>
                </a:solidFill>
              </a:ln>
            </c:spPr>
          </c:marker>
          <c:xVal>
            <c:numRef>
              <c:f>Sheet7!$A$51:$A$60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Sheet7!$Q$51:$Q$60</c:f>
              <c:numCache>
                <c:formatCode>General</c:formatCode>
                <c:ptCount val="10"/>
                <c:pt idx="0">
                  <c:v>1.9621900000000001</c:v>
                </c:pt>
                <c:pt idx="1">
                  <c:v>1.9575499999999999</c:v>
                </c:pt>
                <c:pt idx="2">
                  <c:v>1.9652700000000001</c:v>
                </c:pt>
                <c:pt idx="3">
                  <c:v>2.0009700000000001</c:v>
                </c:pt>
                <c:pt idx="4">
                  <c:v>2.0673699999999999</c:v>
                </c:pt>
                <c:pt idx="5">
                  <c:v>2.1931699999999998</c:v>
                </c:pt>
                <c:pt idx="6">
                  <c:v>2.3416000000000001</c:v>
                </c:pt>
                <c:pt idx="7">
                  <c:v>2.5376300000000001</c:v>
                </c:pt>
                <c:pt idx="8">
                  <c:v>2.8028499999999998</c:v>
                </c:pt>
                <c:pt idx="9">
                  <c:v>2.8734899999999999</c:v>
                </c:pt>
              </c:numCache>
            </c:numRef>
          </c:yVal>
          <c:smooth val="1"/>
        </c:ser>
        <c:ser>
          <c:idx val="6"/>
          <c:order val="6"/>
          <c:tx>
            <c:v>realistic low</c:v>
          </c:tx>
          <c:spPr>
            <a:ln>
              <a:solidFill>
                <a:schemeClr val="accent5">
                  <a:lumMod val="40000"/>
                  <a:lumOff val="60000"/>
                </a:schemeClr>
              </a:solidFill>
            </a:ln>
          </c:spPr>
          <c:marker>
            <c:spPr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Sheet7!$A$51:$A$60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</c:numCache>
            </c:numRef>
          </c:xVal>
          <c:yVal>
            <c:numRef>
              <c:f>Sheet7!$R$51:$R$60</c:f>
              <c:numCache>
                <c:formatCode>General</c:formatCode>
                <c:ptCount val="10"/>
                <c:pt idx="0">
                  <c:v>2.1088300000000002</c:v>
                </c:pt>
                <c:pt idx="1">
                  <c:v>2.1326000000000001</c:v>
                </c:pt>
                <c:pt idx="2">
                  <c:v>2.1418200000000001</c:v>
                </c:pt>
                <c:pt idx="3">
                  <c:v>2.1855099999999998</c:v>
                </c:pt>
                <c:pt idx="4">
                  <c:v>2.2645599999999999</c:v>
                </c:pt>
                <c:pt idx="5">
                  <c:v>2.38611</c:v>
                </c:pt>
                <c:pt idx="6">
                  <c:v>2.5705200000000001</c:v>
                </c:pt>
                <c:pt idx="7">
                  <c:v>2.8204899999999999</c:v>
                </c:pt>
                <c:pt idx="8">
                  <c:v>3.1167500000000001</c:v>
                </c:pt>
                <c:pt idx="9">
                  <c:v>3.3323299999999998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73984"/>
        <c:axId val="83280640"/>
      </c:scatterChart>
      <c:valAx>
        <c:axId val="83273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SZA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280640"/>
        <c:crosses val="autoZero"/>
        <c:crossBetween val="midCat"/>
      </c:valAx>
      <c:valAx>
        <c:axId val="83280640"/>
        <c:scaling>
          <c:orientation val="minMax"/>
          <c:max val="4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dirty="0"/>
                  <a:t>AMF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3273984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9FF75-ADEF-499D-BB09-76C84F362FF6}" type="datetimeFigureOut">
              <a:rPr lang="en-US" smtClean="0"/>
              <a:t>5/17/2011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C4ADA-0EE8-4C0A-B70C-934282384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C4ADA-0EE8-4C0A-B70C-9342823845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2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</a:t>
            </a:r>
            <a:r>
              <a:rPr lang="en-US" baseline="0" dirty="0" smtClean="0"/>
              <a:t> degree Elevation angle only.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8F4F0-B3B2-4CF1-9B44-EC775D460E8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</a:t>
            </a:r>
            <a:r>
              <a:rPr lang="en-US" baseline="0" dirty="0" smtClean="0"/>
              <a:t> degree Elevation angle only.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8F4F0-B3B2-4CF1-9B44-EC775D460E8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back to </a:t>
            </a:r>
            <a:r>
              <a:rPr lang="en-US" dirty="0" err="1" smtClean="0"/>
              <a:t>Christoph</a:t>
            </a:r>
            <a:r>
              <a:rPr lang="en-US" dirty="0" smtClean="0"/>
              <a:t> (2-3 lines of txt)</a:t>
            </a:r>
          </a:p>
          <a:p>
            <a:r>
              <a:rPr lang="en-US" dirty="0" smtClean="0"/>
              <a:t>Transport / splitting flows / boxes</a:t>
            </a:r>
          </a:p>
          <a:p>
            <a:r>
              <a:rPr lang="en-US" dirty="0" smtClean="0"/>
              <a:t>ARB contract</a:t>
            </a:r>
          </a:p>
          <a:p>
            <a:r>
              <a:rPr lang="en-US" dirty="0" smtClean="0"/>
              <a:t>Workshop objectives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C4ADA-0EE8-4C0A-B70C-9342823845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8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3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8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2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2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8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8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9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0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5/17/2011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4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Relationship Id="rId9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\Boulder\projects\CalNex2010\pics\IMG_2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\Boulder\projects\CalNex2010\pics\IMG_2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\Boulder\projects\CalNex2010\pics\IMG_1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\Boulder\projects\CalNex2010\pics\IMG_19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1"/>
            <a:ext cx="8839200" cy="106679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Column  observations of </a:t>
            </a:r>
            <a:r>
              <a:rPr lang="en-US" sz="4000" dirty="0" err="1">
                <a:solidFill>
                  <a:schemeClr val="bg1"/>
                </a:solidFill>
              </a:rPr>
              <a:t>NOx</a:t>
            </a:r>
            <a:r>
              <a:rPr lang="en-US" sz="4000" dirty="0">
                <a:solidFill>
                  <a:schemeClr val="bg1"/>
                </a:solidFill>
              </a:rPr>
              <a:t> and OVOC over California during </a:t>
            </a:r>
            <a:r>
              <a:rPr lang="en-US" sz="4000" dirty="0" err="1">
                <a:solidFill>
                  <a:schemeClr val="bg1"/>
                </a:solidFill>
              </a:rPr>
              <a:t>CalNex</a:t>
            </a:r>
            <a:r>
              <a:rPr lang="en-US" sz="4000" dirty="0">
                <a:solidFill>
                  <a:schemeClr val="bg1"/>
                </a:solidFill>
              </a:rPr>
              <a:t> and CARES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8382000" cy="22860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</a:rPr>
              <a:t>Rainer Volkamer</a:t>
            </a:r>
            <a:r>
              <a:rPr lang="en-US" sz="4400" baseline="30000" dirty="0">
                <a:solidFill>
                  <a:schemeClr val="tx1"/>
                </a:solidFill>
              </a:rPr>
              <a:t>1,2</a:t>
            </a:r>
            <a:r>
              <a:rPr lang="en-US" sz="4400" dirty="0">
                <a:solidFill>
                  <a:schemeClr val="tx1"/>
                </a:solidFill>
              </a:rPr>
              <a:t>, Sunil </a:t>
            </a:r>
            <a:r>
              <a:rPr lang="en-US" sz="4400" dirty="0" smtClean="0">
                <a:solidFill>
                  <a:schemeClr val="tx1"/>
                </a:solidFill>
              </a:rPr>
              <a:t>Baidar</a:t>
            </a:r>
            <a:r>
              <a:rPr lang="en-US" sz="4400" baseline="30000" dirty="0" smtClean="0">
                <a:solidFill>
                  <a:schemeClr val="tx1"/>
                </a:solidFill>
              </a:rPr>
              <a:t>1,2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en-US" sz="4400" dirty="0" err="1">
                <a:solidFill>
                  <a:schemeClr val="tx1"/>
                </a:solidFill>
              </a:rPr>
              <a:t>Hilke</a:t>
            </a:r>
            <a:r>
              <a:rPr lang="en-US" sz="4400" dirty="0">
                <a:solidFill>
                  <a:schemeClr val="tx1"/>
                </a:solidFill>
              </a:rPr>
              <a:t> Oetjen</a:t>
            </a:r>
            <a:r>
              <a:rPr lang="en-US" sz="4400" baseline="30000" dirty="0">
                <a:solidFill>
                  <a:schemeClr val="tx1"/>
                </a:solidFill>
              </a:rPr>
              <a:t>1</a:t>
            </a:r>
            <a:r>
              <a:rPr lang="en-US" sz="4400" dirty="0">
                <a:solidFill>
                  <a:schemeClr val="tx1"/>
                </a:solidFill>
              </a:rPr>
              <a:t>, Ivan Ortega</a:t>
            </a:r>
            <a:r>
              <a:rPr lang="en-US" sz="4400" baseline="30000" dirty="0">
                <a:solidFill>
                  <a:schemeClr val="tx1"/>
                </a:solidFill>
              </a:rPr>
              <a:t>1</a:t>
            </a:r>
            <a:r>
              <a:rPr lang="en-US" sz="4400" dirty="0">
                <a:solidFill>
                  <a:schemeClr val="tx1"/>
                </a:solidFill>
              </a:rPr>
              <a:t>, Roman Sinreich</a:t>
            </a:r>
            <a:r>
              <a:rPr lang="en-US" sz="4400" baseline="30000" dirty="0">
                <a:solidFill>
                  <a:schemeClr val="tx1"/>
                </a:solidFill>
              </a:rPr>
              <a:t>1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en-US" sz="4400" dirty="0" smtClean="0">
                <a:solidFill>
                  <a:schemeClr val="tx1"/>
                </a:solidFill>
              </a:rPr>
              <a:t>Si </a:t>
            </a:r>
            <a:r>
              <a:rPr lang="en-US" sz="4400" dirty="0">
                <a:solidFill>
                  <a:schemeClr val="tx1"/>
                </a:solidFill>
              </a:rPr>
              <a:t>Wang Kim</a:t>
            </a:r>
            <a:r>
              <a:rPr lang="en-US" sz="4400" baseline="30000" dirty="0">
                <a:solidFill>
                  <a:schemeClr val="tx1"/>
                </a:solidFill>
              </a:rPr>
              <a:t>2,3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en-US" sz="4400" dirty="0" err="1">
                <a:solidFill>
                  <a:schemeClr val="tx1"/>
                </a:solidFill>
              </a:rPr>
              <a:t>Chenxia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smtClean="0">
                <a:solidFill>
                  <a:schemeClr val="tx1"/>
                </a:solidFill>
              </a:rPr>
              <a:t>Cai</a:t>
            </a:r>
            <a:r>
              <a:rPr lang="en-US" sz="4400" baseline="30000" dirty="0" smtClean="0">
                <a:solidFill>
                  <a:schemeClr val="tx1"/>
                </a:solidFill>
              </a:rPr>
              <a:t>4</a:t>
            </a:r>
          </a:p>
          <a:p>
            <a:pPr algn="r"/>
            <a:endParaRPr lang="en-US" dirty="0">
              <a:solidFill>
                <a:schemeClr val="tx1"/>
              </a:solidFill>
            </a:endParaRPr>
          </a:p>
          <a:p>
            <a:pPr lvl="0" algn="r"/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Dept. Chemistry and Biochemistry, University </a:t>
            </a:r>
            <a:r>
              <a:rPr lang="en-US" dirty="0">
                <a:solidFill>
                  <a:schemeClr val="tx1"/>
                </a:solidFill>
              </a:rPr>
              <a:t>of Colorado, Boulder </a:t>
            </a:r>
            <a:r>
              <a:rPr lang="en-US" dirty="0" smtClean="0">
                <a:solidFill>
                  <a:schemeClr val="tx1"/>
                </a:solidFill>
              </a:rPr>
              <a:t>CO</a:t>
            </a:r>
            <a:endParaRPr lang="en-US" dirty="0">
              <a:solidFill>
                <a:schemeClr val="tx1"/>
              </a:solidFill>
            </a:endParaRPr>
          </a:p>
          <a:p>
            <a:pPr lvl="0" algn="r"/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CIRES</a:t>
            </a:r>
            <a:r>
              <a:rPr lang="en-US" dirty="0">
                <a:solidFill>
                  <a:schemeClr val="tx1"/>
                </a:solidFill>
              </a:rPr>
              <a:t>, University of Colorado, Boulder </a:t>
            </a:r>
            <a:r>
              <a:rPr lang="en-US" dirty="0" smtClean="0">
                <a:solidFill>
                  <a:schemeClr val="tx1"/>
                </a:solidFill>
              </a:rPr>
              <a:t>CO</a:t>
            </a:r>
            <a:endParaRPr lang="en-US" dirty="0">
              <a:solidFill>
                <a:schemeClr val="tx1"/>
              </a:solidFill>
            </a:endParaRPr>
          </a:p>
          <a:p>
            <a:pPr lvl="0" algn="r"/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NOAA/ESRL/CSD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Boulder </a:t>
            </a:r>
            <a:r>
              <a:rPr lang="en-US" dirty="0">
                <a:solidFill>
                  <a:schemeClr val="tx1"/>
                </a:solidFill>
              </a:rPr>
              <a:t>CO</a:t>
            </a:r>
          </a:p>
          <a:p>
            <a:pPr lvl="0" algn="r"/>
            <a:r>
              <a:rPr lang="en-US" baseline="30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Air </a:t>
            </a:r>
            <a:r>
              <a:rPr lang="en-US" dirty="0">
                <a:solidFill>
                  <a:schemeClr val="tx1"/>
                </a:solidFill>
              </a:rPr>
              <a:t>Resources Board, </a:t>
            </a:r>
            <a:r>
              <a:rPr lang="en-US" dirty="0" smtClean="0">
                <a:solidFill>
                  <a:schemeClr val="tx1"/>
                </a:solidFill>
              </a:rPr>
              <a:t>Sacramento 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150584"/>
            <a:ext cx="906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Objectives:</a:t>
            </a:r>
          </a:p>
          <a:p>
            <a:r>
              <a:rPr lang="en-US" sz="2000" dirty="0" smtClean="0"/>
              <a:t>Assess boundary conditions , </a:t>
            </a:r>
            <a:r>
              <a:rPr lang="en-US" sz="2000" dirty="0" err="1" smtClean="0"/>
              <a:t>NOx</a:t>
            </a:r>
            <a:r>
              <a:rPr lang="en-US" sz="2000" dirty="0" smtClean="0"/>
              <a:t> emissions, and OVOC  abundance (</a:t>
            </a:r>
            <a:r>
              <a:rPr lang="en-US" sz="2000" dirty="0" err="1" smtClean="0"/>
              <a:t>HOx</a:t>
            </a:r>
            <a:r>
              <a:rPr lang="en-US" sz="2000" dirty="0" smtClean="0"/>
              <a:t>, SOA)</a:t>
            </a:r>
          </a:p>
          <a:p>
            <a:r>
              <a:rPr lang="en-US" sz="2000" dirty="0" smtClean="0"/>
              <a:t>Map 2D distributions  and vertical profiles (</a:t>
            </a:r>
            <a:r>
              <a:rPr lang="en-US" sz="2000" dirty="0" err="1" smtClean="0"/>
              <a:t>SoCAB</a:t>
            </a:r>
            <a:r>
              <a:rPr lang="en-US" sz="2000" dirty="0" smtClean="0"/>
              <a:t>, Central Valley, Northern California)</a:t>
            </a:r>
          </a:p>
          <a:p>
            <a:r>
              <a:rPr lang="en-US" sz="2000" dirty="0" smtClean="0"/>
              <a:t>Assess pollutant transport  (splitting of flows, mountain passes, high deserts)</a:t>
            </a:r>
          </a:p>
          <a:p>
            <a:r>
              <a:rPr lang="en-US" sz="2000" dirty="0" smtClean="0"/>
              <a:t>Enhance value of ground sites (Caltech, Bakersfield, Cool)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17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20642"/>
          <a:stretch/>
        </p:blipFill>
        <p:spPr bwMode="auto">
          <a:xfrm>
            <a:off x="20256" y="685800"/>
            <a:ext cx="5618544" cy="1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Kaam\Calnex2010\Meetings\RF47_no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01020"/>
            <a:ext cx="8839200" cy="44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876300" y="1946624"/>
            <a:ext cx="1638300" cy="17871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24000" y="1413224"/>
            <a:ext cx="1305528" cy="23205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09600" y="1066800"/>
            <a:ext cx="685800" cy="879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524000" y="1413224"/>
            <a:ext cx="800100" cy="23205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71600" y="1603724"/>
            <a:ext cx="552450" cy="24348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43200" y="1260824"/>
            <a:ext cx="1143000" cy="30063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8801" y="6858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Measurements show NO2 transport towards East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Both models show flow primarily into Santa Clarita area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Differences over downtown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idx="4294967295"/>
          </p:nvPr>
        </p:nvSpPr>
        <p:spPr>
          <a:xfrm>
            <a:off x="20638" y="0"/>
            <a:ext cx="9123362" cy="685800"/>
          </a:xfrm>
        </p:spPr>
        <p:txBody>
          <a:bodyPr>
            <a:normAutofit fontScale="90000"/>
          </a:bodyPr>
          <a:lstStyle/>
          <a:p>
            <a:r>
              <a:rPr lang="en-US" sz="4400" kern="1200" dirty="0" smtClean="0">
                <a:solidFill>
                  <a:schemeClr val="bg1"/>
                </a:solidFill>
                <a:effectLst/>
                <a:latin typeface="Calibri"/>
                <a:ea typeface="+mj-ea"/>
                <a:cs typeface="+mj-cs"/>
              </a:rPr>
              <a:t>Case study South Coast Air Basin (</a:t>
            </a:r>
            <a:r>
              <a:rPr lang="en-US" sz="4400" kern="1200" dirty="0" err="1" smtClean="0">
                <a:solidFill>
                  <a:schemeClr val="bg1"/>
                </a:solidFill>
                <a:effectLst/>
                <a:latin typeface="Calibri"/>
                <a:ea typeface="+mj-ea"/>
                <a:cs typeface="+mj-cs"/>
              </a:rPr>
              <a:t>cont</a:t>
            </a:r>
            <a:r>
              <a:rPr lang="en-US" sz="4400" kern="1200" dirty="0" smtClean="0">
                <a:solidFill>
                  <a:schemeClr val="bg1"/>
                </a:solidFill>
                <a:effectLst/>
                <a:latin typeface="Calibri"/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5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"/>
          <a:stretch/>
        </p:blipFill>
        <p:spPr bwMode="auto">
          <a:xfrm>
            <a:off x="38579" y="1447799"/>
            <a:ext cx="9049102" cy="419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VCD mapping Central Valley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9" y="5791201"/>
            <a:ext cx="9024941" cy="10668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Locations of elevated NO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VCD match reasonably well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Quantitative agreement only over Central Valley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949712"/>
            <a:ext cx="9296400" cy="4689088"/>
            <a:chOff x="0" y="949712"/>
            <a:chExt cx="9296400" cy="4689088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949712"/>
              <a:ext cx="9296400" cy="4689088"/>
              <a:chOff x="0" y="949712"/>
              <a:chExt cx="9296400" cy="4689088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0" y="949712"/>
                <a:ext cx="9296400" cy="4689088"/>
                <a:chOff x="0" y="949712"/>
                <a:chExt cx="9296400" cy="4689088"/>
              </a:xfrm>
            </p:grpSpPr>
            <p:sp>
              <p:nvSpPr>
                <p:cNvPr id="5" name="Text Placeholder 2"/>
                <p:cNvSpPr txBox="1">
                  <a:spLocks/>
                </p:cNvSpPr>
                <p:nvPr/>
              </p:nvSpPr>
              <p:spPr>
                <a:xfrm>
                  <a:off x="38579" y="949712"/>
                  <a:ext cx="4495800" cy="6397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800" dirty="0" smtClean="0">
                      <a:solidFill>
                        <a:schemeClr val="bg1"/>
                      </a:solidFill>
                    </a:rPr>
                    <a:t>Observation (Flight#34, 6/29)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6" name="Content Placeholder 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447800"/>
                  <a:ext cx="4497208" cy="4190291"/>
                </a:xfrm>
                <a:prstGeom prst="rect">
                  <a:avLst/>
                </a:prstGeom>
              </p:spPr>
            </p:pic>
            <p:pic>
              <p:nvPicPr>
                <p:cNvPr id="7" name="Content Placeholder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8706" y="1447800"/>
                  <a:ext cx="4498975" cy="4191000"/>
                </a:xfrm>
                <a:prstGeom prst="rect">
                  <a:avLst/>
                </a:prstGeom>
              </p:spPr>
            </p:pic>
            <p:sp>
              <p:nvSpPr>
                <p:cNvPr id="8" name="Text Placeholder 4"/>
                <p:cNvSpPr txBox="1">
                  <a:spLocks/>
                </p:cNvSpPr>
                <p:nvPr/>
              </p:nvSpPr>
              <p:spPr>
                <a:xfrm>
                  <a:off x="4495799" y="960438"/>
                  <a:ext cx="4800601" cy="487362"/>
                </a:xfrm>
                <a:prstGeom prst="rect">
                  <a:avLst/>
                </a:prstGeom>
              </p:spPr>
              <p:txBody>
                <a:bodyPr/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2600" dirty="0" smtClean="0">
                      <a:solidFill>
                        <a:schemeClr val="bg1"/>
                      </a:solidFill>
                    </a:rPr>
                    <a:t>CMAQ Model (ARB ARCTAS 2008)</a:t>
                  </a:r>
                  <a:endParaRPr lang="en-US" sz="26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Down Arrow 11"/>
              <p:cNvSpPr/>
              <p:nvPr/>
            </p:nvSpPr>
            <p:spPr>
              <a:xfrm>
                <a:off x="1981200" y="2895600"/>
                <a:ext cx="152400" cy="381000"/>
              </a:xfrm>
              <a:prstGeom prst="down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scene3d>
                <a:camera prst="orthographicFront">
                  <a:rot lat="0" lon="0" rev="138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66800" y="2667000"/>
                <a:ext cx="886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Airflow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Picture 33"/>
            <p:cNvPicPr/>
            <p:nvPr/>
          </p:nvPicPr>
          <p:blipFill rotWithShape="1">
            <a:blip r:embed="rId6"/>
            <a:srcRect l="14621" t="68154" r="81785" b="22308"/>
            <a:stretch/>
          </p:blipFill>
          <p:spPr bwMode="auto">
            <a:xfrm>
              <a:off x="245962" y="4191000"/>
              <a:ext cx="304800" cy="7550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86354" y="4652884"/>
              <a:ext cx="1647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15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molec</a:t>
              </a:r>
              <a:r>
                <a:rPr lang="en-US" dirty="0" smtClean="0">
                  <a:solidFill>
                    <a:schemeClr val="bg1"/>
                  </a:solidFill>
                </a:rPr>
                <a:t>/cm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2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Explosion 1 36"/>
          <p:cNvSpPr/>
          <p:nvPr/>
        </p:nvSpPr>
        <p:spPr>
          <a:xfrm>
            <a:off x="6402168" y="1439447"/>
            <a:ext cx="2718308" cy="2161729"/>
          </a:xfrm>
          <a:prstGeom prst="irregularSeal1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Cai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Kaduwela</a:t>
            </a:r>
            <a:r>
              <a:rPr lang="en-US" dirty="0" smtClean="0">
                <a:solidFill>
                  <a:srgbClr val="FFFF00"/>
                </a:solidFill>
              </a:rPr>
              <a:t> et al. WED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7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019E-7 L -3.33333E-6 -0.1013 C -3.33333E-6 -0.14662 -0.0276 -0.20236 -0.05 -0.20236 L -0.1 -0.20236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0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kern="1200" dirty="0" smtClean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Comparison of Emission Inventory in LA box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570070"/>
              </p:ext>
            </p:extLst>
          </p:nvPr>
        </p:nvGraphicFramePr>
        <p:xfrm>
          <a:off x="1143000" y="2004536"/>
          <a:ext cx="6934200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2800"/>
                <a:gridCol w="1752600"/>
                <a:gridCol w="1828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Inventory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NOx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mol</a:t>
                      </a:r>
                      <a:r>
                        <a:rPr lang="en-US" dirty="0" smtClean="0"/>
                        <a:t>/km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hr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mol</a:t>
                      </a:r>
                      <a:r>
                        <a:rPr lang="en-US" dirty="0" smtClean="0"/>
                        <a:t>/km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hr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EPA NEI 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Millstein and Harley, EST (</a:t>
                      </a:r>
                      <a:r>
                        <a:rPr lang="en-US" dirty="0" err="1" smtClean="0"/>
                        <a:t>Yr</a:t>
                      </a:r>
                      <a:r>
                        <a:rPr lang="en-US" baseline="0" dirty="0" smtClean="0"/>
                        <a:t> 2005)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CARB ARCTAS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Projected</a:t>
                      </a:r>
                      <a:r>
                        <a:rPr lang="en-US" baseline="0" dirty="0" smtClean="0"/>
                        <a:t> for 2010*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92349" y="4126468"/>
            <a:ext cx="694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 projection </a:t>
            </a:r>
            <a:r>
              <a:rPr lang="en-US" dirty="0">
                <a:solidFill>
                  <a:schemeClr val="bg1"/>
                </a:solidFill>
              </a:rPr>
              <a:t>based on 9%/year decrease </a:t>
            </a:r>
            <a:r>
              <a:rPr lang="en-US" dirty="0" smtClean="0">
                <a:solidFill>
                  <a:schemeClr val="bg1"/>
                </a:solidFill>
              </a:rPr>
              <a:t>2005-2008 (Russell </a:t>
            </a:r>
            <a:r>
              <a:rPr lang="en-US" dirty="0">
                <a:solidFill>
                  <a:schemeClr val="bg1"/>
                </a:solidFill>
              </a:rPr>
              <a:t>et al., 2010)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059269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Acknowledgement: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 </a:t>
            </a:r>
            <a:r>
              <a:rPr lang="en-US" dirty="0" err="1">
                <a:solidFill>
                  <a:schemeClr val="bg1"/>
                </a:solidFill>
              </a:rPr>
              <a:t>McKeen</a:t>
            </a:r>
            <a:r>
              <a:rPr lang="en-US" dirty="0">
                <a:solidFill>
                  <a:schemeClr val="bg1"/>
                </a:solidFill>
              </a:rPr>
              <a:t>, Greg Frost, </a:t>
            </a:r>
            <a:r>
              <a:rPr lang="en-US" dirty="0" err="1">
                <a:solidFill>
                  <a:schemeClr val="bg1"/>
                </a:solidFill>
              </a:rPr>
              <a:t>Dev</a:t>
            </a:r>
            <a:r>
              <a:rPr lang="en-US" dirty="0">
                <a:solidFill>
                  <a:schemeClr val="bg1"/>
                </a:solidFill>
              </a:rPr>
              <a:t> Millstein, Rob Harley for providing emission </a:t>
            </a:r>
            <a:r>
              <a:rPr lang="en-US" dirty="0" smtClean="0">
                <a:solidFill>
                  <a:schemeClr val="bg1"/>
                </a:solidFill>
              </a:rPr>
              <a:t>information.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Conclusions:</a:t>
            </a:r>
            <a:r>
              <a:rPr lang="en-US" baseline="0" dirty="0" smtClean="0">
                <a:solidFill>
                  <a:schemeClr val="bg1"/>
                </a:solidFill>
              </a:rPr>
              <a:t> NO2 horizontal mapping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NO2 VCD is reasonably well constrained by the geometric AMF approximation (error &lt; 30%, likely much smaller)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For arbitrarily selected case studies NO2 VCD agrees well in Central Valley, but not downwind of urbanizations, where NO2 emissions are observed much lower than predicted (factor 2-5)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Strong NO2 gradients are observed within </a:t>
            </a:r>
            <a:r>
              <a:rPr lang="en-US" sz="2400" dirty="0" err="1" smtClean="0">
                <a:solidFill>
                  <a:schemeClr val="bg1"/>
                </a:solidFill>
              </a:rPr>
              <a:t>SoCAB</a:t>
            </a:r>
            <a:r>
              <a:rPr lang="en-US" sz="2400" dirty="0" smtClean="0">
                <a:solidFill>
                  <a:schemeClr val="bg1"/>
                </a:solidFill>
              </a:rPr>
              <a:t>. NO2 transport into Santa Clarita was lower than predicted, leading to instances where NO2 was observed higher than predicted.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Vertical profiles: Non-linear </a:t>
            </a:r>
            <a:r>
              <a:rPr lang="en-US" sz="4000" dirty="0">
                <a:solidFill>
                  <a:schemeClr val="bg1"/>
                </a:solidFill>
              </a:rPr>
              <a:t>Optimal </a:t>
            </a:r>
            <a:r>
              <a:rPr lang="en-US" sz="4000" dirty="0" smtClean="0">
                <a:solidFill>
                  <a:schemeClr val="bg1"/>
                </a:solidFill>
              </a:rPr>
              <a:t>Estimation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lussdiagramm: Vorbereitung 41"/>
          <p:cNvSpPr/>
          <p:nvPr/>
        </p:nvSpPr>
        <p:spPr>
          <a:xfrm>
            <a:off x="2428875" y="2366963"/>
            <a:ext cx="2071688" cy="1071562"/>
          </a:xfrm>
          <a:prstGeom prst="flowChartPreparati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SCDs</a:t>
            </a:r>
          </a:p>
        </p:txBody>
      </p:sp>
      <p:sp>
        <p:nvSpPr>
          <p:cNvPr id="6" name="Flussdiagramm: Prozess 42"/>
          <p:cNvSpPr/>
          <p:nvPr/>
        </p:nvSpPr>
        <p:spPr>
          <a:xfrm>
            <a:off x="2749550" y="1295400"/>
            <a:ext cx="1428750" cy="500063"/>
          </a:xfrm>
          <a:prstGeom prst="flowChartProcess">
            <a:avLst/>
          </a:prstGeom>
          <a:solidFill>
            <a:srgbClr val="FF9900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Radiative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transfer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1)</a:t>
            </a:r>
            <a:endParaRPr kumimoji="0" lang="de-DE" sz="1800" b="0" i="0" u="none" strike="noStrike" kern="0" cap="none" spc="0" normalizeH="0" baseline="30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ussdiagramm: Prozess 43"/>
          <p:cNvSpPr/>
          <p:nvPr/>
        </p:nvSpPr>
        <p:spPr>
          <a:xfrm>
            <a:off x="6215063" y="4224338"/>
            <a:ext cx="1428750" cy="500062"/>
          </a:xfrm>
          <a:prstGeom prst="flowChartProcess">
            <a:avLst/>
          </a:prstGeom>
          <a:solidFill>
            <a:srgbClr val="FF9900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inversion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ussdiagramm: Vorbereitung 44"/>
          <p:cNvSpPr/>
          <p:nvPr/>
        </p:nvSpPr>
        <p:spPr>
          <a:xfrm>
            <a:off x="214313" y="2366963"/>
            <a:ext cx="2071687" cy="1071562"/>
          </a:xfrm>
          <a:prstGeom prst="flowChartPreparati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SCDs</a:t>
            </a:r>
          </a:p>
        </p:txBody>
      </p:sp>
      <p:sp>
        <p:nvSpPr>
          <p:cNvPr id="9" name="Flussdiagramm: Prozess 45"/>
          <p:cNvSpPr/>
          <p:nvPr/>
        </p:nvSpPr>
        <p:spPr>
          <a:xfrm>
            <a:off x="1500188" y="4224338"/>
            <a:ext cx="1643062" cy="500062"/>
          </a:xfrm>
          <a:prstGeom prst="flowChartProcess">
            <a:avLst/>
          </a:prstGeom>
          <a:solidFill>
            <a:srgbClr val="FF9900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convergence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0" name="Flussdiagramm: Vorbereitung 46"/>
          <p:cNvSpPr/>
          <p:nvPr/>
        </p:nvSpPr>
        <p:spPr>
          <a:xfrm>
            <a:off x="4786313" y="2366963"/>
            <a:ext cx="2071687" cy="1071562"/>
          </a:xfrm>
          <a:prstGeom prst="flowChartPreparati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AMF</a:t>
            </a:r>
          </a:p>
        </p:txBody>
      </p:sp>
      <p:sp>
        <p:nvSpPr>
          <p:cNvPr id="11" name="Flussdiagramm: Vorbereitung 47"/>
          <p:cNvSpPr/>
          <p:nvPr/>
        </p:nvSpPr>
        <p:spPr>
          <a:xfrm>
            <a:off x="7000875" y="2366963"/>
            <a:ext cx="2071688" cy="1071562"/>
          </a:xfrm>
          <a:prstGeom prst="flowChartPreparati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SCDs</a:t>
            </a:r>
          </a:p>
        </p:txBody>
      </p:sp>
      <p:sp>
        <p:nvSpPr>
          <p:cNvPr id="12" name="Flussdiagramm: Prozess 48"/>
          <p:cNvSpPr/>
          <p:nvPr/>
        </p:nvSpPr>
        <p:spPr>
          <a:xfrm>
            <a:off x="5108575" y="1295400"/>
            <a:ext cx="1428750" cy="500063"/>
          </a:xfrm>
          <a:prstGeom prst="flowChartProcess">
            <a:avLst/>
          </a:prstGeom>
          <a:solidFill>
            <a:srgbClr val="FF9900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Radiative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transfer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1)</a:t>
            </a:r>
            <a:endParaRPr kumimoji="0" lang="de-DE" sz="1800" b="0" i="0" u="none" strike="noStrike" kern="0" cap="none" spc="0" normalizeH="0" baseline="30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Gerade Verbindung mit Pfeil 49"/>
          <p:cNvCxnSpPr>
            <a:stCxn id="6" idx="2"/>
            <a:endCxn id="5" idx="0"/>
          </p:cNvCxnSpPr>
          <p:nvPr/>
        </p:nvCxnSpPr>
        <p:spPr>
          <a:xfrm rot="16200000" flipH="1">
            <a:off x="3178175" y="2081213"/>
            <a:ext cx="571500" cy="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14" name="Gerade Verbindung mit Pfeil 50"/>
          <p:cNvCxnSpPr>
            <a:stCxn id="12" idx="2"/>
            <a:endCxn id="10" idx="0"/>
          </p:cNvCxnSpPr>
          <p:nvPr/>
        </p:nvCxnSpPr>
        <p:spPr>
          <a:xfrm rot="5400000">
            <a:off x="5537200" y="2081213"/>
            <a:ext cx="571500" cy="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15" name="Gerade Verbindung mit Pfeil 51"/>
          <p:cNvCxnSpPr>
            <a:stCxn id="9" idx="2"/>
            <a:endCxn id="24" idx="0"/>
          </p:cNvCxnSpPr>
          <p:nvPr/>
        </p:nvCxnSpPr>
        <p:spPr>
          <a:xfrm rot="5400000">
            <a:off x="2121694" y="4923631"/>
            <a:ext cx="400050" cy="158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16" name="Gerade Verbindung mit Pfeil 52"/>
          <p:cNvCxnSpPr>
            <a:stCxn id="7" idx="2"/>
            <a:endCxn id="23" idx="0"/>
          </p:cNvCxnSpPr>
          <p:nvPr/>
        </p:nvCxnSpPr>
        <p:spPr>
          <a:xfrm rot="16200000" flipH="1">
            <a:off x="6734176" y="4919662"/>
            <a:ext cx="400050" cy="9525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17" name="Gewinkelte Verbindung 53"/>
          <p:cNvCxnSpPr>
            <a:stCxn id="8" idx="2"/>
            <a:endCxn id="9" idx="0"/>
          </p:cNvCxnSpPr>
          <p:nvPr/>
        </p:nvCxnSpPr>
        <p:spPr>
          <a:xfrm rot="16200000" flipH="1">
            <a:off x="1392237" y="3295651"/>
            <a:ext cx="785813" cy="107156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18" name="Gewinkelte Verbindung 54"/>
          <p:cNvCxnSpPr>
            <a:stCxn id="5" idx="2"/>
            <a:endCxn id="9" idx="0"/>
          </p:cNvCxnSpPr>
          <p:nvPr/>
        </p:nvCxnSpPr>
        <p:spPr>
          <a:xfrm rot="5400000">
            <a:off x="2499518" y="3259932"/>
            <a:ext cx="785813" cy="11430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19" name="Gewinkelte Verbindung 55"/>
          <p:cNvCxnSpPr>
            <a:stCxn id="11" idx="2"/>
            <a:endCxn id="7" idx="0"/>
          </p:cNvCxnSpPr>
          <p:nvPr/>
        </p:nvCxnSpPr>
        <p:spPr>
          <a:xfrm rot="5400000">
            <a:off x="7090569" y="3277394"/>
            <a:ext cx="785813" cy="11080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0" name="Gewinkelte Verbindung 56"/>
          <p:cNvCxnSpPr>
            <a:stCxn id="10" idx="2"/>
            <a:endCxn id="7" idx="0"/>
          </p:cNvCxnSpPr>
          <p:nvPr/>
        </p:nvCxnSpPr>
        <p:spPr>
          <a:xfrm rot="16200000" flipH="1">
            <a:off x="5983287" y="3278188"/>
            <a:ext cx="785813" cy="1106488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1" name="Gewinkelte Verbindung 57"/>
          <p:cNvCxnSpPr>
            <a:stCxn id="24" idx="6"/>
            <a:endCxn id="12" idx="1"/>
          </p:cNvCxnSpPr>
          <p:nvPr/>
        </p:nvCxnSpPr>
        <p:spPr>
          <a:xfrm flipV="1">
            <a:off x="3429000" y="1544638"/>
            <a:ext cx="1679575" cy="3986212"/>
          </a:xfrm>
          <a:prstGeom prst="bentConnector3">
            <a:avLst>
              <a:gd name="adj1" fmla="val 73924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2" name="Gewinkelte Verbindung 58"/>
          <p:cNvCxnSpPr>
            <a:stCxn id="24" idx="2"/>
            <a:endCxn id="6" idx="1"/>
          </p:cNvCxnSpPr>
          <p:nvPr/>
        </p:nvCxnSpPr>
        <p:spPr>
          <a:xfrm rot="10800000" flipH="1">
            <a:off x="1214438" y="1544638"/>
            <a:ext cx="1535112" cy="3986212"/>
          </a:xfrm>
          <a:prstGeom prst="bentConnector3">
            <a:avLst>
              <a:gd name="adj1" fmla="val -71761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23" name="Flussdiagramm: Verbindungsstelle 60"/>
          <p:cNvSpPr/>
          <p:nvPr/>
        </p:nvSpPr>
        <p:spPr>
          <a:xfrm>
            <a:off x="5832475" y="5124450"/>
            <a:ext cx="2214563" cy="814388"/>
          </a:xfrm>
          <a:prstGeom prst="flowChartConnector">
            <a:avLst/>
          </a:prstGeom>
          <a:solidFill>
            <a:srgbClr val="7030A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</a:t>
            </a:r>
          </a:p>
        </p:txBody>
      </p:sp>
      <p:sp>
        <p:nvSpPr>
          <p:cNvPr id="24" name="Flussdiagramm: Verbindungsstelle 61"/>
          <p:cNvSpPr/>
          <p:nvPr/>
        </p:nvSpPr>
        <p:spPr>
          <a:xfrm>
            <a:off x="1214438" y="5124450"/>
            <a:ext cx="2214562" cy="814388"/>
          </a:xfrm>
          <a:prstGeom prst="flowChartConnector">
            <a:avLst/>
          </a:prstGeom>
          <a:solidFill>
            <a:srgbClr val="7030A0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aerosol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</a:t>
            </a:r>
          </a:p>
        </p:txBody>
      </p:sp>
      <p:sp>
        <p:nvSpPr>
          <p:cNvPr id="25" name="Textfeld 22"/>
          <p:cNvSpPr txBox="1"/>
          <p:nvPr/>
        </p:nvSpPr>
        <p:spPr>
          <a:xfrm>
            <a:off x="4800600" y="6248400"/>
            <a:ext cx="4402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1)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rPr>
              <a:t>http://rtm.iup.uni-heidelberg.de/McArtim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2)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Rodgers (2000)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51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99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Example: NO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and extinction vertical profile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July 18, 2010 (6:20-6:29 am)</a:t>
            </a:r>
            <a:endParaRPr lang="en-US" sz="31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/>
          <p:nvPr/>
        </p:nvPicPr>
        <p:blipFill rotWithShape="1">
          <a:blip r:embed="rId3" cstate="print"/>
          <a:srcRect t="8692" r="50557"/>
          <a:stretch/>
        </p:blipFill>
        <p:spPr bwMode="auto">
          <a:xfrm>
            <a:off x="299651" y="1676400"/>
            <a:ext cx="4272349" cy="4885481"/>
          </a:xfrm>
          <a:prstGeom prst="rect">
            <a:avLst/>
          </a:prstGeom>
          <a:noFill/>
        </p:spPr>
      </p:pic>
      <p:pic>
        <p:nvPicPr>
          <p:cNvPr id="27" name="Picture 5" descr="C:\Kaam\Volkamer_group\Files_Hilke\extinction.JPG"/>
          <p:cNvPicPr>
            <a:picLocks noChangeArrowheads="1"/>
          </p:cNvPicPr>
          <p:nvPr/>
        </p:nvPicPr>
        <p:blipFill rotWithShape="1">
          <a:blip r:embed="rId4" cstate="print"/>
          <a:srcRect l="7621" t="7580" r="7524" b="6347"/>
          <a:stretch/>
        </p:blipFill>
        <p:spPr bwMode="auto">
          <a:xfrm>
            <a:off x="5029200" y="1676399"/>
            <a:ext cx="3021215" cy="4876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1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99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Example: NO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and extinction vertical profile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July 18, 2010 (6:20-6:29 am)</a:t>
            </a:r>
            <a:endParaRPr lang="en-US" sz="3100" dirty="0">
              <a:solidFill>
                <a:schemeClr val="bg1"/>
              </a:solidFill>
            </a:endParaRPr>
          </a:p>
        </p:txBody>
      </p:sp>
      <p:pic>
        <p:nvPicPr>
          <p:cNvPr id="37894" name="Picture 6" descr="C:\Kaam\Volkamer_group\Files_Hilke\NO2profile.JPG"/>
          <p:cNvPicPr>
            <a:picLocks noChangeArrowheads="1"/>
          </p:cNvPicPr>
          <p:nvPr/>
        </p:nvPicPr>
        <p:blipFill rotWithShape="1">
          <a:blip r:embed="rId3" cstate="print"/>
          <a:srcRect l="7259" r="7449" b="5865"/>
          <a:stretch/>
        </p:blipFill>
        <p:spPr bwMode="auto">
          <a:xfrm>
            <a:off x="4800600" y="1246889"/>
            <a:ext cx="4038600" cy="5306312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5283843" y="3505199"/>
            <a:ext cx="3006355" cy="945339"/>
            <a:chOff x="911911" y="3163183"/>
            <a:chExt cx="3276600" cy="1064938"/>
          </a:xfrm>
        </p:grpSpPr>
        <p:sp>
          <p:nvSpPr>
            <p:cNvPr id="15" name="Rectangle 14"/>
            <p:cNvSpPr/>
            <p:nvPr/>
          </p:nvSpPr>
          <p:spPr>
            <a:xfrm>
              <a:off x="911911" y="3163183"/>
              <a:ext cx="3276600" cy="1064938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54803" y="3306653"/>
              <a:ext cx="132151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 smtClean="0"/>
                <a:t>aged</a:t>
              </a:r>
            </a:p>
            <a:p>
              <a:pPr algn="r"/>
              <a:r>
                <a:rPr lang="de-DE" sz="1400" dirty="0" smtClean="0"/>
                <a:t>residual layer</a:t>
              </a:r>
              <a:endParaRPr lang="en-US" sz="1400" dirty="0" smtClean="0"/>
            </a:p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7393" y="4724399"/>
            <a:ext cx="3145245" cy="720982"/>
            <a:chOff x="914959" y="4597250"/>
            <a:chExt cx="3312492" cy="584775"/>
          </a:xfrm>
        </p:grpSpPr>
        <p:sp>
          <p:nvSpPr>
            <p:cNvPr id="18" name="Rectangle 17"/>
            <p:cNvSpPr/>
            <p:nvPr/>
          </p:nvSpPr>
          <p:spPr>
            <a:xfrm>
              <a:off x="914959" y="4597252"/>
              <a:ext cx="3276600" cy="316992"/>
            </a:xfrm>
            <a:prstGeom prst="rect">
              <a:avLst/>
            </a:prstGeom>
            <a:solidFill>
              <a:schemeClr val="accent2">
                <a:lumMod val="7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3111" y="4597250"/>
              <a:ext cx="1334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 smtClean="0"/>
                <a:t>residual layer</a:t>
              </a:r>
              <a:endParaRPr lang="en-US" sz="1400" dirty="0" smtClean="0"/>
            </a:p>
            <a:p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83843" y="5257800"/>
            <a:ext cx="3006355" cy="1106347"/>
            <a:chOff x="914400" y="5119766"/>
            <a:chExt cx="3276600" cy="938253"/>
          </a:xfrm>
        </p:grpSpPr>
        <p:sp>
          <p:nvSpPr>
            <p:cNvPr id="21" name="Rectangle 20"/>
            <p:cNvSpPr/>
            <p:nvPr/>
          </p:nvSpPr>
          <p:spPr>
            <a:xfrm>
              <a:off x="914400" y="5119766"/>
              <a:ext cx="3276600" cy="591671"/>
            </a:xfrm>
            <a:prstGeom prst="rect">
              <a:avLst/>
            </a:prstGeom>
            <a:solidFill>
              <a:srgbClr val="7030A0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0511" y="5257800"/>
              <a:ext cx="26670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mixed</a:t>
              </a:r>
            </a:p>
            <a:p>
              <a:r>
                <a:rPr lang="de-DE" sz="1400" dirty="0" smtClean="0"/>
                <a:t>surface layer</a:t>
              </a:r>
              <a:endParaRPr lang="en-US" sz="1400" dirty="0" smtClean="0"/>
            </a:p>
            <a:p>
              <a:endParaRPr lang="en-US" dirty="0"/>
            </a:p>
          </p:txBody>
        </p:sp>
      </p:grpSp>
      <p:pic>
        <p:nvPicPr>
          <p:cNvPr id="26" name="Picture 25"/>
          <p:cNvPicPr/>
          <p:nvPr/>
        </p:nvPicPr>
        <p:blipFill rotWithShape="1">
          <a:blip r:embed="rId4" cstate="print"/>
          <a:srcRect t="8692" r="50557"/>
          <a:stretch/>
        </p:blipFill>
        <p:spPr bwMode="auto">
          <a:xfrm>
            <a:off x="299651" y="1676400"/>
            <a:ext cx="4272349" cy="4885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763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and CHOCHO vertical distributions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61" y="5410200"/>
            <a:ext cx="8496300" cy="12493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PBL increase from West to East of the </a:t>
            </a:r>
            <a:r>
              <a:rPr lang="en-US" dirty="0" err="1" smtClean="0">
                <a:solidFill>
                  <a:schemeClr val="bg1"/>
                </a:solidFill>
              </a:rPr>
              <a:t>SoCAB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heterogeneous </a:t>
            </a:r>
            <a:r>
              <a:rPr lang="en-US" dirty="0" err="1" smtClean="0">
                <a:solidFill>
                  <a:schemeClr val="bg1"/>
                </a:solidFill>
              </a:rPr>
              <a:t>airmass</a:t>
            </a:r>
            <a:r>
              <a:rPr lang="en-US" dirty="0" smtClean="0">
                <a:solidFill>
                  <a:schemeClr val="bg1"/>
                </a:solidFill>
              </a:rPr>
              <a:t> !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Glyoxal</a:t>
            </a:r>
            <a:r>
              <a:rPr lang="en-US" dirty="0" smtClean="0">
                <a:solidFill>
                  <a:schemeClr val="bg1"/>
                </a:solidFill>
              </a:rPr>
              <a:t> in FT indicates rate of VOC oxidation outside PBL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 rotWithShape="1">
          <a:blip r:embed="rId2" cstate="print"/>
          <a:srcRect b="25654"/>
          <a:stretch/>
        </p:blipFill>
        <p:spPr bwMode="auto">
          <a:xfrm>
            <a:off x="1676400" y="3200401"/>
            <a:ext cx="6374267" cy="2042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1" y="838200"/>
            <a:ext cx="8763000" cy="270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33400" y="1295847"/>
            <a:ext cx="4942627" cy="893628"/>
            <a:chOff x="533400" y="1295847"/>
            <a:chExt cx="4942627" cy="893628"/>
          </a:xfrm>
        </p:grpSpPr>
        <p:sp>
          <p:nvSpPr>
            <p:cNvPr id="10" name="Oval 9"/>
            <p:cNvSpPr/>
            <p:nvPr/>
          </p:nvSpPr>
          <p:spPr>
            <a:xfrm>
              <a:off x="533400" y="1600200"/>
              <a:ext cx="609600" cy="5892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7000" y="1295847"/>
              <a:ext cx="609600" cy="5892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866427" y="1315585"/>
              <a:ext cx="609600" cy="5892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 and Outlook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6096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 AMAX-DOAS is a unique instrument to map 3D distributions: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First systematic MAX-DOAS implementation from aircraft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Motion compensation challenge overcome, albedo, stratospheric photon path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Aerosol extinction and numerous trace gases (also 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O, </a:t>
            </a:r>
            <a:r>
              <a:rPr lang="en-US" dirty="0" err="1" smtClean="0">
                <a:solidFill>
                  <a:schemeClr val="bg1"/>
                </a:solidFill>
              </a:rPr>
              <a:t>BrO</a:t>
            </a:r>
            <a:r>
              <a:rPr lang="en-US" dirty="0" smtClean="0">
                <a:solidFill>
                  <a:schemeClr val="bg1"/>
                </a:solidFill>
              </a:rPr>
              <a:t>, IO, </a:t>
            </a:r>
            <a:r>
              <a:rPr lang="en-US" dirty="0" err="1" smtClean="0">
                <a:solidFill>
                  <a:schemeClr val="bg1"/>
                </a:solidFill>
              </a:rPr>
              <a:t>OClO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Innovative means to address scaling problem: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Fills gap in mobile observational capabilities between in-situ, satellites and atmospheric models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NO2 emissions testing points to a need to adjust inventories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NO2 as a tracer for plume transport (splitting of flows)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Glyoxal</a:t>
            </a:r>
            <a:r>
              <a:rPr lang="en-US" dirty="0" smtClean="0">
                <a:solidFill>
                  <a:schemeClr val="bg1"/>
                </a:solidFill>
              </a:rPr>
              <a:t> in the ‘free troposphere’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Outlook: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Compare with our ground MAX-DOAS column observations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Synergies with TOPAZ LIDAR to constrain Ox = NO2 + O3 column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Synergies with HALO LIDAR to constrain fluxes across boundaries (box budgets)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Refine RTM: Assimilate albedo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Atmospheric model testing: towards constraining the rate of VOC oxidation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Satellite comparisons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Add value to ground sites?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Funding: CARB 09-317, NSF-CAREER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Science 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55637"/>
            <a:ext cx="8763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chemeClr val="bg1"/>
                </a:solidFill>
              </a:rPr>
              <a:t>Emissions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How can we improve the emissions inventory for </a:t>
            </a:r>
            <a:r>
              <a:rPr lang="en-US" sz="2000" dirty="0" err="1" smtClean="0">
                <a:solidFill>
                  <a:schemeClr val="bg1"/>
                </a:solidFill>
              </a:rPr>
              <a:t>NOx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and aerosol precursors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bg1"/>
                </a:solidFill>
              </a:rPr>
              <a:t>Chemical Transformation and Climate Processes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sources and physical mechanisms that contribute to high ozone concentrations </a:t>
            </a:r>
            <a:r>
              <a:rPr lang="en-US" sz="2000" dirty="0" smtClean="0">
                <a:solidFill>
                  <a:schemeClr val="bg1"/>
                </a:solidFill>
              </a:rPr>
              <a:t>aloft?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Are there significant differences between Central Valley and South Coast Air Basin precursors or ozone formation chemistry?  </a:t>
            </a: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most important formation processes for secondary organic aerosol?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1"/>
                </a:solidFill>
              </a:rPr>
              <a:t>Transport and Meteorology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What are proper oceanic boundary conditions for coastal and regional atmospheric chemistry modeling?  </a:t>
            </a: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How best can we characterize and model air flow over coastal waters and the complex terrain of California?  </a:t>
            </a: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important transport corridors for key chemical species and under what conditions is that transport important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Overvi</a:t>
            </a:r>
            <a:r>
              <a:rPr lang="en-US" dirty="0" smtClean="0">
                <a:solidFill>
                  <a:schemeClr val="bg1"/>
                </a:solidFill>
              </a:rPr>
              <a:t>ew CALNEX and CARES activities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838200"/>
            <a:ext cx="434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CU Airborne MAX-DOAS: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 May </a:t>
            </a:r>
            <a:r>
              <a:rPr lang="en-US" sz="2400" dirty="0">
                <a:solidFill>
                  <a:srgbClr val="FFC000"/>
                </a:solidFill>
                <a:latin typeface="Calibri"/>
              </a:rPr>
              <a:t>19, 2010 – July 19, 2010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Calibri"/>
              </a:rPr>
              <a:t> Total of 52 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flights</a:t>
            </a:r>
            <a:endParaRPr lang="en-US" sz="2400" dirty="0">
              <a:solidFill>
                <a:srgbClr val="FFC000"/>
              </a:solidFill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Calibri"/>
              </a:rPr>
              <a:t> flight duration: up to 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4.5 </a:t>
            </a:r>
            <a:r>
              <a:rPr lang="en-US" sz="2400" dirty="0">
                <a:solidFill>
                  <a:srgbClr val="FFC000"/>
                </a:solidFill>
                <a:latin typeface="Calibri"/>
              </a:rPr>
              <a:t>hours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207 </a:t>
            </a:r>
            <a:r>
              <a:rPr lang="en-US" sz="2400" dirty="0">
                <a:solidFill>
                  <a:srgbClr val="FFC000"/>
                </a:solidFill>
                <a:latin typeface="Calibri"/>
              </a:rPr>
              <a:t>total flight 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hours</a:t>
            </a:r>
          </a:p>
          <a:p>
            <a:endParaRPr lang="en-US" sz="2400" dirty="0" smtClean="0">
              <a:solidFill>
                <a:prstClr val="white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CU Ground MAX-DOAS: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Caltech 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(May 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15-Nov)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Fontana Arrows (May 15-Nov)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CARES T1 (June 11-28)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Calibri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CU LED-CE-DOAS: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Caltech (May 14 - June 16)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e.g.,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Glyoxal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(15ppt@1min)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" y="914400"/>
            <a:ext cx="46204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9436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Calibri"/>
              </a:rPr>
              <a:t>Posters: </a:t>
            </a:r>
            <a:r>
              <a:rPr lang="en-US" sz="2400" dirty="0" err="1" smtClean="0">
                <a:solidFill>
                  <a:srgbClr val="FFC000"/>
                </a:solidFill>
                <a:latin typeface="Calibri"/>
              </a:rPr>
              <a:t>Baidar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alibri"/>
              </a:rPr>
              <a:t>et al. (AMAX-DOAS), Ortega et al. (GMAX-DOAS), </a:t>
            </a:r>
            <a:endParaRPr lang="en-US" sz="2400" dirty="0" smtClean="0">
              <a:solidFill>
                <a:srgbClr val="FFC000"/>
              </a:solidFill>
              <a:latin typeface="Calibri"/>
            </a:endParaRPr>
          </a:p>
          <a:p>
            <a:r>
              <a:rPr lang="en-US" sz="2400" dirty="0" err="1" smtClean="0">
                <a:solidFill>
                  <a:srgbClr val="FFC000"/>
                </a:solidFill>
                <a:latin typeface="Calibri"/>
              </a:rPr>
              <a:t>Thalman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alibri"/>
              </a:rPr>
              <a:t>et al. 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(LED-CE-DOAS</a:t>
            </a:r>
            <a:r>
              <a:rPr lang="en-US" sz="2400" dirty="0" smtClean="0">
                <a:solidFill>
                  <a:srgbClr val="FFC000"/>
                </a:solidFill>
                <a:latin typeface="Calibri"/>
              </a:rPr>
              <a:t>)</a:t>
            </a:r>
            <a:endParaRPr lang="en-US" sz="2400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74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NOAA Twin Otter – optical remote sensing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147" name="Picture 3" descr="C:\user\Boulder\projects\CalNex2010\pics\IMG_1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59" y="5149832"/>
            <a:ext cx="2100282" cy="157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1"/>
          <p:cNvGrpSpPr>
            <a:grpSpLocks noChangeAspect="1"/>
          </p:cNvGrpSpPr>
          <p:nvPr/>
        </p:nvGrpSpPr>
        <p:grpSpPr bwMode="auto">
          <a:xfrm>
            <a:off x="6248400" y="2484881"/>
            <a:ext cx="2503637" cy="1485575"/>
            <a:chOff x="3648" y="480"/>
            <a:chExt cx="2015" cy="1104"/>
          </a:xfrm>
        </p:grpSpPr>
        <p:pic>
          <p:nvPicPr>
            <p:cNvPr id="11" name="Picture 5" descr="P10308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4" t="11211" b="38835"/>
            <a:stretch>
              <a:fillRect/>
            </a:stretch>
          </p:blipFill>
          <p:spPr bwMode="auto">
            <a:xfrm>
              <a:off x="3648" y="480"/>
              <a:ext cx="2015" cy="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0"/>
            <p:cNvSpPr>
              <a:spLocks noChangeAspect="1" noChangeShapeType="1"/>
            </p:cNvSpPr>
            <p:nvPr/>
          </p:nvSpPr>
          <p:spPr bwMode="auto">
            <a:xfrm flipH="1">
              <a:off x="4656" y="1164"/>
              <a:ext cx="6" cy="42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52"/>
          <p:cNvGrpSpPr>
            <a:grpSpLocks noChangeAspect="1"/>
          </p:cNvGrpSpPr>
          <p:nvPr/>
        </p:nvGrpSpPr>
        <p:grpSpPr bwMode="auto">
          <a:xfrm>
            <a:off x="7158113" y="3208456"/>
            <a:ext cx="1871985" cy="3497144"/>
            <a:chOff x="1056" y="1248"/>
            <a:chExt cx="1350" cy="2522"/>
          </a:xfrm>
        </p:grpSpPr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1863" y="3504"/>
              <a:ext cx="543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bg1"/>
                  </a:solidFill>
                </a:rPr>
                <a:t>Track</a:t>
              </a:r>
            </a:p>
          </p:txBody>
        </p: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>
              <a:off x="1056" y="1248"/>
              <a:ext cx="1350" cy="2252"/>
              <a:chOff x="1056" y="1296"/>
              <a:chExt cx="1350" cy="2252"/>
            </a:xfrm>
          </p:grpSpPr>
          <p:sp>
            <p:nvSpPr>
              <p:cNvPr id="16" name="Oval 4"/>
              <p:cNvSpPr>
                <a:spLocks noChangeArrowheads="1"/>
              </p:cNvSpPr>
              <p:nvPr/>
            </p:nvSpPr>
            <p:spPr bwMode="auto">
              <a:xfrm>
                <a:off x="1275" y="2256"/>
                <a:ext cx="432" cy="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Oval 5"/>
              <p:cNvSpPr>
                <a:spLocks noChangeArrowheads="1"/>
              </p:cNvSpPr>
              <p:nvPr/>
            </p:nvSpPr>
            <p:spPr bwMode="auto">
              <a:xfrm>
                <a:off x="1080" y="3257"/>
                <a:ext cx="816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1488" y="1296"/>
                <a:ext cx="398" cy="20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 flipH="1">
                <a:off x="1443" y="1296"/>
                <a:ext cx="45" cy="21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 flipH="1">
                <a:off x="1104" y="1296"/>
                <a:ext cx="384" cy="20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>
                <a:off x="1488" y="1296"/>
                <a:ext cx="144" cy="19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>
                <a:off x="1056" y="3168"/>
                <a:ext cx="1037" cy="3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Arc 23"/>
              <p:cNvSpPr>
                <a:spLocks/>
              </p:cNvSpPr>
              <p:nvPr/>
            </p:nvSpPr>
            <p:spPr bwMode="auto">
              <a:xfrm flipV="1">
                <a:off x="1536" y="2832"/>
                <a:ext cx="240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33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auto">
              <a:xfrm>
                <a:off x="1625" y="2376"/>
                <a:ext cx="781" cy="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dirty="0">
                    <a:solidFill>
                      <a:schemeClr val="bg1"/>
                    </a:solidFill>
                  </a:rPr>
                  <a:t>12.5 </a:t>
                </a:r>
                <a:r>
                  <a:rPr lang="en-US" dirty="0" err="1">
                    <a:solidFill>
                      <a:schemeClr val="bg1"/>
                    </a:solidFill>
                  </a:rPr>
                  <a:t>deg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en-US" dirty="0">
                    <a:solidFill>
                      <a:schemeClr val="bg1"/>
                    </a:solidFill>
                  </a:rPr>
                  <a:t>off nadir</a:t>
                </a:r>
              </a:p>
            </p:txBody>
          </p:sp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0" cy="48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28699" y="812800"/>
            <a:ext cx="5076701" cy="596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sz="1400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en-US" sz="2000" u="sng" dirty="0" smtClean="0">
                <a:solidFill>
                  <a:schemeClr val="bg1"/>
                </a:solidFill>
                <a:latin typeface="Arial" charset="0"/>
              </a:rPr>
              <a:t>Primary instruments:</a:t>
            </a:r>
          </a:p>
          <a:p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marL="739775" lvl="1" indent="-282575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Downward-looking ozone and aerosol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Lidar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(TOPAZ = Tunable Optical Profiler for Aerosols and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oZone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pPr marL="739775" lvl="1" indent="-282575"/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marL="739775" lvl="1" indent="-282575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U of Leeds Scanning Doppler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Lidar</a:t>
            </a:r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marL="739775" lvl="1" indent="-282575"/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marL="739775" lvl="1" indent="-282575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CU Airborne Multi-Axes Differential Optical Absorption Spectroscopy (CU AMAX-DOAS) Instrument</a:t>
            </a:r>
          </a:p>
          <a:p>
            <a:pPr marL="739775" lvl="1" indent="-282575"/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en-US" sz="2000" u="sng" dirty="0" smtClean="0">
                <a:solidFill>
                  <a:schemeClr val="bg1"/>
                </a:solidFill>
                <a:latin typeface="Arial" charset="0"/>
              </a:rPr>
              <a:t>Additional  instruments:</a:t>
            </a:r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marL="739775" lvl="1" indent="-282575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In situ O</a:t>
            </a:r>
            <a:r>
              <a:rPr lang="en-US" sz="2000" baseline="-25000" dirty="0" smtClean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, temperature, pressure</a:t>
            </a:r>
          </a:p>
          <a:p>
            <a:pPr marL="739775" lvl="1" indent="-282575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Radiometers (surface temp, albedo)</a:t>
            </a:r>
          </a:p>
          <a:p>
            <a:pPr marL="739775" lvl="1" indent="-282575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CU motion compensation system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" name="Picture 8" descr="P103072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0" b="34828"/>
          <a:stretch/>
        </p:blipFill>
        <p:spPr bwMode="auto">
          <a:xfrm>
            <a:off x="4902131" y="838200"/>
            <a:ext cx="1498219" cy="155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 descr="P10902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t="14606" b="14555"/>
          <a:stretch>
            <a:fillRect/>
          </a:stretch>
        </p:blipFill>
        <p:spPr bwMode="auto">
          <a:xfrm>
            <a:off x="4914673" y="2484881"/>
            <a:ext cx="1105127" cy="131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user\Boulder\projects\CalNex2010\pics\IMG_19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3" r="12254" b="21590"/>
          <a:stretch/>
        </p:blipFill>
        <p:spPr bwMode="auto">
          <a:xfrm>
            <a:off x="4913343" y="3886200"/>
            <a:ext cx="1792257" cy="10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7690061" y="2744809"/>
            <a:ext cx="648086" cy="264765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37" name="Explosion 1 36"/>
          <p:cNvSpPr/>
          <p:nvPr/>
        </p:nvSpPr>
        <p:spPr>
          <a:xfrm>
            <a:off x="4743483" y="4620071"/>
            <a:ext cx="2718308" cy="2161729"/>
          </a:xfrm>
          <a:prstGeom prst="irregularSeal1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Senff</a:t>
            </a:r>
            <a:r>
              <a:rPr lang="en-US" dirty="0" smtClean="0">
                <a:solidFill>
                  <a:srgbClr val="FFFF00"/>
                </a:solidFill>
              </a:rPr>
              <a:t> et al., Langford et al. WED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218" name="Picture 2" descr="C:\user\Boulder\projects\CalNex2010\pics\IMG_18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91" y="826178"/>
            <a:ext cx="2091921" cy="156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7671171" y="2438400"/>
            <a:ext cx="0" cy="571175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9" name="Straight Arrow Connector 28"/>
          <p:cNvCxnSpPr/>
          <p:nvPr/>
        </p:nvCxnSpPr>
        <p:spPr>
          <a:xfrm>
            <a:off x="7674818" y="2995207"/>
            <a:ext cx="7621" cy="463512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667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CU AMAX-DOAS </a:t>
            </a:r>
            <a:r>
              <a:rPr lang="en-US" sz="4000" dirty="0" smtClean="0">
                <a:solidFill>
                  <a:schemeClr val="bg1"/>
                </a:solidFill>
              </a:rPr>
              <a:t>instrument &amp; concept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9594" y="5257800"/>
            <a:ext cx="4622006" cy="147796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de-DE" sz="4000" b="1" i="1" dirty="0" smtClean="0">
                <a:solidFill>
                  <a:srgbClr val="00B0F0"/>
                </a:solidFill>
              </a:rPr>
              <a:t>Retrieval:</a:t>
            </a:r>
            <a:endParaRPr lang="de-DE" sz="4000" dirty="0" smtClean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</a:rPr>
              <a:t>Measured spectra are analysed with the </a:t>
            </a:r>
            <a:r>
              <a:rPr lang="de-DE" i="1" dirty="0" smtClean="0">
                <a:solidFill>
                  <a:srgbClr val="FFFF00"/>
                </a:solidFill>
              </a:rPr>
              <a:t>DOAS method</a:t>
            </a:r>
            <a:r>
              <a:rPr lang="de-DE" dirty="0" smtClean="0">
                <a:solidFill>
                  <a:schemeClr val="bg1"/>
                </a:solidFill>
              </a:rPr>
              <a:t>. This yields the integrated absorber density along the light path: the so-called </a:t>
            </a:r>
            <a:r>
              <a:rPr lang="de-DE" i="1" dirty="0" smtClean="0">
                <a:solidFill>
                  <a:srgbClr val="FFFF00"/>
                </a:solidFill>
              </a:rPr>
              <a:t>slant column density</a:t>
            </a:r>
          </a:p>
        </p:txBody>
      </p:sp>
      <p:pic>
        <p:nvPicPr>
          <p:cNvPr id="5122" name="Picture 2" descr="C:\user\Boulder\projects\CalNex2010\pics\IMG_18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9941" r="15190"/>
          <a:stretch/>
        </p:blipFill>
        <p:spPr bwMode="auto">
          <a:xfrm>
            <a:off x="240175" y="4343400"/>
            <a:ext cx="2426825" cy="233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20514"/>
          <a:stretch>
            <a:fillRect/>
          </a:stretch>
        </p:blipFill>
        <p:spPr bwMode="auto">
          <a:xfrm>
            <a:off x="76200" y="802866"/>
            <a:ext cx="2918680" cy="186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667000"/>
            <a:ext cx="3247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Rotating prism telescope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Real-time motion compensation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2 synchronized spectrometers/CCDs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45" name="Gruppieren 32"/>
          <p:cNvGrpSpPr/>
          <p:nvPr/>
        </p:nvGrpSpPr>
        <p:grpSpPr>
          <a:xfrm>
            <a:off x="3276600" y="762000"/>
            <a:ext cx="5528644" cy="4369217"/>
            <a:chOff x="685800" y="2032000"/>
            <a:chExt cx="5528644" cy="4369217"/>
          </a:xfrm>
        </p:grpSpPr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772200" y="3306270"/>
              <a:ext cx="5400000" cy="376073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b="1">
                  <a:solidFill>
                    <a:schemeClr val="bg1"/>
                  </a:solidFill>
                </a:rPr>
                <a:t>absorber layer</a:t>
              </a:r>
            </a:p>
          </p:txBody>
        </p:sp>
        <p:sp>
          <p:nvSpPr>
            <p:cNvPr id="47" name="Rectangle 11"/>
            <p:cNvSpPr>
              <a:spLocks noChangeArrowheads="1"/>
            </p:cNvSpPr>
            <p:nvPr/>
          </p:nvSpPr>
          <p:spPr bwMode="auto">
            <a:xfrm>
              <a:off x="772200" y="5023225"/>
              <a:ext cx="5400000" cy="924514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772200" y="5938784"/>
              <a:ext cx="5400000" cy="428679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b="1">
                  <a:solidFill>
                    <a:schemeClr val="bg1"/>
                  </a:solidFill>
                </a:rPr>
                <a:t>surface</a:t>
              </a: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772200" y="4724400"/>
              <a:ext cx="5400000" cy="298825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de-DE" b="1" dirty="0" err="1">
                  <a:solidFill>
                    <a:schemeClr val="bg1"/>
                  </a:solidFill>
                </a:rPr>
                <a:t>absorber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layer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H="1">
              <a:off x="2777490" y="4057298"/>
              <a:ext cx="1800225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>
              <a:off x="4813459" y="4273316"/>
              <a:ext cx="0" cy="166546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12"/>
            <p:cNvSpPr>
              <a:spLocks noChangeShapeType="1"/>
            </p:cNvSpPr>
            <p:nvPr/>
          </p:nvSpPr>
          <p:spPr bwMode="auto">
            <a:xfrm>
              <a:off x="1778794" y="3145096"/>
              <a:ext cx="3034665" cy="27936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1984534" y="3037646"/>
              <a:ext cx="2828925" cy="268623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54" name="Object 2"/>
            <p:cNvGraphicFramePr>
              <a:graphicFrameLocks noChangeAspect="1"/>
            </p:cNvGraphicFramePr>
            <p:nvPr/>
          </p:nvGraphicFramePr>
          <p:xfrm>
            <a:off x="4710589" y="3628619"/>
            <a:ext cx="1410176" cy="748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2" name="CorelDRAW" r:id="rId5" imgW="2773080" imgH="1412640" progId="CorelDRAW.Graphic.14">
                    <p:embed/>
                  </p:oleObj>
                </mc:Choice>
                <mc:Fallback>
                  <p:oleObj name="CorelDRAW" r:id="rId5" imgW="2773080" imgH="1412640" progId="CorelDRAW.Graphic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0589" y="3628619"/>
                          <a:ext cx="1410176" cy="748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Line 12"/>
            <p:cNvSpPr>
              <a:spLocks noChangeShapeType="1"/>
            </p:cNvSpPr>
            <p:nvPr/>
          </p:nvSpPr>
          <p:spPr bwMode="auto">
            <a:xfrm flipH="1">
              <a:off x="4041934" y="4272197"/>
              <a:ext cx="690086" cy="96816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 flipH="1">
              <a:off x="4783455" y="3145096"/>
              <a:ext cx="0" cy="75214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12"/>
            <p:cNvSpPr>
              <a:spLocks noChangeShapeType="1"/>
            </p:cNvSpPr>
            <p:nvPr/>
          </p:nvSpPr>
          <p:spPr bwMode="auto">
            <a:xfrm>
              <a:off x="3754755" y="2178050"/>
              <a:ext cx="1028700" cy="96704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2"/>
            <p:cNvSpPr>
              <a:spLocks noChangeShapeType="1"/>
            </p:cNvSpPr>
            <p:nvPr/>
          </p:nvSpPr>
          <p:spPr bwMode="auto">
            <a:xfrm>
              <a:off x="3600450" y="2339224"/>
              <a:ext cx="1183005" cy="112822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Line 12"/>
            <p:cNvSpPr>
              <a:spLocks noChangeShapeType="1"/>
            </p:cNvSpPr>
            <p:nvPr/>
          </p:nvSpPr>
          <p:spPr bwMode="auto">
            <a:xfrm>
              <a:off x="2190274" y="2983922"/>
              <a:ext cx="2623185" cy="247134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12"/>
            <p:cNvSpPr>
              <a:spLocks noChangeShapeType="1"/>
            </p:cNvSpPr>
            <p:nvPr/>
          </p:nvSpPr>
          <p:spPr bwMode="auto">
            <a:xfrm flipH="1">
              <a:off x="3579019" y="4218472"/>
              <a:ext cx="1050131" cy="59209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Textfeld 17"/>
            <p:cNvSpPr txBox="1">
              <a:spLocks noChangeArrowheads="1"/>
            </p:cNvSpPr>
            <p:nvPr/>
          </p:nvSpPr>
          <p:spPr bwMode="auto">
            <a:xfrm>
              <a:off x="3192463" y="6062663"/>
              <a:ext cx="302198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dirty="0" err="1" smtClean="0"/>
                <a:t>single-scattering</a:t>
              </a:r>
              <a:r>
                <a:rPr lang="de-DE" sz="1600" dirty="0" smtClean="0"/>
                <a:t> </a:t>
              </a:r>
              <a:r>
                <a:rPr lang="de-DE" sz="1600" dirty="0" err="1"/>
                <a:t>approximation</a:t>
              </a:r>
              <a:endParaRPr lang="de-DE" sz="1600" dirty="0"/>
            </a:p>
          </p:txBody>
        </p:sp>
        <p:sp>
          <p:nvSpPr>
            <p:cNvPr id="62" name="Textfeld 26"/>
            <p:cNvSpPr txBox="1">
              <a:spLocks noChangeArrowheads="1"/>
            </p:cNvSpPr>
            <p:nvPr/>
          </p:nvSpPr>
          <p:spPr bwMode="auto">
            <a:xfrm>
              <a:off x="685800" y="2032000"/>
              <a:ext cx="3276600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2000" dirty="0">
                  <a:solidFill>
                    <a:srgbClr val="FFFF00"/>
                  </a:solidFill>
                </a:rPr>
                <a:t>Photons </a:t>
              </a:r>
              <a:r>
                <a:rPr lang="de-DE" sz="2000" dirty="0" err="1">
                  <a:solidFill>
                    <a:srgbClr val="FFFF00"/>
                  </a:solidFill>
                </a:rPr>
                <a:t>travel</a:t>
              </a:r>
              <a:r>
                <a:rPr lang="de-DE" sz="2000" dirty="0">
                  <a:solidFill>
                    <a:srgbClr val="FFFF00"/>
                  </a:solidFill>
                </a:rPr>
                <a:t> on parallel </a:t>
              </a:r>
              <a:r>
                <a:rPr lang="de-DE" sz="2000" dirty="0" err="1">
                  <a:solidFill>
                    <a:srgbClr val="FFFF00"/>
                  </a:solidFill>
                </a:rPr>
                <a:t>paths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from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the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sun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into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the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Earth‘s</a:t>
              </a:r>
              <a:r>
                <a:rPr lang="de-DE" sz="2000" dirty="0">
                  <a:solidFill>
                    <a:srgbClr val="FFFF00"/>
                  </a:solidFill>
                </a:rPr>
                <a:t> </a:t>
              </a:r>
              <a:r>
                <a:rPr lang="de-DE" sz="2000" dirty="0" err="1">
                  <a:solidFill>
                    <a:srgbClr val="FFFF00"/>
                  </a:solidFill>
                </a:rPr>
                <a:t>atmosphere</a:t>
              </a:r>
              <a:r>
                <a:rPr lang="de-DE" sz="2000" dirty="0">
                  <a:solidFill>
                    <a:srgbClr val="FFFF00"/>
                  </a:solidFill>
                </a:rPr>
                <a:t>.</a:t>
              </a:r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82195" b="11290"/>
          <a:stretch/>
        </p:blipFill>
        <p:spPr bwMode="auto">
          <a:xfrm>
            <a:off x="2726382" y="4343399"/>
            <a:ext cx="1553129" cy="23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81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Spectral proof of measured gases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4" descr="C:\Kaam\Volkamer_group\Files_Hilke\N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25880"/>
            <a:ext cx="7663901" cy="5105400"/>
          </a:xfrm>
          <a:prstGeom prst="rect">
            <a:avLst/>
          </a:prstGeom>
          <a:noFill/>
        </p:spPr>
      </p:pic>
      <p:pic>
        <p:nvPicPr>
          <p:cNvPr id="6" name="Picture 15" descr="C:\Kaam\Volkamer_group\Files_Hilke\CHOC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25880"/>
            <a:ext cx="7686778" cy="5120640"/>
          </a:xfrm>
          <a:prstGeom prst="rect">
            <a:avLst/>
          </a:prstGeom>
          <a:noFill/>
        </p:spPr>
      </p:pic>
      <p:pic>
        <p:nvPicPr>
          <p:cNvPr id="7" name="Picture 16" descr="C:\Kaam\Volkamer_group\Files_Hilke\HC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25880"/>
            <a:ext cx="7709061" cy="5135484"/>
          </a:xfrm>
          <a:prstGeom prst="rect">
            <a:avLst/>
          </a:prstGeom>
          <a:noFill/>
        </p:spPr>
      </p:pic>
      <p:pic>
        <p:nvPicPr>
          <p:cNvPr id="4" name="Picture 13" descr="C:\Kaam\Volkamer_group\Files_Hilke\HO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318260"/>
            <a:ext cx="7720499" cy="5143104"/>
          </a:xfrm>
          <a:prstGeom prst="rect">
            <a:avLst/>
          </a:prstGeom>
          <a:noFill/>
        </p:spPr>
      </p:pic>
      <p:pic>
        <p:nvPicPr>
          <p:cNvPr id="8" name="Picture 17" descr="C:\Kaam\Volkamer_group\Files_Hilke\O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304109"/>
            <a:ext cx="7709061" cy="5135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88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87604E-6 L -3.88889E-6 -0.12489 C -3.88889E-6 -0.18109 -0.06284 -0.25 -0.11371 -0.25 L -0.22743 -0.25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068E-6 L 8.33333E-7 -0.12488 C 8.33333E-7 -0.18108 0.06319 -0.25 0.11458 -0.25 L 0.22969 -0.25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-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46994E-6 L -4.44444E-6 0.08834 C -4.44444E-6 0.12789 -0.06354 0.17669 -0.11493 0.17669 L -0.22986 0.17669 " pathEditMode="relative" rAng="0" ptsTypes="FfFF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88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99537E-6 L 4.72222E-6 0.08858 C 4.72222E-6 0.12813 0.06267 0.17716 0.11388 0.17716 L 0.22795 0.17716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Sampling extended spatial Scales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43400"/>
            <a:ext cx="8839200" cy="23622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chemeClr val="bg1"/>
                </a:solidFill>
              </a:rPr>
              <a:t>CU AMAX-DOAS sampling strategy consisted in sequential zenith-to-NADIR scanning (2 sec/spectrum). NADIR resolution: 1km along track.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chemeClr val="bg1"/>
                </a:solidFill>
              </a:rPr>
              <a:t>Inherently averaged column measurement over PBL, or 20-60km forward view. This is directly comparable to scale probed from satellites.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chemeClr val="bg1"/>
                </a:solidFill>
              </a:rPr>
              <a:t>Mobile column observations complement in-situ measurements, and bridge scales between ground-based networks and atmospheric models.</a:t>
            </a:r>
            <a:endParaRPr lang="en-US" sz="2200" dirty="0"/>
          </a:p>
        </p:txBody>
      </p:sp>
      <p:pic>
        <p:nvPicPr>
          <p:cNvPr id="4" name="Picture 4" descr="F:\drive_n\WAT\praesent\2003\EGS\resolu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5" b="12030"/>
          <a:stretch>
            <a:fillRect/>
          </a:stretch>
        </p:blipFill>
        <p:spPr bwMode="auto">
          <a:xfrm>
            <a:off x="5257800" y="915695"/>
            <a:ext cx="3200400" cy="26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3701756"/>
            <a:ext cx="3830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WRF-</a:t>
            </a:r>
            <a:r>
              <a:rPr lang="en-US" sz="2400" dirty="0" err="1" smtClean="0">
                <a:solidFill>
                  <a:schemeClr val="bg1"/>
                </a:solidFill>
              </a:rPr>
              <a:t>Chem</a:t>
            </a:r>
            <a:r>
              <a:rPr lang="en-US" sz="2400" dirty="0" smtClean="0">
                <a:solidFill>
                  <a:schemeClr val="bg1"/>
                </a:solidFill>
              </a:rPr>
              <a:t>, UCD-CIT: 4x4km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endParaRPr lang="en-US" sz="2400" baseline="300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860926"/>
            <a:ext cx="3733800" cy="3406274"/>
            <a:chOff x="136525" y="1081088"/>
            <a:chExt cx="2741613" cy="201930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36525" y="1081088"/>
              <a:ext cx="2741613" cy="2019300"/>
              <a:chOff x="3610" y="2035"/>
              <a:chExt cx="1727" cy="1272"/>
            </a:xfrm>
          </p:grpSpPr>
          <p:pic>
            <p:nvPicPr>
              <p:cNvPr id="8" name="Picture 7" descr="OMCHOCHO-2006m01-12_433p5-465p5nm_040_LAarea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610" y="2035"/>
                <a:ext cx="1727" cy="1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 Box 27"/>
              <p:cNvSpPr txBox="1">
                <a:spLocks noChangeArrowheads="1"/>
              </p:cNvSpPr>
              <p:nvPr/>
            </p:nvSpPr>
            <p:spPr bwMode="auto">
              <a:xfrm>
                <a:off x="4319" y="2160"/>
                <a:ext cx="8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Verdan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solidFill>
                      <a:srgbClr val="000000"/>
                    </a:solidFill>
                  </a:rPr>
                  <a:t>Los Angeles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60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Sensitivity studies geometric AMF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18237"/>
            <a:ext cx="9144000" cy="71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For SZA &lt; 60 </a:t>
            </a:r>
            <a:r>
              <a:rPr lang="en-US" sz="2800" dirty="0" err="1" smtClean="0">
                <a:solidFill>
                  <a:srgbClr val="FFC000"/>
                </a:solidFill>
              </a:rPr>
              <a:t>deg</a:t>
            </a:r>
            <a:r>
              <a:rPr lang="en-US" sz="2800" dirty="0" smtClean="0">
                <a:solidFill>
                  <a:srgbClr val="FFC000"/>
                </a:solidFill>
              </a:rPr>
              <a:t> a conservative estimate of error is &lt;30%</a:t>
            </a:r>
            <a:endParaRPr lang="en-US" sz="2800" dirty="0">
              <a:solidFill>
                <a:srgbClr val="FFC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46440" y="982673"/>
            <a:ext cx="2297469" cy="1608127"/>
            <a:chOff x="28114282" y="13989066"/>
            <a:chExt cx="3386109" cy="2370127"/>
          </a:xfrm>
        </p:grpSpPr>
        <p:pic>
          <p:nvPicPr>
            <p:cNvPr id="4" name="Picture 1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0481" y="13989066"/>
              <a:ext cx="3309910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6207527"/>
                </p:ext>
              </p:extLst>
            </p:nvPr>
          </p:nvGraphicFramePr>
          <p:xfrm>
            <a:off x="28190481" y="15173863"/>
            <a:ext cx="1571625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5" name="Equation" r:id="rId4" imgW="761760" imgH="419040" progId="Equation.3">
                    <p:embed/>
                  </p:oleObj>
                </mc:Choice>
                <mc:Fallback>
                  <p:oleObj name="Equation" r:id="rId4" imgW="7617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90481" y="15173863"/>
                          <a:ext cx="1571625" cy="8128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8114282" y="15928306"/>
              <a:ext cx="33861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bg1"/>
                  </a:solidFill>
                  <a:latin typeface="Cambria" pitchFamily="18" charset="0"/>
                </a:rPr>
                <a:t>Geometric Approximation</a:t>
              </a:r>
              <a:endParaRPr lang="en-US" sz="22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2586296"/>
              </p:ext>
            </p:extLst>
          </p:nvPr>
        </p:nvGraphicFramePr>
        <p:xfrm>
          <a:off x="3352800" y="838200"/>
          <a:ext cx="2819400" cy="252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49545"/>
              </p:ext>
            </p:extLst>
          </p:nvPr>
        </p:nvGraphicFramePr>
        <p:xfrm>
          <a:off x="304800" y="838200"/>
          <a:ext cx="2727943" cy="252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38074"/>
            <a:ext cx="39124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590259"/>
              </p:ext>
            </p:extLst>
          </p:nvPr>
        </p:nvGraphicFramePr>
        <p:xfrm>
          <a:off x="304801" y="3505200"/>
          <a:ext cx="27432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Oval 12"/>
          <p:cNvSpPr/>
          <p:nvPr/>
        </p:nvSpPr>
        <p:spPr>
          <a:xfrm>
            <a:off x="4114800" y="4648200"/>
            <a:ext cx="9144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Surface Albedo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1524000"/>
            <a:ext cx="41910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Measurement principle: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Differential Irradiance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atmospheric correction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CALNEX upgrade 2010: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4 channels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360nm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478nm       O</a:t>
            </a:r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bands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630nm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868nm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300"/>
          <a:stretch>
            <a:fillRect/>
          </a:stretch>
        </p:blipFill>
        <p:spPr bwMode="auto">
          <a:xfrm>
            <a:off x="2284538" y="2667001"/>
            <a:ext cx="1295400" cy="145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2667000"/>
            <a:ext cx="1325903" cy="14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7" name="Right Brace 6"/>
          <p:cNvSpPr/>
          <p:nvPr/>
        </p:nvSpPr>
        <p:spPr>
          <a:xfrm>
            <a:off x="1981200" y="5029200"/>
            <a:ext cx="303338" cy="10668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773238"/>
            <a:ext cx="4105275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"/>
          <a:stretch/>
        </p:blipFill>
        <p:spPr bwMode="auto">
          <a:xfrm>
            <a:off x="4876800" y="4440238"/>
            <a:ext cx="399415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3"/>
          <p:cNvSpPr txBox="1">
            <a:spLocks noChangeArrowheads="1"/>
          </p:cNvSpPr>
          <p:nvPr/>
        </p:nvSpPr>
        <p:spPr bwMode="auto">
          <a:xfrm>
            <a:off x="4191000" y="1600200"/>
            <a:ext cx="1295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b="1" dirty="0"/>
              <a:t>Channel </a:t>
            </a:r>
            <a:r>
              <a:rPr lang="de-DE" b="1" dirty="0" smtClean="0"/>
              <a:t>2</a:t>
            </a:r>
            <a:endParaRPr lang="de-DE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3" t="11395" r="29051" b="62315"/>
          <a:stretch>
            <a:fillRect/>
          </a:stretch>
        </p:blipFill>
        <p:spPr bwMode="auto">
          <a:xfrm>
            <a:off x="4191000" y="1905000"/>
            <a:ext cx="609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4"/>
          <p:cNvSpPr txBox="1">
            <a:spLocks noChangeArrowheads="1"/>
          </p:cNvSpPr>
          <p:nvPr/>
        </p:nvSpPr>
        <p:spPr bwMode="auto">
          <a:xfrm>
            <a:off x="4191000" y="4267199"/>
            <a:ext cx="1295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b="1"/>
              <a:t>Channel 4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3" t="17062" r="30345" b="58134"/>
          <a:stretch>
            <a:fillRect/>
          </a:stretch>
        </p:blipFill>
        <p:spPr bwMode="auto">
          <a:xfrm>
            <a:off x="4191000" y="4571999"/>
            <a:ext cx="685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0"/>
          <p:cNvSpPr txBox="1">
            <a:spLocks noChangeArrowheads="1"/>
          </p:cNvSpPr>
          <p:nvPr/>
        </p:nvSpPr>
        <p:spPr bwMode="auto">
          <a:xfrm>
            <a:off x="6553200" y="3494342"/>
            <a:ext cx="2209800" cy="369888"/>
          </a:xfrm>
          <a:prstGeom prst="rect">
            <a:avLst/>
          </a:prstGeom>
          <a:solidFill>
            <a:schemeClr val="bg1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b="1" dirty="0">
                <a:solidFill>
                  <a:schemeClr val="bg1"/>
                </a:solidFill>
              </a:rPr>
              <a:t>Channel 2: 478 nm</a:t>
            </a:r>
            <a:endParaRPr lang="de-DE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2"/>
          <p:cNvSpPr txBox="1">
            <a:spLocks noChangeArrowheads="1"/>
          </p:cNvSpPr>
          <p:nvPr/>
        </p:nvSpPr>
        <p:spPr bwMode="auto">
          <a:xfrm>
            <a:off x="6629400" y="6053136"/>
            <a:ext cx="2209800" cy="369888"/>
          </a:xfrm>
          <a:prstGeom prst="rect">
            <a:avLst/>
          </a:prstGeom>
          <a:solidFill>
            <a:schemeClr val="bg1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b="1" dirty="0">
                <a:solidFill>
                  <a:schemeClr val="bg1"/>
                </a:solidFill>
              </a:rPr>
              <a:t>Channel 4: 868 nm</a:t>
            </a:r>
            <a:endParaRPr lang="de-DE" b="1" baseline="30000" dirty="0">
              <a:solidFill>
                <a:schemeClr val="bg1"/>
              </a:solidFill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6194425" y="0"/>
            <a:ext cx="2949575" cy="166379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Preliminary data RF#46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Case study: South Coast Air Basin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762000"/>
            <a:ext cx="32004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Observations  RF#46, 7/16, AM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200" y="4495800"/>
            <a:ext cx="30480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CMAQ Model    (ARB ARCTAS 2008)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" y="2667000"/>
            <a:ext cx="2971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WRF-</a:t>
            </a:r>
            <a:r>
              <a:rPr lang="en-US" sz="2800" dirty="0" err="1" smtClean="0">
                <a:solidFill>
                  <a:schemeClr val="bg1"/>
                </a:solidFill>
              </a:rPr>
              <a:t>Chem</a:t>
            </a:r>
            <a:r>
              <a:rPr lang="en-US" sz="2800" dirty="0" smtClean="0">
                <a:solidFill>
                  <a:schemeClr val="bg1"/>
                </a:solidFill>
              </a:rPr>
              <a:t> Model (EPA NEI 2005)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20642"/>
          <a:stretch/>
        </p:blipFill>
        <p:spPr bwMode="auto">
          <a:xfrm>
            <a:off x="3484880" y="796106"/>
            <a:ext cx="5391150" cy="173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6" b="19827"/>
          <a:stretch/>
        </p:blipFill>
        <p:spPr bwMode="auto">
          <a:xfrm>
            <a:off x="3487261" y="4419600"/>
            <a:ext cx="5386388" cy="173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4" b="18790"/>
          <a:stretch/>
        </p:blipFill>
        <p:spPr bwMode="auto">
          <a:xfrm>
            <a:off x="3480056" y="2590800"/>
            <a:ext cx="5425511" cy="176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24955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6248400"/>
            <a:ext cx="920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Observed NO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VCD is lower than predicted by both models.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6096</TotalTime>
  <Words>1121</Words>
  <Application>Microsoft Office PowerPoint</Application>
  <PresentationFormat>On-screen Show (4:3)</PresentationFormat>
  <Paragraphs>212</Paragraphs>
  <Slides>19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Equation</vt:lpstr>
      <vt:lpstr>CorelDRAW</vt:lpstr>
      <vt:lpstr>Column  observations of NOx and OVOC over California during CalNex and CARES</vt:lpstr>
      <vt:lpstr>Overview CALNEX and CARES activities</vt:lpstr>
      <vt:lpstr>PowerPoint Presentation</vt:lpstr>
      <vt:lpstr>CU AMAX-DOAS instrument &amp; concept</vt:lpstr>
      <vt:lpstr>Spectral proof of measured gases</vt:lpstr>
      <vt:lpstr>Sampling extended spatial Scales</vt:lpstr>
      <vt:lpstr>Sensitivity studies geometric AMF</vt:lpstr>
      <vt:lpstr>Surface Albedo</vt:lpstr>
      <vt:lpstr>Case study: South Coast Air Basin</vt:lpstr>
      <vt:lpstr>Case study South Coast Air Basin (cont)</vt:lpstr>
      <vt:lpstr>NO2 VCD mapping Central Valley</vt:lpstr>
      <vt:lpstr>Comparison of Emission Inventory in LA box</vt:lpstr>
      <vt:lpstr>Conclusions: NO2 horizontal mapping</vt:lpstr>
      <vt:lpstr>Vertical profiles: Non-linear Optimal Estimation</vt:lpstr>
      <vt:lpstr>Example: NO2 and extinction vertical profile July 18, 2010 (6:20-6:29 am)</vt:lpstr>
      <vt:lpstr>Example: NO2 and extinction vertical profile July 18, 2010 (6:20-6:29 am)</vt:lpstr>
      <vt:lpstr>NO2 and CHOCHO vertical distributions</vt:lpstr>
      <vt:lpstr>Conclusions and Outlook</vt:lpstr>
      <vt:lpstr>Science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Column  observations of NOx and OVOC over California during the CalNex and CARES</dc:title>
  <dc:creator>Legolas</dc:creator>
  <cp:lastModifiedBy>Legolas</cp:lastModifiedBy>
  <cp:revision>103</cp:revision>
  <dcterms:created xsi:type="dcterms:W3CDTF">2011-05-13T11:40:14Z</dcterms:created>
  <dcterms:modified xsi:type="dcterms:W3CDTF">2011-05-17T17:21:37Z</dcterms:modified>
</cp:coreProperties>
</file>