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72" r:id="rId3"/>
    <p:sldId id="275" r:id="rId4"/>
    <p:sldId id="302" r:id="rId5"/>
    <p:sldId id="292" r:id="rId6"/>
    <p:sldId id="263" r:id="rId7"/>
    <p:sldId id="294" r:id="rId8"/>
    <p:sldId id="279" r:id="rId9"/>
    <p:sldId id="276" r:id="rId10"/>
    <p:sldId id="264" r:id="rId11"/>
    <p:sldId id="298" r:id="rId12"/>
    <p:sldId id="301" r:id="rId13"/>
    <p:sldId id="288" r:id="rId14"/>
    <p:sldId id="300" r:id="rId15"/>
    <p:sldId id="278" r:id="rId16"/>
    <p:sldId id="303" r:id="rId17"/>
    <p:sldId id="293" r:id="rId18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01"/>
  </p:clrMru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77969" autoAdjust="0"/>
  </p:normalViewPr>
  <p:slideViewPr>
    <p:cSldViewPr>
      <p:cViewPr varScale="1">
        <p:scale>
          <a:sx n="71" d="100"/>
          <a:sy n="71" d="100"/>
        </p:scale>
        <p:origin x="-14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OA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5"/>
  <c:chart>
    <c:title>
      <c:tx>
        <c:rich>
          <a:bodyPr/>
          <a:lstStyle/>
          <a:p>
            <a:pPr>
              <a:defRPr>
                <a:solidFill>
                  <a:schemeClr val="accent1"/>
                </a:solidFill>
              </a:defRPr>
            </a:pPr>
            <a:r>
              <a:rPr lang="en-US">
                <a:solidFill>
                  <a:schemeClr val="accent1"/>
                </a:solidFill>
              </a:rPr>
              <a:t>Detection Limits</a:t>
            </a:r>
          </a:p>
        </c:rich>
      </c:tx>
      <c:layout>
        <c:manualLayout>
          <c:xMode val="edge"/>
          <c:yMode val="edge"/>
          <c:x val="0.31855029478810237"/>
          <c:y val="0.14814810700104009"/>
        </c:manualLayout>
      </c:layout>
    </c:title>
    <c:plotArea>
      <c:layout>
        <c:manualLayout>
          <c:layoutTarget val="inner"/>
          <c:xMode val="edge"/>
          <c:yMode val="edge"/>
          <c:x val="2.8169014084507043E-2"/>
          <c:y val="0.28933420822397232"/>
          <c:w val="0.94835680751173712"/>
          <c:h val="0.43788509769612138"/>
        </c:manualLayout>
      </c:layout>
      <c:barChart>
        <c:barDir val="col"/>
        <c:grouping val="clustered"/>
        <c:ser>
          <c:idx val="0"/>
          <c:order val="0"/>
          <c:tx>
            <c:v>Average</c:v>
          </c:tx>
          <c:dLbls>
            <c:dLbl>
              <c:idx val="1"/>
              <c:layout>
                <c:manualLayout>
                  <c:x val="0"/>
                  <c:y val="-5.6437374095634131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6.3492045857589066E-2"/>
                </c:manualLayout>
              </c:layout>
              <c:showVal val="1"/>
            </c:dLbl>
            <c:dLbl>
              <c:idx val="3"/>
              <c:layout>
                <c:manualLayout>
                  <c:x val="6.3492052911377633E-3"/>
                  <c:y val="-1.4109343523908552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6.3492045857589066E-2"/>
                </c:manualLayout>
              </c:layout>
              <c:showVal val="1"/>
            </c:dLbl>
            <c:showVal val="1"/>
          </c:dLbls>
          <c:cat>
            <c:strRef>
              <c:f>Sheet1!$H$2:$H$7</c:f>
              <c:strCache>
                <c:ptCount val="6"/>
                <c:pt idx="0">
                  <c:v>O3    [ppb]</c:v>
                </c:pt>
                <c:pt idx="1">
                  <c:v>NO2 [ppb]</c:v>
                </c:pt>
                <c:pt idx="2">
                  <c:v>HONO [ppb]</c:v>
                </c:pt>
                <c:pt idx="3">
                  <c:v>HCHO [ppb]</c:v>
                </c:pt>
                <c:pt idx="4">
                  <c:v>SO2   [ppb]</c:v>
                </c:pt>
                <c:pt idx="5">
                  <c:v>NO3  [ppt]</c:v>
                </c:pt>
              </c:strCache>
            </c:strRef>
          </c:cat>
          <c:val>
            <c:numRef>
              <c:f>Sheet1!$I$2:$I$7</c:f>
              <c:numCache>
                <c:formatCode>0.00</c:formatCode>
                <c:ptCount val="6"/>
                <c:pt idx="0" formatCode="0.0">
                  <c:v>1.8250000000000002</c:v>
                </c:pt>
                <c:pt idx="1">
                  <c:v>0.11749999999999998</c:v>
                </c:pt>
                <c:pt idx="2">
                  <c:v>4.3750000000000032E-2</c:v>
                </c:pt>
                <c:pt idx="3">
                  <c:v>0.32250000000000201</c:v>
                </c:pt>
                <c:pt idx="4">
                  <c:v>5.2500000000000123E-2</c:v>
                </c:pt>
                <c:pt idx="5">
                  <c:v>2.2000000000000002</c:v>
                </c:pt>
              </c:numCache>
            </c:numRef>
          </c:val>
        </c:ser>
        <c:ser>
          <c:idx val="1"/>
          <c:order val="1"/>
          <c:tx>
            <c:v>Best</c:v>
          </c:tx>
          <c:cat>
            <c:strRef>
              <c:f>Sheet1!$H$2:$H$7</c:f>
              <c:strCache>
                <c:ptCount val="6"/>
                <c:pt idx="0">
                  <c:v>O3    [ppb]</c:v>
                </c:pt>
                <c:pt idx="1">
                  <c:v>NO2 [ppb]</c:v>
                </c:pt>
                <c:pt idx="2">
                  <c:v>HONO [ppb]</c:v>
                </c:pt>
                <c:pt idx="3">
                  <c:v>HCHO [ppb]</c:v>
                </c:pt>
                <c:pt idx="4">
                  <c:v>SO2   [ppb]</c:v>
                </c:pt>
                <c:pt idx="5">
                  <c:v>NO3  [ppt]</c:v>
                </c:pt>
              </c:strCache>
            </c:strRef>
          </c:cat>
          <c:val>
            <c:numRef>
              <c:f>Sheet1!$J$2:$J$7</c:f>
              <c:numCache>
                <c:formatCode>0.000</c:formatCode>
                <c:ptCount val="6"/>
                <c:pt idx="0" formatCode="0.00">
                  <c:v>0.47500000000000031</c:v>
                </c:pt>
                <c:pt idx="1">
                  <c:v>2.2500000000000096E-2</c:v>
                </c:pt>
                <c:pt idx="2">
                  <c:v>8.5500000000000766E-3</c:v>
                </c:pt>
                <c:pt idx="3">
                  <c:v>9.2500000000000068E-2</c:v>
                </c:pt>
                <c:pt idx="4">
                  <c:v>1.8750000000000093E-2</c:v>
                </c:pt>
                <c:pt idx="5" formatCode="0.00">
                  <c:v>0.54363500000000065</c:v>
                </c:pt>
              </c:numCache>
            </c:numRef>
          </c:val>
        </c:ser>
        <c:dLbls>
          <c:showVal val="1"/>
        </c:dLbls>
        <c:overlap val="-25"/>
        <c:axId val="57831808"/>
        <c:axId val="57833344"/>
      </c:barChart>
      <c:catAx>
        <c:axId val="57831808"/>
        <c:scaling>
          <c:orientation val="minMax"/>
        </c:scaling>
        <c:axPos val="b"/>
        <c:majorTickMark val="none"/>
        <c:tickLblPos val="nextTo"/>
        <c:crossAx val="57833344"/>
        <c:crosses val="autoZero"/>
        <c:auto val="1"/>
        <c:lblAlgn val="ctr"/>
        <c:lblOffset val="100"/>
      </c:catAx>
      <c:valAx>
        <c:axId val="57833344"/>
        <c:scaling>
          <c:orientation val="minMax"/>
        </c:scaling>
        <c:delete val="1"/>
        <c:axPos val="l"/>
        <c:numFmt formatCode="0.0" sourceLinked="1"/>
        <c:tickLblPos val="none"/>
        <c:crossAx val="578318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3813970951302593"/>
          <c:y val="0.3632275512151118"/>
          <c:w val="0.33006985292341123"/>
          <c:h val="9.7901901733977212E-2"/>
        </c:manualLayout>
      </c:layout>
    </c:legend>
    <c:plotVisOnly val="1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213A8-D65F-4FB6-AA1C-E1186870780C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EC32-F93F-4C33-BB9E-4AA86DD505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None/>
            </a:pPr>
            <a:endParaRPr lang="en-US" sz="1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en-US" sz="1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en-US" sz="12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EEC32-F93F-4C33-BB9E-4AA86DD505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3DB7-3F34-4EA8-9DA4-A35B7885C141}" type="datetimeFigureOut">
              <a:rPr lang="en-US" smtClean="0"/>
              <a:pPr/>
              <a:t>5/17/2011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8900B-DCD3-41C3-AD79-F47E74D5B57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jpe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95400" y="6400800"/>
            <a:ext cx="6477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cs typeface="Times New Roman" pitchFamily="18" charset="0"/>
              </a:rPr>
              <a:t>University of California, Los Angeles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79873" name="Picture 1" descr="C:\CALNEX\CalNex Photos\P5300107.JPG"/>
          <p:cNvPicPr>
            <a:picLocks noChangeAspect="1" noChangeArrowheads="1"/>
          </p:cNvPicPr>
          <p:nvPr/>
        </p:nvPicPr>
        <p:blipFill>
          <a:blip r:embed="rId3" cstate="print"/>
          <a:srcRect r="3711"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685800" y="358775"/>
            <a:ext cx="80772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Nocturnal Vertical Gradients of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, NO</a:t>
            </a:r>
            <a:r>
              <a:rPr kumimoji="0" lang="en-US" sz="360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, NO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, HONO, HCHO, and SO</a:t>
            </a:r>
            <a:r>
              <a:rPr kumimoji="0" lang="en-US" sz="3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2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  during CalNex 2010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5562600"/>
            <a:ext cx="8458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Tsai Catalina, Kam Weng Wong, Olga Pikelnaya, Steven C. Hurlock, Ross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Cheung, Christine Haman, Barry Lefer, and Jochen Stutz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NO</a:t>
            </a:r>
            <a:r>
              <a:rPr lang="en-US" sz="3200" baseline="-25000" dirty="0" smtClean="0">
                <a:latin typeface="+mj-lt"/>
                <a:ea typeface="+mj-ea"/>
                <a:cs typeface="Times New Roman" pitchFamily="18" charset="0"/>
              </a:rPr>
              <a:t>3</a:t>
            </a: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 Chemistry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914400"/>
            <a:ext cx="4953000" cy="5105400"/>
            <a:chOff x="1981200" y="914400"/>
            <a:chExt cx="4953000" cy="5106572"/>
          </a:xfrm>
        </p:grpSpPr>
        <p:sp>
          <p:nvSpPr>
            <p:cNvPr id="13" name="Rectangle 12"/>
            <p:cNvSpPr/>
            <p:nvPr/>
          </p:nvSpPr>
          <p:spPr>
            <a:xfrm>
              <a:off x="3505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43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67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29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91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53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1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-327025" y="381000"/>
          <a:ext cx="9859963" cy="6765925"/>
        </p:xfrm>
        <a:graphic>
          <a:graphicData uri="http://schemas.openxmlformats.org/presentationml/2006/ole">
            <p:oleObj spid="_x0000_s7172" name="Graph" r:id="rId4" imgW="4963680" imgH="340704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762000"/>
            <a:ext cx="8686800" cy="402336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86200" y="1600200"/>
            <a:ext cx="2133600" cy="533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8288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NOx loss in the NBL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377619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	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endParaRPr lang="en-US" sz="2400" b="1" dirty="0" smtClean="0">
              <a:solidFill>
                <a:schemeClr val="accent3"/>
              </a:solidFill>
            </a:endParaRPr>
          </a:p>
          <a:p>
            <a:r>
              <a:rPr lang="en-US" sz="2400" dirty="0" smtClean="0"/>
              <a:t>	</a:t>
            </a:r>
            <a:endParaRPr lang="en-US" sz="2400" b="1" dirty="0" smtClean="0">
              <a:solidFill>
                <a:schemeClr val="accent3"/>
              </a:solidFill>
            </a:endParaRPr>
          </a:p>
          <a:p>
            <a:endParaRPr lang="en-US" sz="2400" b="1" dirty="0" smtClean="0">
              <a:solidFill>
                <a:schemeClr val="accent3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34200" y="6172200"/>
            <a:ext cx="188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(Stutz et al., 2010)</a:t>
            </a:r>
            <a:endParaRPr lang="en-US" i="1" dirty="0"/>
          </a:p>
        </p:txBody>
      </p:sp>
      <p:sp>
        <p:nvSpPr>
          <p:cNvPr id="15" name="Rounded Rectangle 14"/>
          <p:cNvSpPr/>
          <p:nvPr/>
        </p:nvSpPr>
        <p:spPr>
          <a:xfrm>
            <a:off x="228600" y="5074920"/>
            <a:ext cx="8686800" cy="15544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562600" y="4038600"/>
            <a:ext cx="2133600" cy="59436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200400"/>
            <a:ext cx="21336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00800" y="2362200"/>
            <a:ext cx="21336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685800"/>
            <a:ext cx="88392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baseline="30000" dirty="0" smtClean="0">
              <a:solidFill>
                <a:schemeClr val="bg1"/>
              </a:solidFill>
              <a:latin typeface="Calibri"/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Reactions of 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u="sng" dirty="0" smtClean="0">
                <a:solidFill>
                  <a:schemeClr val="bg1"/>
                </a:solidFill>
              </a:rPr>
              <a:t> radical:</a:t>
            </a: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bg1"/>
                </a:solidFill>
              </a:rPr>
              <a:t>NO</a:t>
            </a:r>
            <a:r>
              <a:rPr lang="en-US" sz="2400" baseline="-25000" dirty="0" smtClean="0">
                <a:solidFill>
                  <a:schemeClr val="bg1"/>
                </a:solidFill>
              </a:rPr>
              <a:t>3 </a:t>
            </a:r>
            <a:r>
              <a:rPr lang="en-US" sz="2400" dirty="0" smtClean="0">
                <a:solidFill>
                  <a:schemeClr val="bg1"/>
                </a:solidFill>
              </a:rPr>
              <a:t>+ NO → 2 NO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800" b="1" dirty="0" smtClean="0">
                <a:solidFill>
                  <a:schemeClr val="bg1"/>
                </a:solidFill>
              </a:rPr>
              <a:t>zero NOx loss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bg1"/>
                </a:solidFill>
              </a:rPr>
              <a:t>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+ HC → organic nitrates → → SOA		</a:t>
            </a:r>
            <a:r>
              <a:rPr lang="en-US" sz="2800" b="1" dirty="0" smtClean="0">
                <a:solidFill>
                  <a:schemeClr val="bg1"/>
                </a:solidFill>
              </a:rPr>
              <a:t>1 NOx loss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bg1"/>
                </a:solidFill>
              </a:rPr>
              <a:t>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→ → aerosol uptake		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1 NOx loss </a:t>
            </a:r>
            <a:r>
              <a:rPr lang="en-US" sz="2400" dirty="0" smtClean="0"/>
              <a:t>	</a:t>
            </a:r>
          </a:p>
          <a:p>
            <a:pPr marL="457200" indent="-457200">
              <a:buFont typeface="+mj-lt"/>
              <a:buAutoNum type="alphaLcParenR"/>
            </a:pPr>
            <a:endParaRPr lang="en-US" sz="2400" b="1" dirty="0" smtClean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en-US" sz="2400" dirty="0" smtClean="0">
                <a:solidFill>
                  <a:schemeClr val="bg1"/>
                </a:solidFill>
              </a:rPr>
              <a:t>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+ NO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 ↔ N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O</a:t>
            </a:r>
            <a:r>
              <a:rPr lang="en-US" sz="2400" baseline="-25000" dirty="0" smtClean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→aerosol uptake</a:t>
            </a:r>
            <a:r>
              <a:rPr lang="en-US" sz="2400" dirty="0" smtClean="0"/>
              <a:t>	 </a:t>
            </a:r>
            <a:r>
              <a:rPr lang="en-US" sz="2800" b="1" dirty="0" smtClean="0">
                <a:solidFill>
                  <a:schemeClr val="bg1"/>
                </a:solidFill>
              </a:rPr>
              <a:t>2 NOx loss</a:t>
            </a:r>
            <a:r>
              <a:rPr lang="en-US" sz="2400" dirty="0" smtClean="0"/>
              <a:t>		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u="sng" dirty="0" smtClean="0">
              <a:solidFill>
                <a:schemeClr val="bg1"/>
              </a:solidFill>
            </a:endParaRPr>
          </a:p>
          <a:p>
            <a:r>
              <a:rPr lang="en-US" sz="2400" u="sng" dirty="0" smtClean="0">
                <a:solidFill>
                  <a:schemeClr val="bg1"/>
                </a:solidFill>
              </a:rPr>
              <a:t>Overall loss frequency of 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u="sng" dirty="0" smtClean="0">
                <a:solidFill>
                  <a:schemeClr val="bg1"/>
                </a:solidFill>
              </a:rPr>
              <a:t> radical 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</a:t>
            </a:r>
            <a:r>
              <a:rPr lang="en-US" sz="2800" baseline="-25000" dirty="0" smtClean="0">
                <a:solidFill>
                  <a:schemeClr val="bg1"/>
                </a:solidFill>
              </a:rPr>
              <a:t>NO3</a:t>
            </a:r>
            <a:r>
              <a:rPr lang="en-US" sz="2800" dirty="0" smtClean="0">
                <a:solidFill>
                  <a:schemeClr val="bg1"/>
                </a:solidFill>
              </a:rPr>
              <a:t>(tot) = f</a:t>
            </a:r>
            <a:r>
              <a:rPr lang="en-US" sz="2800" baseline="-25000" dirty="0" smtClean="0">
                <a:solidFill>
                  <a:schemeClr val="bg1"/>
                </a:solidFill>
              </a:rPr>
              <a:t>NO3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NO</a:t>
            </a:r>
            <a:r>
              <a:rPr lang="en-US" sz="2800" dirty="0" smtClean="0">
                <a:solidFill>
                  <a:schemeClr val="bg1"/>
                </a:solidFill>
              </a:rPr>
              <a:t>) +  f</a:t>
            </a:r>
            <a:r>
              <a:rPr lang="en-US" sz="2800" baseline="-25000" dirty="0" smtClean="0">
                <a:solidFill>
                  <a:schemeClr val="bg1"/>
                </a:solidFill>
              </a:rPr>
              <a:t>NO3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HC</a:t>
            </a:r>
            <a:r>
              <a:rPr lang="en-US" sz="2800" dirty="0" smtClean="0">
                <a:solidFill>
                  <a:schemeClr val="bg1"/>
                </a:solidFill>
              </a:rPr>
              <a:t>) + f</a:t>
            </a:r>
            <a:r>
              <a:rPr lang="en-US" sz="2800" baseline="-25000" dirty="0" smtClean="0">
                <a:solidFill>
                  <a:schemeClr val="bg1"/>
                </a:solidFill>
              </a:rPr>
              <a:t>NO3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i="1" dirty="0" smtClean="0">
                <a:solidFill>
                  <a:schemeClr val="bg1"/>
                </a:solidFill>
              </a:rPr>
              <a:t>aer</a:t>
            </a:r>
            <a:r>
              <a:rPr lang="en-US" sz="2800" dirty="0" smtClean="0">
                <a:solidFill>
                  <a:schemeClr val="bg1"/>
                </a:solidFill>
              </a:rPr>
              <a:t>) + f</a:t>
            </a:r>
            <a:r>
              <a:rPr lang="en-US" sz="2800" baseline="-25000" dirty="0" smtClean="0">
                <a:solidFill>
                  <a:schemeClr val="bg1"/>
                </a:solidFill>
              </a:rPr>
              <a:t>NO3</a:t>
            </a:r>
            <a:r>
              <a:rPr lang="en-US" sz="2800" dirty="0" smtClean="0">
                <a:solidFill>
                  <a:schemeClr val="bg1"/>
                </a:solidFill>
              </a:rPr>
              <a:t>(N</a:t>
            </a:r>
            <a:r>
              <a:rPr lang="en-US" sz="2800" baseline="-25000" dirty="0" smtClean="0">
                <a:solidFill>
                  <a:schemeClr val="bg1"/>
                </a:solidFill>
              </a:rPr>
              <a:t>2</a:t>
            </a:r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baseline="-25000" dirty="0" smtClean="0">
                <a:solidFill>
                  <a:schemeClr val="bg1"/>
                </a:solidFill>
              </a:rPr>
              <a:t>5</a:t>
            </a:r>
            <a:r>
              <a:rPr lang="en-US" sz="2800" dirty="0" smtClean="0">
                <a:solidFill>
                  <a:schemeClr val="bg1"/>
                </a:solidFill>
              </a:rPr>
              <a:t>)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					</a:t>
            </a:r>
            <a:r>
              <a:rPr lang="en-US" sz="2400" b="1" dirty="0" smtClean="0">
                <a:solidFill>
                  <a:schemeClr val="accent3"/>
                </a:solidFill>
              </a:rPr>
              <a:t>	</a:t>
            </a:r>
            <a:endParaRPr lang="en-US" sz="2400" b="1" dirty="0" smtClean="0">
              <a:solidFill>
                <a:schemeClr val="accent6"/>
              </a:solidFill>
            </a:endParaRPr>
          </a:p>
          <a:p>
            <a:endParaRPr lang="en-US" sz="2400" b="1" dirty="0" smtClean="0">
              <a:solidFill>
                <a:schemeClr val="accent6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           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 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igure1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08300"/>
            <a:ext cx="9144000" cy="3949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-152400"/>
            <a:ext cx="8610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dirty="0" smtClean="0"/>
              <a:t>RCAT8.2 1-D radical chemistry and transport model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762000"/>
            <a:ext cx="8686800" cy="1600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" name="Picture 15" descr="temp_fig1.jpg"/>
          <p:cNvPicPr>
            <a:picLocks noChangeAspect="1"/>
          </p:cNvPicPr>
          <p:nvPr/>
        </p:nvPicPr>
        <p:blipFill>
          <a:blip r:embed="rId4" cstate="print"/>
          <a:srcRect l="12500" t="9485" r="18333" b="84727"/>
          <a:stretch>
            <a:fillRect/>
          </a:stretch>
        </p:blipFill>
        <p:spPr>
          <a:xfrm>
            <a:off x="609600" y="2438400"/>
            <a:ext cx="6324600" cy="228600"/>
          </a:xfrm>
          <a:prstGeom prst="rect">
            <a:avLst/>
          </a:prstGeom>
        </p:spPr>
      </p:pic>
      <p:pic>
        <p:nvPicPr>
          <p:cNvPr id="17" name="Picture 16" descr="temp2_fig1.jpg"/>
          <p:cNvPicPr>
            <a:picLocks noChangeAspect="1"/>
          </p:cNvPicPr>
          <p:nvPr/>
        </p:nvPicPr>
        <p:blipFill>
          <a:blip r:embed="rId5" cstate="print"/>
          <a:srcRect l="12500" t="3698" r="10833" b="90514"/>
          <a:stretch>
            <a:fillRect/>
          </a:stretch>
        </p:blipFill>
        <p:spPr>
          <a:xfrm>
            <a:off x="685800" y="2743200"/>
            <a:ext cx="7010400" cy="228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8600" y="741164"/>
            <a:ext cx="8610600" cy="21544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  <a:r>
              <a:rPr lang="en-US" sz="1600" dirty="0" smtClean="0">
                <a:solidFill>
                  <a:schemeClr val="bg1"/>
                </a:solidFill>
              </a:rPr>
              <a:t>Gas-phase Regional Atmospheric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Chemistry Mechanism (RACM) :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bg1"/>
                </a:solidFill>
              </a:rPr>
              <a:t> 84 reactive species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249 gas-phase chemical reactions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27 boxes from 0-3 km (log scale below 1 m).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Biogenic and anthropogenic emissions 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Deposition and chemistry on ground and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     aerosol.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43000" y="3124200"/>
            <a:ext cx="191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27 – 28, 2010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334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Preliminary NO</a:t>
            </a:r>
            <a:r>
              <a:rPr lang="en-US" sz="3200" baseline="-25000" dirty="0" smtClean="0">
                <a:latin typeface="+mj-lt"/>
                <a:ea typeface="+mj-ea"/>
                <a:cs typeface="Times New Roman" pitchFamily="18" charset="0"/>
              </a:rPr>
              <a:t>3</a:t>
            </a: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 Loss Rate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74676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746760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98926" y="6488668"/>
            <a:ext cx="2845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(HC data provided by NOAA)</a:t>
            </a:r>
            <a:endParaRPr 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3276600" y="762000"/>
            <a:ext cx="7010400" cy="762000"/>
            <a:chOff x="3581400" y="914400"/>
            <a:chExt cx="7010400" cy="762000"/>
          </a:xfrm>
        </p:grpSpPr>
        <p:sp>
          <p:nvSpPr>
            <p:cNvPr id="26" name="Rounded Rectangle 25"/>
            <p:cNvSpPr/>
            <p:nvPr/>
          </p:nvSpPr>
          <p:spPr>
            <a:xfrm>
              <a:off x="3581400" y="914400"/>
              <a:ext cx="5791200" cy="762000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1138535"/>
              <a:ext cx="6934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f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NO3</a:t>
              </a:r>
              <a:r>
                <a:rPr lang="en-US" sz="2000" dirty="0" smtClean="0">
                  <a:solidFill>
                    <a:schemeClr val="bg1"/>
                  </a:solidFill>
                </a:rPr>
                <a:t>(tot) = f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NO3</a:t>
              </a:r>
              <a:r>
                <a:rPr lang="en-US" sz="2000" dirty="0" smtClean="0">
                  <a:solidFill>
                    <a:schemeClr val="bg1"/>
                  </a:solidFill>
                </a:rPr>
                <a:t>(NO) + f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NO3</a:t>
              </a:r>
              <a:r>
                <a:rPr lang="en-US" sz="2000" dirty="0" smtClean="0">
                  <a:solidFill>
                    <a:schemeClr val="bg1"/>
                  </a:solidFill>
                </a:rPr>
                <a:t>(HC)  + f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NO3</a:t>
              </a:r>
              <a:r>
                <a:rPr lang="en-US" sz="2000" dirty="0" smtClean="0">
                  <a:solidFill>
                    <a:schemeClr val="bg1"/>
                  </a:solidFill>
                </a:rPr>
                <a:t>(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aer</a:t>
              </a:r>
              <a:r>
                <a:rPr lang="en-US" sz="2000" dirty="0" smtClean="0">
                  <a:solidFill>
                    <a:schemeClr val="bg1"/>
                  </a:solidFill>
                </a:rPr>
                <a:t>) + f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NO3</a:t>
              </a:r>
              <a:r>
                <a:rPr lang="en-US" sz="2000" dirty="0" smtClean="0">
                  <a:solidFill>
                    <a:schemeClr val="bg1"/>
                  </a:solidFill>
                </a:rPr>
                <a:t>(N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sz="2000" dirty="0" smtClean="0">
                  <a:solidFill>
                    <a:schemeClr val="bg1"/>
                  </a:solidFill>
                </a:rPr>
                <a:t>O</a:t>
              </a:r>
              <a:r>
                <a:rPr lang="en-US" sz="2000" baseline="-25000" dirty="0" smtClean="0">
                  <a:solidFill>
                    <a:schemeClr val="bg1"/>
                  </a:solidFill>
                </a:rPr>
                <a:t>5</a:t>
              </a:r>
              <a:r>
                <a:rPr lang="en-US" sz="2000" dirty="0" smtClean="0">
                  <a:solidFill>
                    <a:schemeClr val="bg1"/>
                  </a:solidFill>
                </a:rPr>
                <a:t>)  </a:t>
              </a:r>
              <a:endParaRPr lang="en-US" sz="2000" strike="sngStrike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153400" y="1143000"/>
              <a:ext cx="1143000" cy="381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876800" y="1143000"/>
              <a:ext cx="685800" cy="36576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943600" y="1143000"/>
              <a:ext cx="685800" cy="36576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3136609" y="1828800"/>
          <a:ext cx="6007391" cy="5029200"/>
        </p:xfrm>
        <a:graphic>
          <a:graphicData uri="http://schemas.openxmlformats.org/presentationml/2006/ole">
            <p:oleObj spid="_x0000_s63500" name="Graph" r:id="rId4" imgW="3656160" imgH="3061440" progId="Origin50.Graph">
              <p:embed/>
            </p:oleObj>
          </a:graphicData>
        </a:graphic>
      </p:graphicFrame>
      <p:pic>
        <p:nvPicPr>
          <p:cNvPr id="37" name="Picture 36" descr="figure2_final_2.jpg"/>
          <p:cNvPicPr>
            <a:picLocks noChangeAspect="1"/>
          </p:cNvPicPr>
          <p:nvPr/>
        </p:nvPicPr>
        <p:blipFill>
          <a:blip r:embed="rId5" cstate="print"/>
          <a:srcRect l="5000" t="3941" r="52500"/>
          <a:stretch>
            <a:fillRect/>
          </a:stretch>
        </p:blipFill>
        <p:spPr>
          <a:xfrm>
            <a:off x="0" y="609600"/>
            <a:ext cx="3200400" cy="3059206"/>
          </a:xfrm>
          <a:prstGeom prst="rect">
            <a:avLst/>
          </a:prstGeom>
        </p:spPr>
      </p:pic>
      <p:pic>
        <p:nvPicPr>
          <p:cNvPr id="41" name="Picture 40" descr="figure2_final_2.jpg"/>
          <p:cNvPicPr>
            <a:picLocks noChangeAspect="1"/>
          </p:cNvPicPr>
          <p:nvPr/>
        </p:nvPicPr>
        <p:blipFill>
          <a:blip r:embed="rId5" cstate="print"/>
          <a:srcRect l="48333" t="3448" r="8333"/>
          <a:stretch>
            <a:fillRect/>
          </a:stretch>
        </p:blipFill>
        <p:spPr>
          <a:xfrm>
            <a:off x="0" y="3810000"/>
            <a:ext cx="3200400" cy="301576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58194" y="1752600"/>
            <a:ext cx="4250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smtClean="0">
                <a:solidFill>
                  <a:schemeClr val="bg1"/>
                </a:solidFill>
              </a:rPr>
              <a:t>Observations scaled with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vertical profiles)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-228600" y="914400"/>
          <a:ext cx="9661587" cy="6019800"/>
        </p:xfrm>
        <a:graphic>
          <a:graphicData uri="http://schemas.openxmlformats.org/presentationml/2006/ole">
            <p:oleObj spid="_x0000_s95234" name="Graph" r:id="rId4" imgW="5112000" imgH="3183840" progId="Origin50.Grap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Preliminary NOx Loss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1389" y="990600"/>
            <a:ext cx="2333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NOx Loss Rate </a:t>
            </a:r>
            <a:endParaRPr lang="en-US" sz="28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en-US" sz="2600" b="1" dirty="0" smtClean="0">
                <a:solidFill>
                  <a:schemeClr val="accent1"/>
                </a:solidFill>
              </a:rPr>
              <a:t>Nocturnal  vertical gradients </a:t>
            </a:r>
            <a:r>
              <a:rPr lang="en-US" sz="2600" dirty="0" smtClean="0">
                <a:solidFill>
                  <a:schemeClr val="bg1"/>
                </a:solidFill>
              </a:rPr>
              <a:t>of trace gases were observed during CalNex. </a:t>
            </a:r>
          </a:p>
          <a:p>
            <a:pPr>
              <a:buClr>
                <a:schemeClr val="accent1"/>
              </a:buClr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600" b="1" dirty="0" smtClean="0">
                <a:solidFill>
                  <a:schemeClr val="accent1"/>
                </a:solidFill>
              </a:rPr>
              <a:t>Ozone and NO</a:t>
            </a:r>
            <a:r>
              <a:rPr lang="en-US" sz="26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showed typical </a:t>
            </a:r>
            <a:r>
              <a:rPr lang="en-US" sz="2600" b="1" dirty="0" smtClean="0">
                <a:solidFill>
                  <a:schemeClr val="accent1"/>
                </a:solidFill>
              </a:rPr>
              <a:t>diurnal variation </a:t>
            </a:r>
            <a:r>
              <a:rPr lang="en-US" sz="2600" dirty="0" smtClean="0">
                <a:solidFill>
                  <a:schemeClr val="bg1"/>
                </a:solidFill>
              </a:rPr>
              <a:t>found in polluted areas: small ozone and large NO</a:t>
            </a:r>
            <a:r>
              <a:rPr 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 mixing ratios at night and the opposite during the day.</a:t>
            </a:r>
          </a:p>
          <a:p>
            <a:pPr>
              <a:buClr>
                <a:schemeClr val="accent1"/>
              </a:buClr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600" b="1" dirty="0" smtClean="0">
                <a:solidFill>
                  <a:schemeClr val="accent1"/>
                </a:solidFill>
              </a:rPr>
              <a:t>Nocturnal NO</a:t>
            </a:r>
            <a:r>
              <a:rPr lang="en-US" sz="2600" b="1" baseline="-25000" dirty="0" smtClean="0">
                <a:solidFill>
                  <a:schemeClr val="accent1"/>
                </a:solidFill>
              </a:rPr>
              <a:t>3</a:t>
            </a:r>
            <a:r>
              <a:rPr lang="en-US" sz="2600" b="1" dirty="0" smtClean="0">
                <a:solidFill>
                  <a:schemeClr val="accent1"/>
                </a:solidFill>
              </a:rPr>
              <a:t> and N</a:t>
            </a:r>
            <a:r>
              <a:rPr lang="en-US" sz="2600" b="1" baseline="-25000" dirty="0" smtClean="0">
                <a:solidFill>
                  <a:schemeClr val="accent1"/>
                </a:solidFill>
              </a:rPr>
              <a:t>2</a:t>
            </a:r>
            <a:r>
              <a:rPr lang="en-US" sz="2600" b="1" dirty="0" smtClean="0">
                <a:solidFill>
                  <a:schemeClr val="accent1"/>
                </a:solidFill>
              </a:rPr>
              <a:t>O</a:t>
            </a:r>
            <a:r>
              <a:rPr lang="en-US" sz="2600" b="1" baseline="-25000" dirty="0" smtClean="0">
                <a:solidFill>
                  <a:schemeClr val="accent1"/>
                </a:solidFill>
              </a:rPr>
              <a:t>5</a:t>
            </a:r>
            <a:r>
              <a:rPr lang="en-US" sz="2600" b="1" dirty="0" smtClean="0">
                <a:solidFill>
                  <a:schemeClr val="accent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mixing ratios were elevated during the experiment, indicating an </a:t>
            </a:r>
            <a:r>
              <a:rPr lang="en-US" sz="2600" b="1" dirty="0" smtClean="0">
                <a:solidFill>
                  <a:schemeClr val="accent1"/>
                </a:solidFill>
              </a:rPr>
              <a:t>active radical chemistry </a:t>
            </a:r>
            <a:r>
              <a:rPr lang="en-US" sz="2600" dirty="0" smtClean="0">
                <a:solidFill>
                  <a:schemeClr val="bg1"/>
                </a:solidFill>
              </a:rPr>
              <a:t>in the nocturnal boundary layer during CalNex -Los Angeles</a:t>
            </a:r>
          </a:p>
          <a:p>
            <a:pPr>
              <a:buClr>
                <a:schemeClr val="accent1"/>
              </a:buClr>
            </a:pP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600" dirty="0" smtClean="0">
                <a:solidFill>
                  <a:schemeClr val="bg1"/>
                </a:solidFill>
              </a:rPr>
              <a:t>Assuming that NO</a:t>
            </a:r>
            <a:r>
              <a:rPr lang="en-US" sz="2600" baseline="-25000" dirty="0" smtClean="0">
                <a:solidFill>
                  <a:schemeClr val="bg1"/>
                </a:solidFill>
              </a:rPr>
              <a:t>3</a:t>
            </a:r>
            <a:r>
              <a:rPr lang="en-US" sz="2600" dirty="0" smtClean="0">
                <a:solidFill>
                  <a:schemeClr val="bg1"/>
                </a:solidFill>
              </a:rPr>
              <a:t> is predominantly lost through N</a:t>
            </a:r>
            <a:r>
              <a:rPr lang="en-US" sz="2600" baseline="-25000" dirty="0" smtClean="0">
                <a:solidFill>
                  <a:schemeClr val="bg1"/>
                </a:solidFill>
              </a:rPr>
              <a:t>2</a:t>
            </a:r>
            <a:r>
              <a:rPr lang="en-US" sz="2600" dirty="0" smtClean="0">
                <a:solidFill>
                  <a:schemeClr val="bg1"/>
                </a:solidFill>
              </a:rPr>
              <a:t>O</a:t>
            </a:r>
            <a:r>
              <a:rPr lang="en-US" sz="2600" baseline="-25000" dirty="0" smtClean="0">
                <a:solidFill>
                  <a:schemeClr val="bg1"/>
                </a:solidFill>
              </a:rPr>
              <a:t>5</a:t>
            </a:r>
            <a:r>
              <a:rPr lang="en-US" sz="2600" dirty="0" smtClean="0">
                <a:solidFill>
                  <a:schemeClr val="bg1"/>
                </a:solidFill>
              </a:rPr>
              <a:t> uptake we found </a:t>
            </a:r>
            <a:r>
              <a:rPr lang="en-US" sz="2600" b="1" dirty="0" smtClean="0">
                <a:solidFill>
                  <a:schemeClr val="accent1"/>
                </a:solidFill>
              </a:rPr>
              <a:t>~ 1ppb/hr nocturnal NOx loss </a:t>
            </a:r>
            <a:r>
              <a:rPr lang="en-US" sz="2600" dirty="0" smtClean="0">
                <a:solidFill>
                  <a:schemeClr val="bg1"/>
                </a:solidFill>
              </a:rPr>
              <a:t>averaged over the lowest 500 m of the atmosphere (Houston ~1ppb/hr). </a:t>
            </a:r>
          </a:p>
          <a:p>
            <a:pPr>
              <a:buClr>
                <a:schemeClr val="accent1"/>
              </a:buClr>
            </a:pPr>
            <a:endParaRPr lang="en-US" sz="2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Times New Roman" pitchFamily="18" charset="0"/>
              </a:rPr>
              <a:t>Conclusion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0" y="1143000"/>
            <a:ext cx="9144000" cy="327660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chemeClr val="bg2">
                  <a:lumMod val="60000"/>
                  <a:lumOff val="40000"/>
                </a:schemeClr>
              </a:buCl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0"/>
              </a:spcBef>
              <a:defRPr/>
            </a:pPr>
            <a:endParaRPr lang="en-US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Times New Roman" pitchFamily="18" charset="0"/>
              </a:rPr>
              <a:t>OUTLOOK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2000" dirty="0" smtClean="0">
                <a:solidFill>
                  <a:schemeClr val="bg1"/>
                </a:solidFill>
              </a:rPr>
              <a:t>Vertical profiles of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HCHO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HONO </a:t>
            </a:r>
            <a:r>
              <a:rPr lang="en-US" sz="2000" dirty="0" smtClean="0">
                <a:solidFill>
                  <a:schemeClr val="bg1"/>
                </a:solidFill>
              </a:rPr>
              <a:t>will be investigated.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41910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Further analysis using the 1D model will be performed to analyze 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,HCHO, HONO and ClNO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2600" y="1371600"/>
            <a:ext cx="2743200" cy="259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4724400" y="990600"/>
          <a:ext cx="3913187" cy="6046787"/>
        </p:xfrm>
        <a:graphic>
          <a:graphicData uri="http://schemas.openxmlformats.org/presentationml/2006/ole">
            <p:oleObj spid="_x0000_s116740" name="Graph" r:id="rId4" imgW="3912480" imgH="6046560" progId="Origin50.Graph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1295400" y="1371600"/>
            <a:ext cx="2667000" cy="2438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609600" y="990600"/>
          <a:ext cx="3729038" cy="3409950"/>
        </p:xfrm>
        <a:graphic>
          <a:graphicData uri="http://schemas.openxmlformats.org/presentationml/2006/ole">
            <p:oleObj spid="_x0000_s116738" name="Graph" r:id="rId5" imgW="3729600" imgH="3409920" progId="Origin50.Graph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0" y="5257800"/>
            <a:ext cx="9144000" cy="167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CALNEX\CalNex Photos\P6010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762000"/>
            <a:ext cx="3657600" cy="2743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Acknowledgement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CALNEX_front_final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943600"/>
            <a:ext cx="2558495" cy="685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04800" y="1524000"/>
            <a:ext cx="48006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4800" y="2590800"/>
            <a:ext cx="4800600" cy="685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685800"/>
            <a:ext cx="8229600" cy="5867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Clr>
                <a:schemeClr val="accent1"/>
              </a:buClr>
            </a:pPr>
            <a:r>
              <a:rPr lang="en-US" sz="3600" dirty="0" smtClean="0">
                <a:solidFill>
                  <a:schemeClr val="bg1"/>
                </a:solidFill>
              </a:rPr>
              <a:t>        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7284" name="Picture 4" descr="C:\CALNEX\CalNex Photos\P6030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86200"/>
            <a:ext cx="3657600" cy="2743200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2514600"/>
            <a:ext cx="182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sz="2700" dirty="0" smtClean="0">
                <a:solidFill>
                  <a:schemeClr val="bg1"/>
                </a:solidFill>
              </a:rPr>
              <a:t>Caltech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1676400"/>
            <a:ext cx="6248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California Air Resources Board </a:t>
            </a:r>
          </a:p>
          <a:p>
            <a:pPr>
              <a:buClr>
                <a:schemeClr val="accent1"/>
              </a:buClr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Motivation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better understand the </a:t>
            </a:r>
            <a:r>
              <a:rPr lang="en-US" sz="2400" b="1" dirty="0" smtClean="0">
                <a:solidFill>
                  <a:schemeClr val="accent1"/>
                </a:solidFill>
              </a:rPr>
              <a:t>chemical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b="1" dirty="0" smtClean="0">
                <a:solidFill>
                  <a:schemeClr val="accent1"/>
                </a:solidFill>
              </a:rPr>
              <a:t>mixing processes </a:t>
            </a:r>
            <a:r>
              <a:rPr lang="en-US" sz="2400" dirty="0" smtClean="0">
                <a:solidFill>
                  <a:schemeClr val="bg1"/>
                </a:solidFill>
              </a:rPr>
              <a:t>that influence atmospheric composition at night.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determine the </a:t>
            </a:r>
            <a:r>
              <a:rPr lang="en-US" sz="2400" b="1" dirty="0" smtClean="0">
                <a:solidFill>
                  <a:schemeClr val="accent1"/>
                </a:solidFill>
              </a:rPr>
              <a:t>removal of NOx </a:t>
            </a:r>
            <a:r>
              <a:rPr lang="en-US" sz="2400" dirty="0" smtClean="0">
                <a:solidFill>
                  <a:schemeClr val="bg1"/>
                </a:solidFill>
              </a:rPr>
              <a:t>from the nocturnal boundary layer by NO</a:t>
            </a:r>
            <a:r>
              <a:rPr lang="en-US" sz="2400" baseline="-25000" dirty="0" smtClean="0">
                <a:solidFill>
                  <a:schemeClr val="bg1"/>
                </a:solidFill>
              </a:rPr>
              <a:t>3</a:t>
            </a:r>
            <a:r>
              <a:rPr lang="en-US" sz="2400" dirty="0" smtClean="0">
                <a:solidFill>
                  <a:schemeClr val="bg1"/>
                </a:solidFill>
              </a:rPr>
              <a:t> chemistry.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To study the formation of </a:t>
            </a:r>
            <a:r>
              <a:rPr lang="en-US" sz="2400" b="1" dirty="0" smtClean="0">
                <a:solidFill>
                  <a:schemeClr val="accent1"/>
                </a:solidFill>
              </a:rPr>
              <a:t>HONO</a:t>
            </a:r>
            <a:r>
              <a:rPr lang="en-US" sz="2400" dirty="0" smtClean="0">
                <a:solidFill>
                  <a:schemeClr val="bg1"/>
                </a:solidFill>
              </a:rPr>
              <a:t> and its impact on OH.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To examine how nocturnal chemistry affects the initial condition for  </a:t>
            </a:r>
            <a:r>
              <a:rPr lang="en-US" sz="2400" b="1" dirty="0" smtClean="0">
                <a:solidFill>
                  <a:schemeClr val="accent1"/>
                </a:solidFill>
              </a:rPr>
              <a:t>ozone formation </a:t>
            </a:r>
            <a:r>
              <a:rPr lang="en-US" sz="2400" dirty="0" smtClean="0">
                <a:solidFill>
                  <a:schemeClr val="bg1"/>
                </a:solidFill>
              </a:rPr>
              <a:t>during the day.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18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Nocturnal Chemistry</a:t>
            </a:r>
            <a:endParaRPr lang="en-US" dirty="0"/>
          </a:p>
        </p:txBody>
      </p:sp>
      <p:sp>
        <p:nvSpPr>
          <p:cNvPr id="4" name="Rectangle 71"/>
          <p:cNvSpPr>
            <a:spLocks noChangeArrowheads="1"/>
          </p:cNvSpPr>
          <p:nvPr/>
        </p:nvSpPr>
        <p:spPr bwMode="auto">
          <a:xfrm>
            <a:off x="152401" y="1031875"/>
            <a:ext cx="7696200" cy="574833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64999">
                <a:schemeClr val="bg2">
                  <a:lumMod val="50000"/>
                </a:schemeClr>
              </a:gs>
              <a:gs pos="75000">
                <a:schemeClr val="bg2">
                  <a:lumMod val="75000"/>
                </a:schemeClr>
              </a:gs>
              <a:gs pos="91000">
                <a:schemeClr val="bg2">
                  <a:lumMod val="75000"/>
                </a:schemeClr>
              </a:gs>
              <a:gs pos="100000">
                <a:srgbClr val="FFFF00"/>
              </a:gs>
            </a:gsLst>
            <a:lin ang="10800000" scaled="1"/>
            <a:tileRect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11200" y="2781300"/>
            <a:ext cx="6900863" cy="4076700"/>
          </a:xfrm>
          <a:custGeom>
            <a:avLst/>
            <a:gdLst>
              <a:gd name="connsiteX0" fmla="*/ 0 w 4635500"/>
              <a:gd name="connsiteY0" fmla="*/ 3556000 h 3556000"/>
              <a:gd name="connsiteX1" fmla="*/ 279400 w 4635500"/>
              <a:gd name="connsiteY1" fmla="*/ 3009900 h 3556000"/>
              <a:gd name="connsiteX2" fmla="*/ 952500 w 4635500"/>
              <a:gd name="connsiteY2" fmla="*/ 2082800 h 3556000"/>
              <a:gd name="connsiteX3" fmla="*/ 2044700 w 4635500"/>
              <a:gd name="connsiteY3" fmla="*/ 1054100 h 3556000"/>
              <a:gd name="connsiteX4" fmla="*/ 3517900 w 4635500"/>
              <a:gd name="connsiteY4" fmla="*/ 266700 h 3556000"/>
              <a:gd name="connsiteX5" fmla="*/ 4635500 w 4635500"/>
              <a:gd name="connsiteY5" fmla="*/ 0 h 3556000"/>
              <a:gd name="connsiteX0" fmla="*/ 0 w 5264753"/>
              <a:gd name="connsiteY0" fmla="*/ 3683000 h 3683000"/>
              <a:gd name="connsiteX1" fmla="*/ 279400 w 5264753"/>
              <a:gd name="connsiteY1" fmla="*/ 3136900 h 3683000"/>
              <a:gd name="connsiteX2" fmla="*/ 952500 w 5264753"/>
              <a:gd name="connsiteY2" fmla="*/ 2209800 h 3683000"/>
              <a:gd name="connsiteX3" fmla="*/ 2044700 w 5264753"/>
              <a:gd name="connsiteY3" fmla="*/ 1181100 h 3683000"/>
              <a:gd name="connsiteX4" fmla="*/ 3517900 w 5264753"/>
              <a:gd name="connsiteY4" fmla="*/ 393700 h 3683000"/>
              <a:gd name="connsiteX5" fmla="*/ 5264753 w 5264753"/>
              <a:gd name="connsiteY5" fmla="*/ 0 h 3683000"/>
              <a:gd name="connsiteX0" fmla="*/ 0 w 5432554"/>
              <a:gd name="connsiteY0" fmla="*/ 3311525 h 3311525"/>
              <a:gd name="connsiteX1" fmla="*/ 279400 w 5432554"/>
              <a:gd name="connsiteY1" fmla="*/ 2765425 h 3311525"/>
              <a:gd name="connsiteX2" fmla="*/ 952500 w 5432554"/>
              <a:gd name="connsiteY2" fmla="*/ 1838325 h 3311525"/>
              <a:gd name="connsiteX3" fmla="*/ 2044700 w 5432554"/>
              <a:gd name="connsiteY3" fmla="*/ 809625 h 3311525"/>
              <a:gd name="connsiteX4" fmla="*/ 3517900 w 5432554"/>
              <a:gd name="connsiteY4" fmla="*/ 22225 h 3311525"/>
              <a:gd name="connsiteX5" fmla="*/ 5432554 w 5432554"/>
              <a:gd name="connsiteY5" fmla="*/ 676275 h 3311525"/>
              <a:gd name="connsiteX0" fmla="*/ 0 w 5432554"/>
              <a:gd name="connsiteY0" fmla="*/ 3311525 h 3311525"/>
              <a:gd name="connsiteX1" fmla="*/ 279400 w 5432554"/>
              <a:gd name="connsiteY1" fmla="*/ 2765425 h 3311525"/>
              <a:gd name="connsiteX2" fmla="*/ 952500 w 5432554"/>
              <a:gd name="connsiteY2" fmla="*/ 1838325 h 3311525"/>
              <a:gd name="connsiteX3" fmla="*/ 2044700 w 5432554"/>
              <a:gd name="connsiteY3" fmla="*/ 809625 h 3311525"/>
              <a:gd name="connsiteX4" fmla="*/ 3517900 w 5432554"/>
              <a:gd name="connsiteY4" fmla="*/ 22225 h 3311525"/>
              <a:gd name="connsiteX5" fmla="*/ 5432554 w 5432554"/>
              <a:gd name="connsiteY5" fmla="*/ 676275 h 3311525"/>
              <a:gd name="connsiteX0" fmla="*/ 0 w 5432554"/>
              <a:gd name="connsiteY0" fmla="*/ 3378200 h 3378200"/>
              <a:gd name="connsiteX1" fmla="*/ 279400 w 5432554"/>
              <a:gd name="connsiteY1" fmla="*/ 2832100 h 3378200"/>
              <a:gd name="connsiteX2" fmla="*/ 952500 w 5432554"/>
              <a:gd name="connsiteY2" fmla="*/ 1905000 h 3378200"/>
              <a:gd name="connsiteX3" fmla="*/ 2044700 w 5432554"/>
              <a:gd name="connsiteY3" fmla="*/ 876300 h 3378200"/>
              <a:gd name="connsiteX4" fmla="*/ 3517900 w 5432554"/>
              <a:gd name="connsiteY4" fmla="*/ 88900 h 3378200"/>
              <a:gd name="connsiteX5" fmla="*/ 4876714 w 5432554"/>
              <a:gd name="connsiteY5" fmla="*/ 1409700 h 3378200"/>
              <a:gd name="connsiteX6" fmla="*/ 5432554 w 5432554"/>
              <a:gd name="connsiteY6" fmla="*/ 742950 h 3378200"/>
              <a:gd name="connsiteX0" fmla="*/ 0 w 5432554"/>
              <a:gd name="connsiteY0" fmla="*/ 3343804 h 3343804"/>
              <a:gd name="connsiteX1" fmla="*/ 279400 w 5432554"/>
              <a:gd name="connsiteY1" fmla="*/ 2797704 h 3343804"/>
              <a:gd name="connsiteX2" fmla="*/ 952500 w 5432554"/>
              <a:gd name="connsiteY2" fmla="*/ 1870604 h 3343804"/>
              <a:gd name="connsiteX3" fmla="*/ 2044700 w 5432554"/>
              <a:gd name="connsiteY3" fmla="*/ 841904 h 3343804"/>
              <a:gd name="connsiteX4" fmla="*/ 3517900 w 5432554"/>
              <a:gd name="connsiteY4" fmla="*/ 54504 h 3343804"/>
              <a:gd name="connsiteX5" fmla="*/ 4614525 w 5432554"/>
              <a:gd name="connsiteY5" fmla="*/ 1168929 h 3343804"/>
              <a:gd name="connsiteX6" fmla="*/ 4876714 w 5432554"/>
              <a:gd name="connsiteY6" fmla="*/ 1375304 h 3343804"/>
              <a:gd name="connsiteX7" fmla="*/ 5432554 w 5432554"/>
              <a:gd name="connsiteY7" fmla="*/ 708554 h 3343804"/>
              <a:gd name="connsiteX0" fmla="*/ 0 w 5432554"/>
              <a:gd name="connsiteY0" fmla="*/ 3316816 h 3316816"/>
              <a:gd name="connsiteX1" fmla="*/ 279400 w 5432554"/>
              <a:gd name="connsiteY1" fmla="*/ 2770716 h 3316816"/>
              <a:gd name="connsiteX2" fmla="*/ 952500 w 5432554"/>
              <a:gd name="connsiteY2" fmla="*/ 1843616 h 3316816"/>
              <a:gd name="connsiteX3" fmla="*/ 2044700 w 5432554"/>
              <a:gd name="connsiteY3" fmla="*/ 814916 h 3316816"/>
              <a:gd name="connsiteX4" fmla="*/ 3517900 w 5432554"/>
              <a:gd name="connsiteY4" fmla="*/ 27516 h 3316816"/>
              <a:gd name="connsiteX5" fmla="*/ 4236973 w 5432554"/>
              <a:gd name="connsiteY5" fmla="*/ 649816 h 3316816"/>
              <a:gd name="connsiteX6" fmla="*/ 4614525 w 5432554"/>
              <a:gd name="connsiteY6" fmla="*/ 1141941 h 3316816"/>
              <a:gd name="connsiteX7" fmla="*/ 4876714 w 5432554"/>
              <a:gd name="connsiteY7" fmla="*/ 1348316 h 3316816"/>
              <a:gd name="connsiteX8" fmla="*/ 5432554 w 5432554"/>
              <a:gd name="connsiteY8" fmla="*/ 681566 h 3316816"/>
              <a:gd name="connsiteX0" fmla="*/ 0 w 5432554"/>
              <a:gd name="connsiteY0" fmla="*/ 3979862 h 3979862"/>
              <a:gd name="connsiteX1" fmla="*/ 279400 w 5432554"/>
              <a:gd name="connsiteY1" fmla="*/ 3433762 h 3979862"/>
              <a:gd name="connsiteX2" fmla="*/ 952500 w 5432554"/>
              <a:gd name="connsiteY2" fmla="*/ 2506662 h 3979862"/>
              <a:gd name="connsiteX3" fmla="*/ 2044700 w 5432554"/>
              <a:gd name="connsiteY3" fmla="*/ 1477962 h 3979862"/>
              <a:gd name="connsiteX4" fmla="*/ 3517900 w 5432554"/>
              <a:gd name="connsiteY4" fmla="*/ 690562 h 3979862"/>
              <a:gd name="connsiteX5" fmla="*/ 4236973 w 5432554"/>
              <a:gd name="connsiteY5" fmla="*/ 1312862 h 3979862"/>
              <a:gd name="connsiteX6" fmla="*/ 4614525 w 5432554"/>
              <a:gd name="connsiteY6" fmla="*/ 1804987 h 3979862"/>
              <a:gd name="connsiteX7" fmla="*/ 4876714 w 5432554"/>
              <a:gd name="connsiteY7" fmla="*/ 2011362 h 3979862"/>
              <a:gd name="connsiteX8" fmla="*/ 5432554 w 5432554"/>
              <a:gd name="connsiteY8" fmla="*/ 1344612 h 3979862"/>
              <a:gd name="connsiteX0" fmla="*/ 0 w 5432554"/>
              <a:gd name="connsiteY0" fmla="*/ 4043362 h 4043362"/>
              <a:gd name="connsiteX1" fmla="*/ 279400 w 5432554"/>
              <a:gd name="connsiteY1" fmla="*/ 3497262 h 4043362"/>
              <a:gd name="connsiteX2" fmla="*/ 952500 w 5432554"/>
              <a:gd name="connsiteY2" fmla="*/ 2570162 h 4043362"/>
              <a:gd name="connsiteX3" fmla="*/ 2044700 w 5432554"/>
              <a:gd name="connsiteY3" fmla="*/ 1541462 h 4043362"/>
              <a:gd name="connsiteX4" fmla="*/ 3517900 w 5432554"/>
              <a:gd name="connsiteY4" fmla="*/ 754062 h 4043362"/>
              <a:gd name="connsiteX5" fmla="*/ 4614525 w 5432554"/>
              <a:gd name="connsiteY5" fmla="*/ 1312862 h 4043362"/>
              <a:gd name="connsiteX6" fmla="*/ 4614525 w 5432554"/>
              <a:gd name="connsiteY6" fmla="*/ 1868487 h 4043362"/>
              <a:gd name="connsiteX7" fmla="*/ 4876714 w 5432554"/>
              <a:gd name="connsiteY7" fmla="*/ 2074862 h 4043362"/>
              <a:gd name="connsiteX8" fmla="*/ 5432554 w 5432554"/>
              <a:gd name="connsiteY8" fmla="*/ 1408112 h 4043362"/>
              <a:gd name="connsiteX0" fmla="*/ 0 w 5432554"/>
              <a:gd name="connsiteY0" fmla="*/ 4043362 h 4043362"/>
              <a:gd name="connsiteX1" fmla="*/ 279400 w 5432554"/>
              <a:gd name="connsiteY1" fmla="*/ 3497262 h 4043362"/>
              <a:gd name="connsiteX2" fmla="*/ 952500 w 5432554"/>
              <a:gd name="connsiteY2" fmla="*/ 2570162 h 4043362"/>
              <a:gd name="connsiteX3" fmla="*/ 2044700 w 5432554"/>
              <a:gd name="connsiteY3" fmla="*/ 1541462 h 4043362"/>
              <a:gd name="connsiteX4" fmla="*/ 3517900 w 5432554"/>
              <a:gd name="connsiteY4" fmla="*/ 754062 h 4043362"/>
              <a:gd name="connsiteX5" fmla="*/ 4614525 w 5432554"/>
              <a:gd name="connsiteY5" fmla="*/ 1312862 h 4043362"/>
              <a:gd name="connsiteX6" fmla="*/ 4750864 w 5432554"/>
              <a:gd name="connsiteY6" fmla="*/ 3900487 h 4043362"/>
              <a:gd name="connsiteX7" fmla="*/ 4876714 w 5432554"/>
              <a:gd name="connsiteY7" fmla="*/ 2074862 h 4043362"/>
              <a:gd name="connsiteX8" fmla="*/ 5432554 w 5432554"/>
              <a:gd name="connsiteY8" fmla="*/ 1408112 h 4043362"/>
              <a:gd name="connsiteX0" fmla="*/ 0 w 5432554"/>
              <a:gd name="connsiteY0" fmla="*/ 4043362 h 4712758"/>
              <a:gd name="connsiteX1" fmla="*/ 279400 w 5432554"/>
              <a:gd name="connsiteY1" fmla="*/ 3497262 h 4712758"/>
              <a:gd name="connsiteX2" fmla="*/ 952500 w 5432554"/>
              <a:gd name="connsiteY2" fmla="*/ 2570162 h 4712758"/>
              <a:gd name="connsiteX3" fmla="*/ 2044700 w 5432554"/>
              <a:gd name="connsiteY3" fmla="*/ 1541462 h 4712758"/>
              <a:gd name="connsiteX4" fmla="*/ 3517900 w 5432554"/>
              <a:gd name="connsiteY4" fmla="*/ 754062 h 4712758"/>
              <a:gd name="connsiteX5" fmla="*/ 4614525 w 5432554"/>
              <a:gd name="connsiteY5" fmla="*/ 1312862 h 4712758"/>
              <a:gd name="connsiteX6" fmla="*/ 4750864 w 5432554"/>
              <a:gd name="connsiteY6" fmla="*/ 3900487 h 4712758"/>
              <a:gd name="connsiteX7" fmla="*/ 4971102 w 5432554"/>
              <a:gd name="connsiteY7" fmla="*/ 4297362 h 4712758"/>
              <a:gd name="connsiteX8" fmla="*/ 5432554 w 5432554"/>
              <a:gd name="connsiteY8" fmla="*/ 1408112 h 4712758"/>
              <a:gd name="connsiteX0" fmla="*/ 0 w 5407096"/>
              <a:gd name="connsiteY0" fmla="*/ 4043362 h 4397904"/>
              <a:gd name="connsiteX1" fmla="*/ 279400 w 5407096"/>
              <a:gd name="connsiteY1" fmla="*/ 3497262 h 4397904"/>
              <a:gd name="connsiteX2" fmla="*/ 952500 w 5407096"/>
              <a:gd name="connsiteY2" fmla="*/ 2570162 h 4397904"/>
              <a:gd name="connsiteX3" fmla="*/ 2044700 w 5407096"/>
              <a:gd name="connsiteY3" fmla="*/ 1541462 h 4397904"/>
              <a:gd name="connsiteX4" fmla="*/ 3517900 w 5407096"/>
              <a:gd name="connsiteY4" fmla="*/ 754062 h 4397904"/>
              <a:gd name="connsiteX5" fmla="*/ 4614525 w 5407096"/>
              <a:gd name="connsiteY5" fmla="*/ 1312862 h 4397904"/>
              <a:gd name="connsiteX6" fmla="*/ 4750864 w 5407096"/>
              <a:gd name="connsiteY6" fmla="*/ 3900487 h 4397904"/>
              <a:gd name="connsiteX7" fmla="*/ 4971102 w 5407096"/>
              <a:gd name="connsiteY7" fmla="*/ 4297362 h 4397904"/>
              <a:gd name="connsiteX8" fmla="*/ 2202387 w 5407096"/>
              <a:gd name="connsiteY8" fmla="*/ 3582987 h 4397904"/>
              <a:gd name="connsiteX0" fmla="*/ 0 w 5700748"/>
              <a:gd name="connsiteY0" fmla="*/ 4662487 h 5120216"/>
              <a:gd name="connsiteX1" fmla="*/ 279400 w 5700748"/>
              <a:gd name="connsiteY1" fmla="*/ 4116387 h 5120216"/>
              <a:gd name="connsiteX2" fmla="*/ 952500 w 5700748"/>
              <a:gd name="connsiteY2" fmla="*/ 3189287 h 5120216"/>
              <a:gd name="connsiteX3" fmla="*/ 2044700 w 5700748"/>
              <a:gd name="connsiteY3" fmla="*/ 2160587 h 5120216"/>
              <a:gd name="connsiteX4" fmla="*/ 3517900 w 5700748"/>
              <a:gd name="connsiteY4" fmla="*/ 1373187 h 5120216"/>
              <a:gd name="connsiteX5" fmla="*/ 4908177 w 5700748"/>
              <a:gd name="connsiteY5" fmla="*/ 1312862 h 5120216"/>
              <a:gd name="connsiteX6" fmla="*/ 4750864 w 5700748"/>
              <a:gd name="connsiteY6" fmla="*/ 4519612 h 5120216"/>
              <a:gd name="connsiteX7" fmla="*/ 4971102 w 5700748"/>
              <a:gd name="connsiteY7" fmla="*/ 4916487 h 5120216"/>
              <a:gd name="connsiteX8" fmla="*/ 2202387 w 5700748"/>
              <a:gd name="connsiteY8" fmla="*/ 4202112 h 5120216"/>
              <a:gd name="connsiteX0" fmla="*/ 0 w 5395848"/>
              <a:gd name="connsiteY0" fmla="*/ 3662362 h 4120091"/>
              <a:gd name="connsiteX1" fmla="*/ 279400 w 5395848"/>
              <a:gd name="connsiteY1" fmla="*/ 3116262 h 4120091"/>
              <a:gd name="connsiteX2" fmla="*/ 952500 w 5395848"/>
              <a:gd name="connsiteY2" fmla="*/ 2189162 h 4120091"/>
              <a:gd name="connsiteX3" fmla="*/ 2044700 w 5395848"/>
              <a:gd name="connsiteY3" fmla="*/ 1160462 h 4120091"/>
              <a:gd name="connsiteX4" fmla="*/ 3517900 w 5395848"/>
              <a:gd name="connsiteY4" fmla="*/ 373062 h 4120091"/>
              <a:gd name="connsiteX5" fmla="*/ 4908177 w 5395848"/>
              <a:gd name="connsiteY5" fmla="*/ 312737 h 4120091"/>
              <a:gd name="connsiteX6" fmla="*/ 4750864 w 5395848"/>
              <a:gd name="connsiteY6" fmla="*/ 3519487 h 4120091"/>
              <a:gd name="connsiteX7" fmla="*/ 4971102 w 5395848"/>
              <a:gd name="connsiteY7" fmla="*/ 3916362 h 4120091"/>
              <a:gd name="connsiteX8" fmla="*/ 2202387 w 5395848"/>
              <a:gd name="connsiteY8" fmla="*/ 3201987 h 4120091"/>
              <a:gd name="connsiteX0" fmla="*/ 0 w 5395848"/>
              <a:gd name="connsiteY0" fmla="*/ 3821112 h 4305298"/>
              <a:gd name="connsiteX1" fmla="*/ 279400 w 5395848"/>
              <a:gd name="connsiteY1" fmla="*/ 3275012 h 4305298"/>
              <a:gd name="connsiteX2" fmla="*/ 952500 w 5395848"/>
              <a:gd name="connsiteY2" fmla="*/ 2347912 h 4305298"/>
              <a:gd name="connsiteX3" fmla="*/ 2044700 w 5395848"/>
              <a:gd name="connsiteY3" fmla="*/ 1319212 h 4305298"/>
              <a:gd name="connsiteX4" fmla="*/ 3517900 w 5395848"/>
              <a:gd name="connsiteY4" fmla="*/ 531812 h 4305298"/>
              <a:gd name="connsiteX5" fmla="*/ 4908178 w 5395848"/>
              <a:gd name="connsiteY5" fmla="*/ 312737 h 4305298"/>
              <a:gd name="connsiteX6" fmla="*/ 4750864 w 5395848"/>
              <a:gd name="connsiteY6" fmla="*/ 3678237 h 4305298"/>
              <a:gd name="connsiteX7" fmla="*/ 4971102 w 5395848"/>
              <a:gd name="connsiteY7" fmla="*/ 4075112 h 4305298"/>
              <a:gd name="connsiteX8" fmla="*/ 2202387 w 5395848"/>
              <a:gd name="connsiteY8" fmla="*/ 3360737 h 4305298"/>
              <a:gd name="connsiteX0" fmla="*/ 0 w 5395848"/>
              <a:gd name="connsiteY0" fmla="*/ 3508375 h 3992562"/>
              <a:gd name="connsiteX1" fmla="*/ 279400 w 5395848"/>
              <a:gd name="connsiteY1" fmla="*/ 2962275 h 3992562"/>
              <a:gd name="connsiteX2" fmla="*/ 952500 w 5395848"/>
              <a:gd name="connsiteY2" fmla="*/ 2035175 h 3992562"/>
              <a:gd name="connsiteX3" fmla="*/ 2044700 w 5395848"/>
              <a:gd name="connsiteY3" fmla="*/ 1006475 h 3992562"/>
              <a:gd name="connsiteX4" fmla="*/ 3517900 w 5395848"/>
              <a:gd name="connsiteY4" fmla="*/ 219075 h 3992562"/>
              <a:gd name="connsiteX5" fmla="*/ 4908178 w 5395848"/>
              <a:gd name="connsiteY5" fmla="*/ 0 h 3992562"/>
              <a:gd name="connsiteX6" fmla="*/ 4750864 w 5395848"/>
              <a:gd name="connsiteY6" fmla="*/ 3365500 h 3992562"/>
              <a:gd name="connsiteX7" fmla="*/ 4971102 w 5395848"/>
              <a:gd name="connsiteY7" fmla="*/ 3762375 h 3992562"/>
              <a:gd name="connsiteX8" fmla="*/ 2202387 w 5395848"/>
              <a:gd name="connsiteY8" fmla="*/ 3048000 h 3992562"/>
              <a:gd name="connsiteX0" fmla="*/ 0 w 5090949"/>
              <a:gd name="connsiteY0" fmla="*/ 3508375 h 4450293"/>
              <a:gd name="connsiteX1" fmla="*/ 279400 w 5090949"/>
              <a:gd name="connsiteY1" fmla="*/ 2962275 h 4450293"/>
              <a:gd name="connsiteX2" fmla="*/ 952500 w 5090949"/>
              <a:gd name="connsiteY2" fmla="*/ 2035175 h 4450293"/>
              <a:gd name="connsiteX3" fmla="*/ 2044700 w 5090949"/>
              <a:gd name="connsiteY3" fmla="*/ 1006475 h 4450293"/>
              <a:gd name="connsiteX4" fmla="*/ 3517900 w 5090949"/>
              <a:gd name="connsiteY4" fmla="*/ 219075 h 4450293"/>
              <a:gd name="connsiteX5" fmla="*/ 4908178 w 5090949"/>
              <a:gd name="connsiteY5" fmla="*/ 0 h 4450293"/>
              <a:gd name="connsiteX6" fmla="*/ 4750864 w 5090949"/>
              <a:gd name="connsiteY6" fmla="*/ 3365500 h 4450293"/>
              <a:gd name="connsiteX7" fmla="*/ 4583062 w 5090949"/>
              <a:gd name="connsiteY7" fmla="*/ 4397376 h 4450293"/>
              <a:gd name="connsiteX8" fmla="*/ 2202387 w 5090949"/>
              <a:gd name="connsiteY8" fmla="*/ 3048000 h 4450293"/>
              <a:gd name="connsiteX0" fmla="*/ 0 w 5139891"/>
              <a:gd name="connsiteY0" fmla="*/ 4146548 h 5247213"/>
              <a:gd name="connsiteX1" fmla="*/ 279400 w 5139891"/>
              <a:gd name="connsiteY1" fmla="*/ 3600448 h 5247213"/>
              <a:gd name="connsiteX2" fmla="*/ 952500 w 5139891"/>
              <a:gd name="connsiteY2" fmla="*/ 2673348 h 5247213"/>
              <a:gd name="connsiteX3" fmla="*/ 2044700 w 5139891"/>
              <a:gd name="connsiteY3" fmla="*/ 1644648 h 5247213"/>
              <a:gd name="connsiteX4" fmla="*/ 3517900 w 5139891"/>
              <a:gd name="connsiteY4" fmla="*/ 857248 h 5247213"/>
              <a:gd name="connsiteX5" fmla="*/ 4908178 w 5139891"/>
              <a:gd name="connsiteY5" fmla="*/ 638173 h 5247213"/>
              <a:gd name="connsiteX6" fmla="*/ 4908177 w 5139891"/>
              <a:gd name="connsiteY6" fmla="*/ 4686295 h 5247213"/>
              <a:gd name="connsiteX7" fmla="*/ 4750864 w 5139891"/>
              <a:gd name="connsiteY7" fmla="*/ 4003673 h 5247213"/>
              <a:gd name="connsiteX8" fmla="*/ 4583062 w 5139891"/>
              <a:gd name="connsiteY8" fmla="*/ 5035549 h 5247213"/>
              <a:gd name="connsiteX9" fmla="*/ 2202387 w 5139891"/>
              <a:gd name="connsiteY9" fmla="*/ 3686173 h 5247213"/>
              <a:gd name="connsiteX0" fmla="*/ 0 w 5139891"/>
              <a:gd name="connsiteY0" fmla="*/ 4146549 h 5263088"/>
              <a:gd name="connsiteX1" fmla="*/ 279400 w 5139891"/>
              <a:gd name="connsiteY1" fmla="*/ 3600449 h 5263088"/>
              <a:gd name="connsiteX2" fmla="*/ 952500 w 5139891"/>
              <a:gd name="connsiteY2" fmla="*/ 2673349 h 5263088"/>
              <a:gd name="connsiteX3" fmla="*/ 2044700 w 5139891"/>
              <a:gd name="connsiteY3" fmla="*/ 1644649 h 5263088"/>
              <a:gd name="connsiteX4" fmla="*/ 3517900 w 5139891"/>
              <a:gd name="connsiteY4" fmla="*/ 857249 h 5263088"/>
              <a:gd name="connsiteX5" fmla="*/ 4908178 w 5139891"/>
              <a:gd name="connsiteY5" fmla="*/ 638174 h 5263088"/>
              <a:gd name="connsiteX6" fmla="*/ 4908177 w 5139891"/>
              <a:gd name="connsiteY6" fmla="*/ 4686296 h 5263088"/>
              <a:gd name="connsiteX7" fmla="*/ 4195024 w 5139891"/>
              <a:gd name="connsiteY7" fmla="*/ 4098924 h 5263088"/>
              <a:gd name="connsiteX8" fmla="*/ 4583062 w 5139891"/>
              <a:gd name="connsiteY8" fmla="*/ 5035550 h 5263088"/>
              <a:gd name="connsiteX9" fmla="*/ 2202387 w 5139891"/>
              <a:gd name="connsiteY9" fmla="*/ 3686174 h 5263088"/>
              <a:gd name="connsiteX0" fmla="*/ 113614 w 5399342"/>
              <a:gd name="connsiteY0" fmla="*/ 4146549 h 5263088"/>
              <a:gd name="connsiteX1" fmla="*/ 393014 w 5399342"/>
              <a:gd name="connsiteY1" fmla="*/ 3600449 h 5263088"/>
              <a:gd name="connsiteX2" fmla="*/ 1066114 w 5399342"/>
              <a:gd name="connsiteY2" fmla="*/ 2673349 h 5263088"/>
              <a:gd name="connsiteX3" fmla="*/ 2158314 w 5399342"/>
              <a:gd name="connsiteY3" fmla="*/ 1644649 h 5263088"/>
              <a:gd name="connsiteX4" fmla="*/ 3631514 w 5399342"/>
              <a:gd name="connsiteY4" fmla="*/ 857249 h 5263088"/>
              <a:gd name="connsiteX5" fmla="*/ 5021792 w 5399342"/>
              <a:gd name="connsiteY5" fmla="*/ 638174 h 5263088"/>
              <a:gd name="connsiteX6" fmla="*/ 5021791 w 5399342"/>
              <a:gd name="connsiteY6" fmla="*/ 4686296 h 5263088"/>
              <a:gd name="connsiteX7" fmla="*/ 4308638 w 5399342"/>
              <a:gd name="connsiteY7" fmla="*/ 4098924 h 5263088"/>
              <a:gd name="connsiteX8" fmla="*/ 4696676 w 5399342"/>
              <a:gd name="connsiteY8" fmla="*/ 5035550 h 5263088"/>
              <a:gd name="connsiteX9" fmla="*/ 92640 w 5399342"/>
              <a:gd name="connsiteY9" fmla="*/ 4178298 h 5263088"/>
              <a:gd name="connsiteX0" fmla="*/ 20974 w 5160865"/>
              <a:gd name="connsiteY0" fmla="*/ 4146549 h 5263088"/>
              <a:gd name="connsiteX1" fmla="*/ 300374 w 5160865"/>
              <a:gd name="connsiteY1" fmla="*/ 3600449 h 5263088"/>
              <a:gd name="connsiteX2" fmla="*/ 973474 w 5160865"/>
              <a:gd name="connsiteY2" fmla="*/ 2673349 h 5263088"/>
              <a:gd name="connsiteX3" fmla="*/ 2065674 w 5160865"/>
              <a:gd name="connsiteY3" fmla="*/ 1644649 h 5263088"/>
              <a:gd name="connsiteX4" fmla="*/ 3538874 w 5160865"/>
              <a:gd name="connsiteY4" fmla="*/ 857249 h 5263088"/>
              <a:gd name="connsiteX5" fmla="*/ 4929152 w 5160865"/>
              <a:gd name="connsiteY5" fmla="*/ 638174 h 5263088"/>
              <a:gd name="connsiteX6" fmla="*/ 4929151 w 5160865"/>
              <a:gd name="connsiteY6" fmla="*/ 4686296 h 5263088"/>
              <a:gd name="connsiteX7" fmla="*/ 4215998 w 5160865"/>
              <a:gd name="connsiteY7" fmla="*/ 4098924 h 5263088"/>
              <a:gd name="connsiteX8" fmla="*/ 2873590 w 5160865"/>
              <a:gd name="connsiteY8" fmla="*/ 4241801 h 5263088"/>
              <a:gd name="connsiteX9" fmla="*/ 0 w 5160865"/>
              <a:gd name="connsiteY9" fmla="*/ 4178298 h 5263088"/>
              <a:gd name="connsiteX0" fmla="*/ 20974 w 5171352"/>
              <a:gd name="connsiteY0" fmla="*/ 4051299 h 4596338"/>
              <a:gd name="connsiteX1" fmla="*/ 300374 w 5171352"/>
              <a:gd name="connsiteY1" fmla="*/ 3505199 h 4596338"/>
              <a:gd name="connsiteX2" fmla="*/ 973474 w 5171352"/>
              <a:gd name="connsiteY2" fmla="*/ 2578099 h 4596338"/>
              <a:gd name="connsiteX3" fmla="*/ 2065674 w 5171352"/>
              <a:gd name="connsiteY3" fmla="*/ 1549399 h 4596338"/>
              <a:gd name="connsiteX4" fmla="*/ 3538874 w 5171352"/>
              <a:gd name="connsiteY4" fmla="*/ 761999 h 4596338"/>
              <a:gd name="connsiteX5" fmla="*/ 4929152 w 5171352"/>
              <a:gd name="connsiteY5" fmla="*/ 542924 h 4596338"/>
              <a:gd name="connsiteX6" fmla="*/ 4992076 w 5171352"/>
              <a:gd name="connsiteY6" fmla="*/ 4019546 h 4596338"/>
              <a:gd name="connsiteX7" fmla="*/ 4215998 w 5171352"/>
              <a:gd name="connsiteY7" fmla="*/ 4003674 h 4596338"/>
              <a:gd name="connsiteX8" fmla="*/ 2873590 w 5171352"/>
              <a:gd name="connsiteY8" fmla="*/ 4146551 h 4596338"/>
              <a:gd name="connsiteX9" fmla="*/ 0 w 5171352"/>
              <a:gd name="connsiteY9" fmla="*/ 4083048 h 4596338"/>
              <a:gd name="connsiteX0" fmla="*/ 20974 w 5171352"/>
              <a:gd name="connsiteY0" fmla="*/ 4051299 h 4622795"/>
              <a:gd name="connsiteX1" fmla="*/ 300374 w 5171352"/>
              <a:gd name="connsiteY1" fmla="*/ 3505199 h 4622795"/>
              <a:gd name="connsiteX2" fmla="*/ 973474 w 5171352"/>
              <a:gd name="connsiteY2" fmla="*/ 2578099 h 4622795"/>
              <a:gd name="connsiteX3" fmla="*/ 2065674 w 5171352"/>
              <a:gd name="connsiteY3" fmla="*/ 1549399 h 4622795"/>
              <a:gd name="connsiteX4" fmla="*/ 3538874 w 5171352"/>
              <a:gd name="connsiteY4" fmla="*/ 761999 h 4622795"/>
              <a:gd name="connsiteX5" fmla="*/ 4929152 w 5171352"/>
              <a:gd name="connsiteY5" fmla="*/ 542924 h 4622795"/>
              <a:gd name="connsiteX6" fmla="*/ 4992076 w 5171352"/>
              <a:gd name="connsiteY6" fmla="*/ 4019546 h 4622795"/>
              <a:gd name="connsiteX7" fmla="*/ 4520138 w 5171352"/>
              <a:gd name="connsiteY7" fmla="*/ 4162424 h 4622795"/>
              <a:gd name="connsiteX8" fmla="*/ 2873590 w 5171352"/>
              <a:gd name="connsiteY8" fmla="*/ 4146551 h 4622795"/>
              <a:gd name="connsiteX9" fmla="*/ 0 w 5171352"/>
              <a:gd name="connsiteY9" fmla="*/ 4083048 h 4622795"/>
              <a:gd name="connsiteX0" fmla="*/ 20974 w 5178344"/>
              <a:gd name="connsiteY0" fmla="*/ 4006320 h 4307943"/>
              <a:gd name="connsiteX1" fmla="*/ 300374 w 5178344"/>
              <a:gd name="connsiteY1" fmla="*/ 3460220 h 4307943"/>
              <a:gd name="connsiteX2" fmla="*/ 973474 w 5178344"/>
              <a:gd name="connsiteY2" fmla="*/ 2533120 h 4307943"/>
              <a:gd name="connsiteX3" fmla="*/ 2065674 w 5178344"/>
              <a:gd name="connsiteY3" fmla="*/ 1504420 h 4307943"/>
              <a:gd name="connsiteX4" fmla="*/ 3538874 w 5178344"/>
              <a:gd name="connsiteY4" fmla="*/ 717020 h 4307943"/>
              <a:gd name="connsiteX5" fmla="*/ 4929152 w 5178344"/>
              <a:gd name="connsiteY5" fmla="*/ 497945 h 4307943"/>
              <a:gd name="connsiteX6" fmla="*/ 5034027 w 5178344"/>
              <a:gd name="connsiteY6" fmla="*/ 3704693 h 4307943"/>
              <a:gd name="connsiteX7" fmla="*/ 4520138 w 5178344"/>
              <a:gd name="connsiteY7" fmla="*/ 4117445 h 4307943"/>
              <a:gd name="connsiteX8" fmla="*/ 2873590 w 5178344"/>
              <a:gd name="connsiteY8" fmla="*/ 4101572 h 4307943"/>
              <a:gd name="connsiteX9" fmla="*/ 0 w 5178344"/>
              <a:gd name="connsiteY9" fmla="*/ 4038069 h 4307943"/>
              <a:gd name="connsiteX0" fmla="*/ 20974 w 5178344"/>
              <a:gd name="connsiteY0" fmla="*/ 3593570 h 3895193"/>
              <a:gd name="connsiteX1" fmla="*/ 300374 w 5178344"/>
              <a:gd name="connsiteY1" fmla="*/ 3047470 h 3895193"/>
              <a:gd name="connsiteX2" fmla="*/ 973474 w 5178344"/>
              <a:gd name="connsiteY2" fmla="*/ 2120370 h 3895193"/>
              <a:gd name="connsiteX3" fmla="*/ 2065674 w 5178344"/>
              <a:gd name="connsiteY3" fmla="*/ 1091670 h 3895193"/>
              <a:gd name="connsiteX4" fmla="*/ 3538874 w 5178344"/>
              <a:gd name="connsiteY4" fmla="*/ 304270 h 3895193"/>
              <a:gd name="connsiteX5" fmla="*/ 4929152 w 5178344"/>
              <a:gd name="connsiteY5" fmla="*/ 85195 h 3895193"/>
              <a:gd name="connsiteX6" fmla="*/ 5034027 w 5178344"/>
              <a:gd name="connsiteY6" fmla="*/ 3291943 h 3895193"/>
              <a:gd name="connsiteX7" fmla="*/ 4520138 w 5178344"/>
              <a:gd name="connsiteY7" fmla="*/ 3704695 h 3895193"/>
              <a:gd name="connsiteX8" fmla="*/ 2873590 w 5178344"/>
              <a:gd name="connsiteY8" fmla="*/ 3688822 h 3895193"/>
              <a:gd name="connsiteX9" fmla="*/ 0 w 5178344"/>
              <a:gd name="connsiteY9" fmla="*/ 3625319 h 3895193"/>
              <a:gd name="connsiteX0" fmla="*/ 20974 w 5102196"/>
              <a:gd name="connsiteY0" fmla="*/ 3593570 h 3895193"/>
              <a:gd name="connsiteX1" fmla="*/ 300374 w 5102196"/>
              <a:gd name="connsiteY1" fmla="*/ 3047470 h 3895193"/>
              <a:gd name="connsiteX2" fmla="*/ 973474 w 5102196"/>
              <a:gd name="connsiteY2" fmla="*/ 2120370 h 3895193"/>
              <a:gd name="connsiteX3" fmla="*/ 2065674 w 5102196"/>
              <a:gd name="connsiteY3" fmla="*/ 1091670 h 3895193"/>
              <a:gd name="connsiteX4" fmla="*/ 3538874 w 5102196"/>
              <a:gd name="connsiteY4" fmla="*/ 304270 h 3895193"/>
              <a:gd name="connsiteX5" fmla="*/ 4929152 w 5102196"/>
              <a:gd name="connsiteY5" fmla="*/ 85195 h 3895193"/>
              <a:gd name="connsiteX6" fmla="*/ 5034027 w 5102196"/>
              <a:gd name="connsiteY6" fmla="*/ 3291943 h 3895193"/>
              <a:gd name="connsiteX7" fmla="*/ 4520138 w 5102196"/>
              <a:gd name="connsiteY7" fmla="*/ 3704695 h 3895193"/>
              <a:gd name="connsiteX8" fmla="*/ 2873590 w 5102196"/>
              <a:gd name="connsiteY8" fmla="*/ 3688822 h 3895193"/>
              <a:gd name="connsiteX9" fmla="*/ 0 w 5102196"/>
              <a:gd name="connsiteY9" fmla="*/ 3625319 h 3895193"/>
              <a:gd name="connsiteX0" fmla="*/ 20974 w 4968594"/>
              <a:gd name="connsiteY0" fmla="*/ 3593570 h 3895193"/>
              <a:gd name="connsiteX1" fmla="*/ 300374 w 4968594"/>
              <a:gd name="connsiteY1" fmla="*/ 3047470 h 3895193"/>
              <a:gd name="connsiteX2" fmla="*/ 973474 w 4968594"/>
              <a:gd name="connsiteY2" fmla="*/ 2120370 h 3895193"/>
              <a:gd name="connsiteX3" fmla="*/ 2065674 w 4968594"/>
              <a:gd name="connsiteY3" fmla="*/ 1091670 h 3895193"/>
              <a:gd name="connsiteX4" fmla="*/ 3538874 w 4968594"/>
              <a:gd name="connsiteY4" fmla="*/ 304270 h 3895193"/>
              <a:gd name="connsiteX5" fmla="*/ 4929152 w 4968594"/>
              <a:gd name="connsiteY5" fmla="*/ 85195 h 3895193"/>
              <a:gd name="connsiteX6" fmla="*/ 4897690 w 4968594"/>
              <a:gd name="connsiteY6" fmla="*/ 3291943 h 3895193"/>
              <a:gd name="connsiteX7" fmla="*/ 4520138 w 4968594"/>
              <a:gd name="connsiteY7" fmla="*/ 3704695 h 3895193"/>
              <a:gd name="connsiteX8" fmla="*/ 2873590 w 4968594"/>
              <a:gd name="connsiteY8" fmla="*/ 3688822 h 3895193"/>
              <a:gd name="connsiteX9" fmla="*/ 0 w 4968594"/>
              <a:gd name="connsiteY9" fmla="*/ 3625319 h 3895193"/>
              <a:gd name="connsiteX0" fmla="*/ 20974 w 4968594"/>
              <a:gd name="connsiteY0" fmla="*/ 3593570 h 4260318"/>
              <a:gd name="connsiteX1" fmla="*/ 300374 w 4968594"/>
              <a:gd name="connsiteY1" fmla="*/ 3047470 h 4260318"/>
              <a:gd name="connsiteX2" fmla="*/ 973474 w 4968594"/>
              <a:gd name="connsiteY2" fmla="*/ 2120370 h 4260318"/>
              <a:gd name="connsiteX3" fmla="*/ 2065674 w 4968594"/>
              <a:gd name="connsiteY3" fmla="*/ 1091670 h 4260318"/>
              <a:gd name="connsiteX4" fmla="*/ 3538874 w 4968594"/>
              <a:gd name="connsiteY4" fmla="*/ 304270 h 4260318"/>
              <a:gd name="connsiteX5" fmla="*/ 4929152 w 4968594"/>
              <a:gd name="connsiteY5" fmla="*/ 85195 h 4260318"/>
              <a:gd name="connsiteX6" fmla="*/ 4876715 w 4968594"/>
              <a:gd name="connsiteY6" fmla="*/ 3657068 h 4260318"/>
              <a:gd name="connsiteX7" fmla="*/ 4520138 w 4968594"/>
              <a:gd name="connsiteY7" fmla="*/ 3704695 h 4260318"/>
              <a:gd name="connsiteX8" fmla="*/ 2873590 w 4968594"/>
              <a:gd name="connsiteY8" fmla="*/ 3688822 h 4260318"/>
              <a:gd name="connsiteX9" fmla="*/ 0 w 4968594"/>
              <a:gd name="connsiteY9" fmla="*/ 3625319 h 4260318"/>
              <a:gd name="connsiteX0" fmla="*/ 20974 w 4968594"/>
              <a:gd name="connsiteY0" fmla="*/ 3593570 h 3720568"/>
              <a:gd name="connsiteX1" fmla="*/ 300374 w 4968594"/>
              <a:gd name="connsiteY1" fmla="*/ 3047470 h 3720568"/>
              <a:gd name="connsiteX2" fmla="*/ 973474 w 4968594"/>
              <a:gd name="connsiteY2" fmla="*/ 2120370 h 3720568"/>
              <a:gd name="connsiteX3" fmla="*/ 2065674 w 4968594"/>
              <a:gd name="connsiteY3" fmla="*/ 1091670 h 3720568"/>
              <a:gd name="connsiteX4" fmla="*/ 3538874 w 4968594"/>
              <a:gd name="connsiteY4" fmla="*/ 304270 h 3720568"/>
              <a:gd name="connsiteX5" fmla="*/ 4929152 w 4968594"/>
              <a:gd name="connsiteY5" fmla="*/ 85195 h 3720568"/>
              <a:gd name="connsiteX6" fmla="*/ 4876715 w 4968594"/>
              <a:gd name="connsiteY6" fmla="*/ 3657068 h 3720568"/>
              <a:gd name="connsiteX7" fmla="*/ 4520138 w 4968594"/>
              <a:gd name="connsiteY7" fmla="*/ 3704695 h 3720568"/>
              <a:gd name="connsiteX8" fmla="*/ 2873590 w 4968594"/>
              <a:gd name="connsiteY8" fmla="*/ 3688822 h 3720568"/>
              <a:gd name="connsiteX9" fmla="*/ 0 w 4968594"/>
              <a:gd name="connsiteY9" fmla="*/ 3625319 h 3720568"/>
              <a:gd name="connsiteX0" fmla="*/ 20974 w 4968594"/>
              <a:gd name="connsiteY0" fmla="*/ 3593570 h 3768193"/>
              <a:gd name="connsiteX1" fmla="*/ 300374 w 4968594"/>
              <a:gd name="connsiteY1" fmla="*/ 3047470 h 3768193"/>
              <a:gd name="connsiteX2" fmla="*/ 973474 w 4968594"/>
              <a:gd name="connsiteY2" fmla="*/ 2120370 h 3768193"/>
              <a:gd name="connsiteX3" fmla="*/ 2065674 w 4968594"/>
              <a:gd name="connsiteY3" fmla="*/ 1091670 h 3768193"/>
              <a:gd name="connsiteX4" fmla="*/ 3538874 w 4968594"/>
              <a:gd name="connsiteY4" fmla="*/ 304270 h 3768193"/>
              <a:gd name="connsiteX5" fmla="*/ 4929152 w 4968594"/>
              <a:gd name="connsiteY5" fmla="*/ 85195 h 3768193"/>
              <a:gd name="connsiteX6" fmla="*/ 4876716 w 4968594"/>
              <a:gd name="connsiteY6" fmla="*/ 3704693 h 3768193"/>
              <a:gd name="connsiteX7" fmla="*/ 4520138 w 4968594"/>
              <a:gd name="connsiteY7" fmla="*/ 3704695 h 3768193"/>
              <a:gd name="connsiteX8" fmla="*/ 2873590 w 4968594"/>
              <a:gd name="connsiteY8" fmla="*/ 3688822 h 3768193"/>
              <a:gd name="connsiteX9" fmla="*/ 0 w 4968594"/>
              <a:gd name="connsiteY9" fmla="*/ 3625319 h 3768193"/>
              <a:gd name="connsiteX0" fmla="*/ 20974 w 4968594"/>
              <a:gd name="connsiteY0" fmla="*/ 3593570 h 3707341"/>
              <a:gd name="connsiteX1" fmla="*/ 300374 w 4968594"/>
              <a:gd name="connsiteY1" fmla="*/ 3047470 h 3707341"/>
              <a:gd name="connsiteX2" fmla="*/ 973474 w 4968594"/>
              <a:gd name="connsiteY2" fmla="*/ 2120370 h 3707341"/>
              <a:gd name="connsiteX3" fmla="*/ 2065674 w 4968594"/>
              <a:gd name="connsiteY3" fmla="*/ 1091670 h 3707341"/>
              <a:gd name="connsiteX4" fmla="*/ 3538874 w 4968594"/>
              <a:gd name="connsiteY4" fmla="*/ 304270 h 3707341"/>
              <a:gd name="connsiteX5" fmla="*/ 4929152 w 4968594"/>
              <a:gd name="connsiteY5" fmla="*/ 85195 h 3707341"/>
              <a:gd name="connsiteX6" fmla="*/ 4876716 w 4968594"/>
              <a:gd name="connsiteY6" fmla="*/ 3704693 h 3707341"/>
              <a:gd name="connsiteX7" fmla="*/ 4520138 w 4968594"/>
              <a:gd name="connsiteY7" fmla="*/ 3704695 h 3707341"/>
              <a:gd name="connsiteX8" fmla="*/ 2873590 w 4968594"/>
              <a:gd name="connsiteY8" fmla="*/ 3688822 h 3707341"/>
              <a:gd name="connsiteX9" fmla="*/ 0 w 4968594"/>
              <a:gd name="connsiteY9" fmla="*/ 3625319 h 3707341"/>
              <a:gd name="connsiteX0" fmla="*/ 20974 w 5007811"/>
              <a:gd name="connsiteY0" fmla="*/ 3593570 h 3707340"/>
              <a:gd name="connsiteX1" fmla="*/ 300374 w 5007811"/>
              <a:gd name="connsiteY1" fmla="*/ 3047470 h 3707340"/>
              <a:gd name="connsiteX2" fmla="*/ 973474 w 5007811"/>
              <a:gd name="connsiteY2" fmla="*/ 2120370 h 3707340"/>
              <a:gd name="connsiteX3" fmla="*/ 2065674 w 5007811"/>
              <a:gd name="connsiteY3" fmla="*/ 1091670 h 3707340"/>
              <a:gd name="connsiteX4" fmla="*/ 3538874 w 5007811"/>
              <a:gd name="connsiteY4" fmla="*/ 304270 h 3707340"/>
              <a:gd name="connsiteX5" fmla="*/ 4929152 w 5007811"/>
              <a:gd name="connsiteY5" fmla="*/ 85195 h 3707340"/>
              <a:gd name="connsiteX6" fmla="*/ 4939642 w 5007811"/>
              <a:gd name="connsiteY6" fmla="*/ 3704694 h 3707340"/>
              <a:gd name="connsiteX7" fmla="*/ 4520138 w 5007811"/>
              <a:gd name="connsiteY7" fmla="*/ 3704695 h 3707340"/>
              <a:gd name="connsiteX8" fmla="*/ 2873590 w 5007811"/>
              <a:gd name="connsiteY8" fmla="*/ 3688822 h 3707340"/>
              <a:gd name="connsiteX9" fmla="*/ 0 w 5007811"/>
              <a:gd name="connsiteY9" fmla="*/ 3625319 h 3707340"/>
              <a:gd name="connsiteX0" fmla="*/ 20974 w 4968594"/>
              <a:gd name="connsiteY0" fmla="*/ 3593570 h 3707340"/>
              <a:gd name="connsiteX1" fmla="*/ 300374 w 4968594"/>
              <a:gd name="connsiteY1" fmla="*/ 3047470 h 3707340"/>
              <a:gd name="connsiteX2" fmla="*/ 973474 w 4968594"/>
              <a:gd name="connsiteY2" fmla="*/ 2120370 h 3707340"/>
              <a:gd name="connsiteX3" fmla="*/ 2065674 w 4968594"/>
              <a:gd name="connsiteY3" fmla="*/ 1091670 h 3707340"/>
              <a:gd name="connsiteX4" fmla="*/ 3538874 w 4968594"/>
              <a:gd name="connsiteY4" fmla="*/ 304270 h 3707340"/>
              <a:gd name="connsiteX5" fmla="*/ 4929152 w 4968594"/>
              <a:gd name="connsiteY5" fmla="*/ 85195 h 3707340"/>
              <a:gd name="connsiteX6" fmla="*/ 4939642 w 4968594"/>
              <a:gd name="connsiteY6" fmla="*/ 3704694 h 3707340"/>
              <a:gd name="connsiteX7" fmla="*/ 4520138 w 4968594"/>
              <a:gd name="connsiteY7" fmla="*/ 3704695 h 3707340"/>
              <a:gd name="connsiteX8" fmla="*/ 2873590 w 4968594"/>
              <a:gd name="connsiteY8" fmla="*/ 3688822 h 3707340"/>
              <a:gd name="connsiteX9" fmla="*/ 0 w 4968594"/>
              <a:gd name="connsiteY9" fmla="*/ 3625319 h 3707340"/>
              <a:gd name="connsiteX0" fmla="*/ 20974 w 6311002"/>
              <a:gd name="connsiteY0" fmla="*/ 3535853 h 3649623"/>
              <a:gd name="connsiteX1" fmla="*/ 300374 w 6311002"/>
              <a:gd name="connsiteY1" fmla="*/ 2989753 h 3649623"/>
              <a:gd name="connsiteX2" fmla="*/ 973474 w 6311002"/>
              <a:gd name="connsiteY2" fmla="*/ 2062653 h 3649623"/>
              <a:gd name="connsiteX3" fmla="*/ 2065674 w 6311002"/>
              <a:gd name="connsiteY3" fmla="*/ 1033953 h 3649623"/>
              <a:gd name="connsiteX4" fmla="*/ 3538874 w 6311002"/>
              <a:gd name="connsiteY4" fmla="*/ 246553 h 3649623"/>
              <a:gd name="connsiteX5" fmla="*/ 6271560 w 6311002"/>
              <a:gd name="connsiteY5" fmla="*/ 85195 h 3649623"/>
              <a:gd name="connsiteX6" fmla="*/ 4939642 w 6311002"/>
              <a:gd name="connsiteY6" fmla="*/ 3646977 h 3649623"/>
              <a:gd name="connsiteX7" fmla="*/ 4520138 w 6311002"/>
              <a:gd name="connsiteY7" fmla="*/ 3646978 h 3649623"/>
              <a:gd name="connsiteX8" fmla="*/ 2873590 w 6311002"/>
              <a:gd name="connsiteY8" fmla="*/ 3631105 h 3649623"/>
              <a:gd name="connsiteX9" fmla="*/ 0 w 6311002"/>
              <a:gd name="connsiteY9" fmla="*/ 3567602 h 3649623"/>
              <a:gd name="connsiteX0" fmla="*/ 20974 w 6311002"/>
              <a:gd name="connsiteY0" fmla="*/ 3535853 h 3658520"/>
              <a:gd name="connsiteX1" fmla="*/ 300374 w 6311002"/>
              <a:gd name="connsiteY1" fmla="*/ 2989753 h 3658520"/>
              <a:gd name="connsiteX2" fmla="*/ 973474 w 6311002"/>
              <a:gd name="connsiteY2" fmla="*/ 2062653 h 3658520"/>
              <a:gd name="connsiteX3" fmla="*/ 2065674 w 6311002"/>
              <a:gd name="connsiteY3" fmla="*/ 1033953 h 3658520"/>
              <a:gd name="connsiteX4" fmla="*/ 3538874 w 6311002"/>
              <a:gd name="connsiteY4" fmla="*/ 246553 h 3658520"/>
              <a:gd name="connsiteX5" fmla="*/ 6271560 w 6311002"/>
              <a:gd name="connsiteY5" fmla="*/ 85195 h 3658520"/>
              <a:gd name="connsiteX6" fmla="*/ 6271562 w 6311002"/>
              <a:gd name="connsiteY6" fmla="*/ 3658520 h 3658520"/>
              <a:gd name="connsiteX7" fmla="*/ 4520138 w 6311002"/>
              <a:gd name="connsiteY7" fmla="*/ 3646978 h 3658520"/>
              <a:gd name="connsiteX8" fmla="*/ 2873590 w 6311002"/>
              <a:gd name="connsiteY8" fmla="*/ 3631105 h 3658520"/>
              <a:gd name="connsiteX9" fmla="*/ 0 w 6311002"/>
              <a:gd name="connsiteY9" fmla="*/ 3567602 h 3658520"/>
              <a:gd name="connsiteX0" fmla="*/ 46681 w 6336709"/>
              <a:gd name="connsiteY0" fmla="*/ 3535853 h 3658520"/>
              <a:gd name="connsiteX1" fmla="*/ 326081 w 6336709"/>
              <a:gd name="connsiteY1" fmla="*/ 2989753 h 3658520"/>
              <a:gd name="connsiteX2" fmla="*/ 999181 w 6336709"/>
              <a:gd name="connsiteY2" fmla="*/ 2062653 h 3658520"/>
              <a:gd name="connsiteX3" fmla="*/ 2091381 w 6336709"/>
              <a:gd name="connsiteY3" fmla="*/ 1033953 h 3658520"/>
              <a:gd name="connsiteX4" fmla="*/ 3564581 w 6336709"/>
              <a:gd name="connsiteY4" fmla="*/ 246553 h 3658520"/>
              <a:gd name="connsiteX5" fmla="*/ 6297267 w 6336709"/>
              <a:gd name="connsiteY5" fmla="*/ 85195 h 3658520"/>
              <a:gd name="connsiteX6" fmla="*/ 6297269 w 6336709"/>
              <a:gd name="connsiteY6" fmla="*/ 3658520 h 3658520"/>
              <a:gd name="connsiteX7" fmla="*/ 4545845 w 6336709"/>
              <a:gd name="connsiteY7" fmla="*/ 3646978 h 3658520"/>
              <a:gd name="connsiteX8" fmla="*/ 2899297 w 6336709"/>
              <a:gd name="connsiteY8" fmla="*/ 3631105 h 3658520"/>
              <a:gd name="connsiteX9" fmla="*/ 0 w 6336709"/>
              <a:gd name="connsiteY9" fmla="*/ 3602232 h 3658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36709" h="3658520">
                <a:moveTo>
                  <a:pt x="46681" y="3535853"/>
                </a:moveTo>
                <a:cubicBezTo>
                  <a:pt x="107006" y="3385569"/>
                  <a:pt x="167331" y="3235286"/>
                  <a:pt x="326081" y="2989753"/>
                </a:cubicBezTo>
                <a:cubicBezTo>
                  <a:pt x="484831" y="2744220"/>
                  <a:pt x="704964" y="2388620"/>
                  <a:pt x="999181" y="2062653"/>
                </a:cubicBezTo>
                <a:cubicBezTo>
                  <a:pt x="1293398" y="1736686"/>
                  <a:pt x="1663814" y="1336636"/>
                  <a:pt x="2091381" y="1033953"/>
                </a:cubicBezTo>
                <a:cubicBezTo>
                  <a:pt x="2518948" y="731270"/>
                  <a:pt x="2863600" y="404679"/>
                  <a:pt x="3564581" y="246553"/>
                </a:cubicBezTo>
                <a:cubicBezTo>
                  <a:pt x="4265562" y="88427"/>
                  <a:pt x="5953688" y="0"/>
                  <a:pt x="6297267" y="85195"/>
                </a:cubicBezTo>
                <a:cubicBezTo>
                  <a:pt x="6336709" y="630765"/>
                  <a:pt x="6260562" y="3071145"/>
                  <a:pt x="6297269" y="3658520"/>
                </a:cubicBezTo>
                <a:cubicBezTo>
                  <a:pt x="6061299" y="3626770"/>
                  <a:pt x="5112174" y="3651547"/>
                  <a:pt x="4545845" y="3646978"/>
                </a:cubicBezTo>
                <a:cubicBezTo>
                  <a:pt x="3979516" y="3642409"/>
                  <a:pt x="3601963" y="3617876"/>
                  <a:pt x="2899297" y="3631105"/>
                </a:cubicBezTo>
                <a:lnTo>
                  <a:pt x="0" y="3602232"/>
                </a:lnTo>
              </a:path>
            </a:pathLst>
          </a:custGeom>
          <a:gradFill flip="none" rotWithShape="1">
            <a:gsLst>
              <a:gs pos="0">
                <a:schemeClr val="bg2">
                  <a:lumMod val="40000"/>
                  <a:lumOff val="60000"/>
                </a:schemeClr>
              </a:gs>
              <a:gs pos="0">
                <a:schemeClr val="bg2">
                  <a:lumMod val="20000"/>
                  <a:lumOff val="80000"/>
                </a:schemeClr>
              </a:gs>
              <a:gs pos="25000">
                <a:schemeClr val="bg2">
                  <a:lumMod val="60000"/>
                  <a:lumOff val="40000"/>
                </a:schemeClr>
              </a:gs>
              <a:gs pos="100000">
                <a:schemeClr val="bg2">
                  <a:lumMod val="50000"/>
                </a:schemeClr>
              </a:gs>
              <a:gs pos="100000">
                <a:schemeClr val="bg2">
                  <a:lumMod val="50000"/>
                </a:schemeClr>
              </a:gs>
            </a:gsLst>
            <a:lin ang="5400000" scaled="0"/>
            <a:tileRect/>
          </a:gradFill>
          <a:ln w="50800"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6" name="Freeform 5"/>
          <p:cNvSpPr/>
          <p:nvPr/>
        </p:nvSpPr>
        <p:spPr bwMode="auto">
          <a:xfrm>
            <a:off x="5410200" y="936625"/>
            <a:ext cx="3633788" cy="5891213"/>
          </a:xfrm>
          <a:custGeom>
            <a:avLst/>
            <a:gdLst>
              <a:gd name="connsiteX0" fmla="*/ 615950 w 5562600"/>
              <a:gd name="connsiteY0" fmla="*/ 6527800 h 7497233"/>
              <a:gd name="connsiteX1" fmla="*/ 1149350 w 5562600"/>
              <a:gd name="connsiteY1" fmla="*/ 6375400 h 7497233"/>
              <a:gd name="connsiteX2" fmla="*/ 1682750 w 5562600"/>
              <a:gd name="connsiteY2" fmla="*/ 5854700 h 7497233"/>
              <a:gd name="connsiteX3" fmla="*/ 2165350 w 5562600"/>
              <a:gd name="connsiteY3" fmla="*/ 5067300 h 7497233"/>
              <a:gd name="connsiteX4" fmla="*/ 2711450 w 5562600"/>
              <a:gd name="connsiteY4" fmla="*/ 3937000 h 7497233"/>
              <a:gd name="connsiteX5" fmla="*/ 3155950 w 5562600"/>
              <a:gd name="connsiteY5" fmla="*/ 2692400 h 7497233"/>
              <a:gd name="connsiteX6" fmla="*/ 3778250 w 5562600"/>
              <a:gd name="connsiteY6" fmla="*/ 927100 h 7497233"/>
              <a:gd name="connsiteX7" fmla="*/ 4908550 w 5562600"/>
              <a:gd name="connsiteY7" fmla="*/ 939800 h 7497233"/>
              <a:gd name="connsiteX8" fmla="*/ 4845050 w 5562600"/>
              <a:gd name="connsiteY8" fmla="*/ 6565900 h 7497233"/>
              <a:gd name="connsiteX9" fmla="*/ 615950 w 5562600"/>
              <a:gd name="connsiteY9" fmla="*/ 6527800 h 7497233"/>
              <a:gd name="connsiteX0" fmla="*/ 615950 w 5086350"/>
              <a:gd name="connsiteY0" fmla="*/ 6527800 h 7497233"/>
              <a:gd name="connsiteX1" fmla="*/ 1149350 w 5086350"/>
              <a:gd name="connsiteY1" fmla="*/ 6375400 h 7497233"/>
              <a:gd name="connsiteX2" fmla="*/ 1682750 w 5086350"/>
              <a:gd name="connsiteY2" fmla="*/ 5854700 h 7497233"/>
              <a:gd name="connsiteX3" fmla="*/ 2165350 w 5086350"/>
              <a:gd name="connsiteY3" fmla="*/ 5067300 h 7497233"/>
              <a:gd name="connsiteX4" fmla="*/ 2711450 w 5086350"/>
              <a:gd name="connsiteY4" fmla="*/ 3937000 h 7497233"/>
              <a:gd name="connsiteX5" fmla="*/ 3155950 w 5086350"/>
              <a:gd name="connsiteY5" fmla="*/ 2692400 h 7497233"/>
              <a:gd name="connsiteX6" fmla="*/ 3778250 w 5086350"/>
              <a:gd name="connsiteY6" fmla="*/ 927100 h 7497233"/>
              <a:gd name="connsiteX7" fmla="*/ 4908550 w 5086350"/>
              <a:gd name="connsiteY7" fmla="*/ 939800 h 7497233"/>
              <a:gd name="connsiteX8" fmla="*/ 4845050 w 5086350"/>
              <a:gd name="connsiteY8" fmla="*/ 6565900 h 7497233"/>
              <a:gd name="connsiteX9" fmla="*/ 615950 w 5086350"/>
              <a:gd name="connsiteY9" fmla="*/ 6527800 h 7497233"/>
              <a:gd name="connsiteX0" fmla="*/ 615950 w 5086350"/>
              <a:gd name="connsiteY0" fmla="*/ 6527800 h 6608233"/>
              <a:gd name="connsiteX1" fmla="*/ 1149350 w 5086350"/>
              <a:gd name="connsiteY1" fmla="*/ 6375400 h 6608233"/>
              <a:gd name="connsiteX2" fmla="*/ 1682750 w 5086350"/>
              <a:gd name="connsiteY2" fmla="*/ 5854700 h 6608233"/>
              <a:gd name="connsiteX3" fmla="*/ 2165350 w 5086350"/>
              <a:gd name="connsiteY3" fmla="*/ 5067300 h 6608233"/>
              <a:gd name="connsiteX4" fmla="*/ 2711450 w 5086350"/>
              <a:gd name="connsiteY4" fmla="*/ 3937000 h 6608233"/>
              <a:gd name="connsiteX5" fmla="*/ 3155950 w 5086350"/>
              <a:gd name="connsiteY5" fmla="*/ 2692400 h 6608233"/>
              <a:gd name="connsiteX6" fmla="*/ 3778250 w 5086350"/>
              <a:gd name="connsiteY6" fmla="*/ 927100 h 6608233"/>
              <a:gd name="connsiteX7" fmla="*/ 4908550 w 5086350"/>
              <a:gd name="connsiteY7" fmla="*/ 939800 h 6608233"/>
              <a:gd name="connsiteX8" fmla="*/ 4845050 w 5086350"/>
              <a:gd name="connsiteY8" fmla="*/ 6565900 h 6608233"/>
              <a:gd name="connsiteX9" fmla="*/ 615950 w 5086350"/>
              <a:gd name="connsiteY9" fmla="*/ 6527800 h 6608233"/>
              <a:gd name="connsiteX0" fmla="*/ 615950 w 4972050"/>
              <a:gd name="connsiteY0" fmla="*/ 6527800 h 6608233"/>
              <a:gd name="connsiteX1" fmla="*/ 1149350 w 4972050"/>
              <a:gd name="connsiteY1" fmla="*/ 6375400 h 6608233"/>
              <a:gd name="connsiteX2" fmla="*/ 1682750 w 4972050"/>
              <a:gd name="connsiteY2" fmla="*/ 5854700 h 6608233"/>
              <a:gd name="connsiteX3" fmla="*/ 2165350 w 4972050"/>
              <a:gd name="connsiteY3" fmla="*/ 5067300 h 6608233"/>
              <a:gd name="connsiteX4" fmla="*/ 2711450 w 4972050"/>
              <a:gd name="connsiteY4" fmla="*/ 3937000 h 6608233"/>
              <a:gd name="connsiteX5" fmla="*/ 3155950 w 4972050"/>
              <a:gd name="connsiteY5" fmla="*/ 2692400 h 6608233"/>
              <a:gd name="connsiteX6" fmla="*/ 3778250 w 4972050"/>
              <a:gd name="connsiteY6" fmla="*/ 927100 h 6608233"/>
              <a:gd name="connsiteX7" fmla="*/ 4908550 w 4972050"/>
              <a:gd name="connsiteY7" fmla="*/ 939800 h 6608233"/>
              <a:gd name="connsiteX8" fmla="*/ 4845050 w 4972050"/>
              <a:gd name="connsiteY8" fmla="*/ 6565900 h 6608233"/>
              <a:gd name="connsiteX9" fmla="*/ 615950 w 4972050"/>
              <a:gd name="connsiteY9" fmla="*/ 6527800 h 6608233"/>
              <a:gd name="connsiteX0" fmla="*/ 615950 w 4972050"/>
              <a:gd name="connsiteY0" fmla="*/ 6565900 h 6608233"/>
              <a:gd name="connsiteX1" fmla="*/ 1149350 w 4972050"/>
              <a:gd name="connsiteY1" fmla="*/ 6375400 h 6608233"/>
              <a:gd name="connsiteX2" fmla="*/ 1682750 w 4972050"/>
              <a:gd name="connsiteY2" fmla="*/ 5854700 h 6608233"/>
              <a:gd name="connsiteX3" fmla="*/ 2165350 w 4972050"/>
              <a:gd name="connsiteY3" fmla="*/ 5067300 h 6608233"/>
              <a:gd name="connsiteX4" fmla="*/ 2711450 w 4972050"/>
              <a:gd name="connsiteY4" fmla="*/ 3937000 h 6608233"/>
              <a:gd name="connsiteX5" fmla="*/ 3155950 w 4972050"/>
              <a:gd name="connsiteY5" fmla="*/ 2692400 h 6608233"/>
              <a:gd name="connsiteX6" fmla="*/ 3778250 w 4972050"/>
              <a:gd name="connsiteY6" fmla="*/ 927100 h 6608233"/>
              <a:gd name="connsiteX7" fmla="*/ 4908550 w 4972050"/>
              <a:gd name="connsiteY7" fmla="*/ 939800 h 6608233"/>
              <a:gd name="connsiteX8" fmla="*/ 4845050 w 4972050"/>
              <a:gd name="connsiteY8" fmla="*/ 6565900 h 6608233"/>
              <a:gd name="connsiteX9" fmla="*/ 615950 w 4972050"/>
              <a:gd name="connsiteY9" fmla="*/ 6565900 h 6608233"/>
              <a:gd name="connsiteX0" fmla="*/ 0 w 4356100"/>
              <a:gd name="connsiteY0" fmla="*/ 6565900 h 6608233"/>
              <a:gd name="connsiteX1" fmla="*/ 533400 w 4356100"/>
              <a:gd name="connsiteY1" fmla="*/ 6375400 h 6608233"/>
              <a:gd name="connsiteX2" fmla="*/ 1066800 w 4356100"/>
              <a:gd name="connsiteY2" fmla="*/ 5854700 h 6608233"/>
              <a:gd name="connsiteX3" fmla="*/ 1549400 w 4356100"/>
              <a:gd name="connsiteY3" fmla="*/ 5067300 h 6608233"/>
              <a:gd name="connsiteX4" fmla="*/ 2095500 w 4356100"/>
              <a:gd name="connsiteY4" fmla="*/ 3937000 h 6608233"/>
              <a:gd name="connsiteX5" fmla="*/ 2540000 w 4356100"/>
              <a:gd name="connsiteY5" fmla="*/ 2692400 h 6608233"/>
              <a:gd name="connsiteX6" fmla="*/ 3162300 w 4356100"/>
              <a:gd name="connsiteY6" fmla="*/ 927100 h 6608233"/>
              <a:gd name="connsiteX7" fmla="*/ 4292600 w 4356100"/>
              <a:gd name="connsiteY7" fmla="*/ 939800 h 6608233"/>
              <a:gd name="connsiteX8" fmla="*/ 4229100 w 4356100"/>
              <a:gd name="connsiteY8" fmla="*/ 6565900 h 6608233"/>
              <a:gd name="connsiteX9" fmla="*/ 0 w 4356100"/>
              <a:gd name="connsiteY9" fmla="*/ 6565900 h 6608233"/>
              <a:gd name="connsiteX0" fmla="*/ 0 w 4356100"/>
              <a:gd name="connsiteY0" fmla="*/ 6565900 h 6608233"/>
              <a:gd name="connsiteX1" fmla="*/ 533400 w 4356100"/>
              <a:gd name="connsiteY1" fmla="*/ 6375400 h 6608233"/>
              <a:gd name="connsiteX2" fmla="*/ 1066800 w 4356100"/>
              <a:gd name="connsiteY2" fmla="*/ 5854700 h 6608233"/>
              <a:gd name="connsiteX3" fmla="*/ 1549400 w 4356100"/>
              <a:gd name="connsiteY3" fmla="*/ 5067300 h 6608233"/>
              <a:gd name="connsiteX4" fmla="*/ 2095500 w 4356100"/>
              <a:gd name="connsiteY4" fmla="*/ 3937000 h 6608233"/>
              <a:gd name="connsiteX5" fmla="*/ 2540000 w 4356100"/>
              <a:gd name="connsiteY5" fmla="*/ 2692400 h 6608233"/>
              <a:gd name="connsiteX6" fmla="*/ 3162300 w 4356100"/>
              <a:gd name="connsiteY6" fmla="*/ 927100 h 6608233"/>
              <a:gd name="connsiteX7" fmla="*/ 4292600 w 4356100"/>
              <a:gd name="connsiteY7" fmla="*/ 939800 h 6608233"/>
              <a:gd name="connsiteX8" fmla="*/ 4229100 w 4356100"/>
              <a:gd name="connsiteY8" fmla="*/ 6565900 h 6608233"/>
              <a:gd name="connsiteX9" fmla="*/ 0 w 4356100"/>
              <a:gd name="connsiteY9" fmla="*/ 6565900 h 6608233"/>
              <a:gd name="connsiteX0" fmla="*/ 0 w 4419600"/>
              <a:gd name="connsiteY0" fmla="*/ 7378700 h 7421033"/>
              <a:gd name="connsiteX1" fmla="*/ 533400 w 4419600"/>
              <a:gd name="connsiteY1" fmla="*/ 7188200 h 7421033"/>
              <a:gd name="connsiteX2" fmla="*/ 1066800 w 4419600"/>
              <a:gd name="connsiteY2" fmla="*/ 6667500 h 7421033"/>
              <a:gd name="connsiteX3" fmla="*/ 1549400 w 4419600"/>
              <a:gd name="connsiteY3" fmla="*/ 5880100 h 7421033"/>
              <a:gd name="connsiteX4" fmla="*/ 2095500 w 4419600"/>
              <a:gd name="connsiteY4" fmla="*/ 4749800 h 7421033"/>
              <a:gd name="connsiteX5" fmla="*/ 2540000 w 4419600"/>
              <a:gd name="connsiteY5" fmla="*/ 3505200 h 7421033"/>
              <a:gd name="connsiteX6" fmla="*/ 3162300 w 4419600"/>
              <a:gd name="connsiteY6" fmla="*/ 1739900 h 7421033"/>
              <a:gd name="connsiteX7" fmla="*/ 4356100 w 4419600"/>
              <a:gd name="connsiteY7" fmla="*/ 939800 h 7421033"/>
              <a:gd name="connsiteX8" fmla="*/ 4229100 w 4419600"/>
              <a:gd name="connsiteY8" fmla="*/ 7378700 h 7421033"/>
              <a:gd name="connsiteX9" fmla="*/ 0 w 4419600"/>
              <a:gd name="connsiteY9" fmla="*/ 7378700 h 7421033"/>
              <a:gd name="connsiteX0" fmla="*/ 0 w 4419600"/>
              <a:gd name="connsiteY0" fmla="*/ 7378700 h 7421033"/>
              <a:gd name="connsiteX1" fmla="*/ 533400 w 4419600"/>
              <a:gd name="connsiteY1" fmla="*/ 7188200 h 7421033"/>
              <a:gd name="connsiteX2" fmla="*/ 1066800 w 4419600"/>
              <a:gd name="connsiteY2" fmla="*/ 6667500 h 7421033"/>
              <a:gd name="connsiteX3" fmla="*/ 1549400 w 4419600"/>
              <a:gd name="connsiteY3" fmla="*/ 5880100 h 7421033"/>
              <a:gd name="connsiteX4" fmla="*/ 2095500 w 4419600"/>
              <a:gd name="connsiteY4" fmla="*/ 4749800 h 7421033"/>
              <a:gd name="connsiteX5" fmla="*/ 2540000 w 4419600"/>
              <a:gd name="connsiteY5" fmla="*/ 3505200 h 7421033"/>
              <a:gd name="connsiteX6" fmla="*/ 2965874 w 4419600"/>
              <a:gd name="connsiteY6" fmla="*/ 2167942 h 7421033"/>
              <a:gd name="connsiteX7" fmla="*/ 4356100 w 4419600"/>
              <a:gd name="connsiteY7" fmla="*/ 939800 h 7421033"/>
              <a:gd name="connsiteX8" fmla="*/ 4229100 w 4419600"/>
              <a:gd name="connsiteY8" fmla="*/ 7378700 h 7421033"/>
              <a:gd name="connsiteX9" fmla="*/ 0 w 4419600"/>
              <a:gd name="connsiteY9" fmla="*/ 7378700 h 7421033"/>
              <a:gd name="connsiteX0" fmla="*/ 0 w 4293326"/>
              <a:gd name="connsiteY0" fmla="*/ 6332377 h 6374710"/>
              <a:gd name="connsiteX1" fmla="*/ 533400 w 4293326"/>
              <a:gd name="connsiteY1" fmla="*/ 6141877 h 6374710"/>
              <a:gd name="connsiteX2" fmla="*/ 1066800 w 4293326"/>
              <a:gd name="connsiteY2" fmla="*/ 5621177 h 6374710"/>
              <a:gd name="connsiteX3" fmla="*/ 1549400 w 4293326"/>
              <a:gd name="connsiteY3" fmla="*/ 4833777 h 6374710"/>
              <a:gd name="connsiteX4" fmla="*/ 2095500 w 4293326"/>
              <a:gd name="connsiteY4" fmla="*/ 3703477 h 6374710"/>
              <a:gd name="connsiteX5" fmla="*/ 2540000 w 4293326"/>
              <a:gd name="connsiteY5" fmla="*/ 2458877 h 6374710"/>
              <a:gd name="connsiteX6" fmla="*/ 2965874 w 4293326"/>
              <a:gd name="connsiteY6" fmla="*/ 1121619 h 6374710"/>
              <a:gd name="connsiteX7" fmla="*/ 4229826 w 4293326"/>
              <a:gd name="connsiteY7" fmla="*/ 939800 h 6374710"/>
              <a:gd name="connsiteX8" fmla="*/ 4229100 w 4293326"/>
              <a:gd name="connsiteY8" fmla="*/ 6332377 h 6374710"/>
              <a:gd name="connsiteX9" fmla="*/ 0 w 4293326"/>
              <a:gd name="connsiteY9" fmla="*/ 6332377 h 6374710"/>
              <a:gd name="connsiteX0" fmla="*/ 0 w 4293326"/>
              <a:gd name="connsiteY0" fmla="*/ 5463937 h 5506270"/>
              <a:gd name="connsiteX1" fmla="*/ 533400 w 4293326"/>
              <a:gd name="connsiteY1" fmla="*/ 5273437 h 5506270"/>
              <a:gd name="connsiteX2" fmla="*/ 1066800 w 4293326"/>
              <a:gd name="connsiteY2" fmla="*/ 4752737 h 5506270"/>
              <a:gd name="connsiteX3" fmla="*/ 1549400 w 4293326"/>
              <a:gd name="connsiteY3" fmla="*/ 3965337 h 5506270"/>
              <a:gd name="connsiteX4" fmla="*/ 2095500 w 4293326"/>
              <a:gd name="connsiteY4" fmla="*/ 2835037 h 5506270"/>
              <a:gd name="connsiteX5" fmla="*/ 2540000 w 4293326"/>
              <a:gd name="connsiteY5" fmla="*/ 1590437 h 5506270"/>
              <a:gd name="connsiteX6" fmla="*/ 2965874 w 4293326"/>
              <a:gd name="connsiteY6" fmla="*/ 253179 h 5506270"/>
              <a:gd name="connsiteX7" fmla="*/ 4229826 w 4293326"/>
              <a:gd name="connsiteY7" fmla="*/ 71360 h 5506270"/>
              <a:gd name="connsiteX8" fmla="*/ 4229100 w 4293326"/>
              <a:gd name="connsiteY8" fmla="*/ 5463937 h 5506270"/>
              <a:gd name="connsiteX9" fmla="*/ 0 w 4293326"/>
              <a:gd name="connsiteY9" fmla="*/ 5463937 h 550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93326" h="5506270">
                <a:moveTo>
                  <a:pt x="0" y="5463937"/>
                </a:moveTo>
                <a:cubicBezTo>
                  <a:pt x="717550" y="5178187"/>
                  <a:pt x="355600" y="5391970"/>
                  <a:pt x="533400" y="5273437"/>
                </a:cubicBezTo>
                <a:cubicBezTo>
                  <a:pt x="711200" y="5154904"/>
                  <a:pt x="897467" y="4970754"/>
                  <a:pt x="1066800" y="4752737"/>
                </a:cubicBezTo>
                <a:cubicBezTo>
                  <a:pt x="1236133" y="4534720"/>
                  <a:pt x="1377950" y="4284954"/>
                  <a:pt x="1549400" y="3965337"/>
                </a:cubicBezTo>
                <a:cubicBezTo>
                  <a:pt x="1720850" y="3645720"/>
                  <a:pt x="1930400" y="3230854"/>
                  <a:pt x="2095500" y="2835037"/>
                </a:cubicBezTo>
                <a:cubicBezTo>
                  <a:pt x="2260600" y="2439220"/>
                  <a:pt x="2394938" y="2020747"/>
                  <a:pt x="2540000" y="1590437"/>
                </a:cubicBezTo>
                <a:cubicBezTo>
                  <a:pt x="2685062" y="1160127"/>
                  <a:pt x="2684236" y="506358"/>
                  <a:pt x="2965874" y="253179"/>
                </a:cubicBezTo>
                <a:cubicBezTo>
                  <a:pt x="3247512" y="0"/>
                  <a:pt x="3518868" y="142213"/>
                  <a:pt x="4229826" y="71360"/>
                </a:cubicBezTo>
                <a:cubicBezTo>
                  <a:pt x="4293326" y="1036560"/>
                  <a:pt x="4159250" y="4481804"/>
                  <a:pt x="4229100" y="5463937"/>
                </a:cubicBezTo>
                <a:cubicBezTo>
                  <a:pt x="2800350" y="5506270"/>
                  <a:pt x="615950" y="5432187"/>
                  <a:pt x="0" y="5463937"/>
                </a:cubicBezTo>
                <a:close/>
              </a:path>
            </a:pathLst>
          </a:custGeom>
          <a:gradFill flip="none" rotWithShape="1">
            <a:gsLst>
              <a:gs pos="86000">
                <a:schemeClr val="bg2">
                  <a:lumMod val="50000"/>
                </a:schemeClr>
              </a:gs>
              <a:gs pos="19000">
                <a:srgbClr val="FFFF00"/>
              </a:gs>
              <a:gs pos="9000">
                <a:srgbClr val="FFFF00"/>
              </a:gs>
              <a:gs pos="1000">
                <a:srgbClr val="FFFF00"/>
              </a:gs>
              <a:gs pos="14000">
                <a:srgbClr val="FFFF00"/>
              </a:gs>
            </a:gsLst>
            <a:lin ang="10800000" scaled="1"/>
            <a:tileRect/>
          </a:gradFill>
          <a:ln w="508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908425" y="478948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-152400" y="6732588"/>
            <a:ext cx="9525000" cy="4302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920875" y="48228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4854575" y="5189538"/>
            <a:ext cx="643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548188" y="5983288"/>
            <a:ext cx="782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HONO</a:t>
            </a:r>
            <a:endParaRPr lang="en-US" baseline="-25000" dirty="0"/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3546475" y="4283075"/>
            <a:ext cx="449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/>
              <a:t>HC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894013" y="5527675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1889125" y="6188075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  <a:endParaRPr lang="en-US" baseline="-25000" dirty="0"/>
          </a:p>
        </p:txBody>
      </p:sp>
      <p:grpSp>
        <p:nvGrpSpPr>
          <p:cNvPr id="15" name="Group 20"/>
          <p:cNvGrpSpPr>
            <a:grpSpLocks/>
          </p:cNvGrpSpPr>
          <p:nvPr/>
        </p:nvGrpSpPr>
        <p:grpSpPr bwMode="auto">
          <a:xfrm>
            <a:off x="1928813" y="6656388"/>
            <a:ext cx="1295400" cy="247650"/>
            <a:chOff x="3329861" y="5969033"/>
            <a:chExt cx="1295537" cy="247700"/>
          </a:xfrm>
        </p:grpSpPr>
        <p:sp>
          <p:nvSpPr>
            <p:cNvPr id="16" name="AutoShape 38"/>
            <p:cNvSpPr>
              <a:spLocks noChangeArrowheads="1"/>
            </p:cNvSpPr>
            <p:nvPr/>
          </p:nvSpPr>
          <p:spPr bwMode="auto">
            <a:xfrm flipH="1">
              <a:off x="3329861" y="5977876"/>
              <a:ext cx="514301" cy="158576"/>
            </a:xfrm>
            <a:prstGeom prst="cloudCallout">
              <a:avLst>
                <a:gd name="adj1" fmla="val -61606"/>
                <a:gd name="adj2" fmla="val 43606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3871356" y="5969033"/>
            <a:ext cx="754042" cy="247700"/>
          </p:xfrm>
          <a:graphic>
            <a:graphicData uri="http://schemas.openxmlformats.org/presentationml/2006/ole">
              <p:oleObj spid="_x0000_s40961" name="Clip" r:id="rId4" imgW="6544800" imgH="1706400" progId="">
                <p:embed/>
              </p:oleObj>
            </a:graphicData>
          </a:graphic>
        </p:graphicFrame>
      </p:grpSp>
      <p:sp>
        <p:nvSpPr>
          <p:cNvPr id="18" name="Freeform 22"/>
          <p:cNvSpPr>
            <a:spLocks/>
          </p:cNvSpPr>
          <p:nvPr/>
        </p:nvSpPr>
        <p:spPr bwMode="auto">
          <a:xfrm>
            <a:off x="2063750" y="5757863"/>
            <a:ext cx="785813" cy="522287"/>
          </a:xfrm>
          <a:custGeom>
            <a:avLst/>
            <a:gdLst>
              <a:gd name="T0" fmla="*/ 24176 w 786052"/>
              <a:gd name="T1" fmla="*/ 9918 h 920338"/>
              <a:gd name="T2" fmla="*/ 37823 w 786052"/>
              <a:gd name="T3" fmla="*/ 4287 h 920338"/>
              <a:gd name="T4" fmla="*/ 251128 w 786052"/>
              <a:gd name="T5" fmla="*/ 704 h 920338"/>
              <a:gd name="T6" fmla="*/ 784379 w 786052"/>
              <a:gd name="T7" fmla="*/ 64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 flipV="1">
            <a:off x="2078038" y="5235575"/>
            <a:ext cx="785812" cy="523875"/>
          </a:xfrm>
          <a:custGeom>
            <a:avLst/>
            <a:gdLst>
              <a:gd name="T0" fmla="*/ 24176 w 786052"/>
              <a:gd name="T1" fmla="*/ 10131 h 920338"/>
              <a:gd name="T2" fmla="*/ 37822 w 786052"/>
              <a:gd name="T3" fmla="*/ 4379 h 920338"/>
              <a:gd name="T4" fmla="*/ 251123 w 786052"/>
              <a:gd name="T5" fmla="*/ 719 h 920338"/>
              <a:gd name="T6" fmla="*/ 784372 w 786052"/>
              <a:gd name="T7" fmla="*/ 65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3082925" y="5046663"/>
            <a:ext cx="787400" cy="522287"/>
          </a:xfrm>
          <a:custGeom>
            <a:avLst/>
            <a:gdLst>
              <a:gd name="T0" fmla="*/ 24519 w 786052"/>
              <a:gd name="T1" fmla="*/ 9918 h 920338"/>
              <a:gd name="T2" fmla="*/ 38363 w 786052"/>
              <a:gd name="T3" fmla="*/ 4287 h 920338"/>
              <a:gd name="T4" fmla="*/ 254699 w 786052"/>
              <a:gd name="T5" fmla="*/ 704 h 920338"/>
              <a:gd name="T6" fmla="*/ 795537 w 786052"/>
              <a:gd name="T7" fmla="*/ 64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 flipV="1">
            <a:off x="3084513" y="4521200"/>
            <a:ext cx="785812" cy="523875"/>
          </a:xfrm>
          <a:custGeom>
            <a:avLst/>
            <a:gdLst>
              <a:gd name="T0" fmla="*/ 24176 w 786052"/>
              <a:gd name="T1" fmla="*/ 10131 h 920338"/>
              <a:gd name="T2" fmla="*/ 37822 w 786052"/>
              <a:gd name="T3" fmla="*/ 4379 h 920338"/>
              <a:gd name="T4" fmla="*/ 251123 w 786052"/>
              <a:gd name="T5" fmla="*/ 719 h 920338"/>
              <a:gd name="T6" fmla="*/ 784372 w 786052"/>
              <a:gd name="T7" fmla="*/ 65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6"/>
          <p:cNvSpPr txBox="1">
            <a:spLocks noChangeArrowheads="1"/>
          </p:cNvSpPr>
          <p:nvPr/>
        </p:nvSpPr>
        <p:spPr bwMode="auto">
          <a:xfrm>
            <a:off x="2855913" y="4048125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 flipV="1">
            <a:off x="4127500" y="5208588"/>
            <a:ext cx="787400" cy="241300"/>
          </a:xfrm>
          <a:custGeom>
            <a:avLst/>
            <a:gdLst>
              <a:gd name="T0" fmla="*/ 24519 w 786052"/>
              <a:gd name="T1" fmla="*/ 20 h 920338"/>
              <a:gd name="T2" fmla="*/ 38363 w 786052"/>
              <a:gd name="T3" fmla="*/ 9 h 920338"/>
              <a:gd name="T4" fmla="*/ 254699 w 786052"/>
              <a:gd name="T5" fmla="*/ 2 h 920338"/>
              <a:gd name="T6" fmla="*/ 795537 w 786052"/>
              <a:gd name="T7" fmla="*/ 0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Freeform 28"/>
          <p:cNvSpPr>
            <a:spLocks/>
          </p:cNvSpPr>
          <p:nvPr/>
        </p:nvSpPr>
        <p:spPr bwMode="auto">
          <a:xfrm rot="5241529">
            <a:off x="3201194" y="6144419"/>
            <a:ext cx="984250" cy="239712"/>
          </a:xfrm>
          <a:custGeom>
            <a:avLst/>
            <a:gdLst>
              <a:gd name="T0" fmla="*/ 209294 w 802802"/>
              <a:gd name="T1" fmla="*/ 20 h 920338"/>
              <a:gd name="T2" fmla="*/ 11645 w 802802"/>
              <a:gd name="T3" fmla="*/ 16 h 920338"/>
              <a:gd name="T4" fmla="*/ 279171 w 802802"/>
              <a:gd name="T5" fmla="*/ 9 h 920338"/>
              <a:gd name="T6" fmla="*/ 1371004 w 802802"/>
              <a:gd name="T7" fmla="*/ 1 h 920338"/>
              <a:gd name="T8" fmla="*/ 4100573 w 802802"/>
              <a:gd name="T9" fmla="*/ 0 h 920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2802"/>
              <a:gd name="T16" fmla="*/ 0 h 920338"/>
              <a:gd name="T17" fmla="*/ 802802 w 802802"/>
              <a:gd name="T18" fmla="*/ 920338 h 920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2802" h="920338">
                <a:moveTo>
                  <a:pt x="40975" y="920338"/>
                </a:moveTo>
                <a:cubicBezTo>
                  <a:pt x="42138" y="917563"/>
                  <a:pt x="0" y="860761"/>
                  <a:pt x="2280" y="773675"/>
                </a:cubicBezTo>
                <a:cubicBezTo>
                  <a:pt x="4560" y="686589"/>
                  <a:pt x="10301" y="515884"/>
                  <a:pt x="54656" y="397824"/>
                </a:cubicBezTo>
                <a:cubicBezTo>
                  <a:pt x="99011" y="279764"/>
                  <a:pt x="143721" y="130628"/>
                  <a:pt x="268412" y="65314"/>
                </a:cubicBezTo>
                <a:cubicBezTo>
                  <a:pt x="393103" y="0"/>
                  <a:pt x="597952" y="2969"/>
                  <a:pt x="802802" y="5938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5" name="Curved Connector 30"/>
          <p:cNvCxnSpPr>
            <a:cxnSpLocks noChangeShapeType="1"/>
          </p:cNvCxnSpPr>
          <p:nvPr/>
        </p:nvCxnSpPr>
        <p:spPr bwMode="auto">
          <a:xfrm flipV="1">
            <a:off x="3527425" y="5402263"/>
            <a:ext cx="712788" cy="28575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ADDB7B"/>
            </a:solidFill>
            <a:round/>
            <a:headEnd/>
            <a:tailEnd type="none" w="lg" len="lg"/>
          </a:ln>
        </p:spPr>
      </p:cxnSp>
      <p:sp>
        <p:nvSpPr>
          <p:cNvPr id="26" name="Freeform 35"/>
          <p:cNvSpPr>
            <a:spLocks/>
          </p:cNvSpPr>
          <p:nvPr/>
        </p:nvSpPr>
        <p:spPr bwMode="auto">
          <a:xfrm>
            <a:off x="3810000" y="6245225"/>
            <a:ext cx="744538" cy="474663"/>
          </a:xfrm>
          <a:custGeom>
            <a:avLst/>
            <a:gdLst>
              <a:gd name="T0" fmla="*/ 22440 w 802802"/>
              <a:gd name="T1" fmla="*/ 4611 h 920338"/>
              <a:gd name="T2" fmla="*/ 1248 w 802802"/>
              <a:gd name="T3" fmla="*/ 3876 h 920338"/>
              <a:gd name="T4" fmla="*/ 29934 w 802802"/>
              <a:gd name="T5" fmla="*/ 1993 h 920338"/>
              <a:gd name="T6" fmla="*/ 147007 w 802802"/>
              <a:gd name="T7" fmla="*/ 327 h 920338"/>
              <a:gd name="T8" fmla="*/ 439686 w 802802"/>
              <a:gd name="T9" fmla="*/ 30 h 920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2802"/>
              <a:gd name="T16" fmla="*/ 0 h 920338"/>
              <a:gd name="T17" fmla="*/ 802802 w 802802"/>
              <a:gd name="T18" fmla="*/ 920338 h 920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2802" h="920338">
                <a:moveTo>
                  <a:pt x="40975" y="920338"/>
                </a:moveTo>
                <a:cubicBezTo>
                  <a:pt x="42138" y="917563"/>
                  <a:pt x="0" y="860761"/>
                  <a:pt x="2280" y="773675"/>
                </a:cubicBezTo>
                <a:cubicBezTo>
                  <a:pt x="4560" y="686589"/>
                  <a:pt x="10301" y="515884"/>
                  <a:pt x="54656" y="397824"/>
                </a:cubicBezTo>
                <a:cubicBezTo>
                  <a:pt x="99011" y="279764"/>
                  <a:pt x="143721" y="130628"/>
                  <a:pt x="268412" y="65314"/>
                </a:cubicBezTo>
                <a:cubicBezTo>
                  <a:pt x="393103" y="0"/>
                  <a:pt x="597952" y="2969"/>
                  <a:pt x="802802" y="5938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Freeform 36"/>
          <p:cNvSpPr>
            <a:spLocks/>
          </p:cNvSpPr>
          <p:nvPr/>
        </p:nvSpPr>
        <p:spPr bwMode="auto">
          <a:xfrm>
            <a:off x="4173538" y="4476750"/>
            <a:ext cx="647700" cy="427038"/>
          </a:xfrm>
          <a:custGeom>
            <a:avLst/>
            <a:gdLst>
              <a:gd name="T0" fmla="*/ 5145 w 786052"/>
              <a:gd name="T1" fmla="*/ 1979 h 920338"/>
              <a:gd name="T2" fmla="*/ 8050 w 786052"/>
              <a:gd name="T3" fmla="*/ 856 h 920338"/>
              <a:gd name="T4" fmla="*/ 53449 w 786052"/>
              <a:gd name="T5" fmla="*/ 141 h 920338"/>
              <a:gd name="T6" fmla="*/ 166945 w 786052"/>
              <a:gd name="T7" fmla="*/ 13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28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4911725" y="4992688"/>
            <a:ext cx="485775" cy="0"/>
          </a:xfrm>
          <a:prstGeom prst="straightConnector1">
            <a:avLst/>
          </a:prstGeom>
          <a:noFill/>
          <a:ln w="38100" algn="ctr">
            <a:solidFill>
              <a:srgbClr val="ADDB7B"/>
            </a:solidFill>
            <a:round/>
            <a:headEnd/>
            <a:tailEnd type="triangle" w="lg" len="lg"/>
          </a:ln>
        </p:spPr>
      </p:cxnSp>
      <p:cxnSp>
        <p:nvCxnSpPr>
          <p:cNvPr id="29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3990975" y="4545013"/>
            <a:ext cx="388937" cy="14288"/>
          </a:xfrm>
          <a:prstGeom prst="straightConnector1">
            <a:avLst/>
          </a:prstGeom>
          <a:noFill/>
          <a:ln w="38100" algn="ctr">
            <a:solidFill>
              <a:srgbClr val="ADDB7B"/>
            </a:solidFill>
            <a:round/>
            <a:headEnd/>
            <a:tailEnd type="triangle" w="lg" len="lg"/>
          </a:ln>
        </p:spPr>
      </p:cxnSp>
      <p:sp>
        <p:nvSpPr>
          <p:cNvPr id="30" name="Cloud Callout 45"/>
          <p:cNvSpPr>
            <a:spLocks noChangeArrowheads="1"/>
          </p:cNvSpPr>
          <p:nvPr/>
        </p:nvSpPr>
        <p:spPr bwMode="auto">
          <a:xfrm>
            <a:off x="938213" y="1744663"/>
            <a:ext cx="879475" cy="808037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1" name="TextBox 50"/>
          <p:cNvSpPr txBox="1">
            <a:spLocks noChangeArrowheads="1"/>
          </p:cNvSpPr>
          <p:nvPr/>
        </p:nvSpPr>
        <p:spPr bwMode="auto">
          <a:xfrm>
            <a:off x="2054225" y="200818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3</a:t>
            </a:r>
          </a:p>
        </p:txBody>
      </p:sp>
      <p:sp>
        <p:nvSpPr>
          <p:cNvPr id="32" name="TextBox 51"/>
          <p:cNvSpPr txBox="1">
            <a:spLocks noChangeArrowheads="1"/>
          </p:cNvSpPr>
          <p:nvPr/>
        </p:nvSpPr>
        <p:spPr bwMode="auto">
          <a:xfrm>
            <a:off x="968375" y="1436688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33" name="TextBox 52"/>
          <p:cNvSpPr txBox="1">
            <a:spLocks noChangeArrowheads="1"/>
          </p:cNvSpPr>
          <p:nvPr/>
        </p:nvSpPr>
        <p:spPr bwMode="auto">
          <a:xfrm>
            <a:off x="3308350" y="2005013"/>
            <a:ext cx="643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5</a:t>
            </a:r>
          </a:p>
        </p:txBody>
      </p:sp>
      <p:sp>
        <p:nvSpPr>
          <p:cNvPr id="34" name="TextBox 53"/>
          <p:cNvSpPr txBox="1">
            <a:spLocks noChangeArrowheads="1"/>
          </p:cNvSpPr>
          <p:nvPr/>
        </p:nvSpPr>
        <p:spPr bwMode="auto">
          <a:xfrm>
            <a:off x="860425" y="2449513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</a:p>
        </p:txBody>
      </p:sp>
      <p:sp>
        <p:nvSpPr>
          <p:cNvPr id="35" name="Freeform 54"/>
          <p:cNvSpPr>
            <a:spLocks/>
          </p:cNvSpPr>
          <p:nvPr/>
        </p:nvSpPr>
        <p:spPr bwMode="auto">
          <a:xfrm flipV="1">
            <a:off x="1208088" y="1874838"/>
            <a:ext cx="787400" cy="333375"/>
          </a:xfrm>
          <a:custGeom>
            <a:avLst/>
            <a:gdLst>
              <a:gd name="T0" fmla="*/ 24519 w 786052"/>
              <a:gd name="T1" fmla="*/ 272 h 920338"/>
              <a:gd name="T2" fmla="*/ 38363 w 786052"/>
              <a:gd name="T3" fmla="*/ 118 h 920338"/>
              <a:gd name="T4" fmla="*/ 254699 w 786052"/>
              <a:gd name="T5" fmla="*/ 19 h 920338"/>
              <a:gd name="T6" fmla="*/ 795537 w 786052"/>
              <a:gd name="T7" fmla="*/ 2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Freeform 55"/>
          <p:cNvSpPr>
            <a:spLocks/>
          </p:cNvSpPr>
          <p:nvPr/>
        </p:nvSpPr>
        <p:spPr bwMode="auto">
          <a:xfrm>
            <a:off x="1206500" y="2219325"/>
            <a:ext cx="785813" cy="298450"/>
          </a:xfrm>
          <a:custGeom>
            <a:avLst/>
            <a:gdLst>
              <a:gd name="T0" fmla="*/ 24176 w 786052"/>
              <a:gd name="T1" fmla="*/ 112 h 920338"/>
              <a:gd name="T2" fmla="*/ 37823 w 786052"/>
              <a:gd name="T3" fmla="*/ 48 h 920338"/>
              <a:gd name="T4" fmla="*/ 251128 w 786052"/>
              <a:gd name="T5" fmla="*/ 8 h 920338"/>
              <a:gd name="T6" fmla="*/ 784379 w 786052"/>
              <a:gd name="T7" fmla="*/ 1 h 920338"/>
              <a:gd name="T8" fmla="*/ 0 60000 65536"/>
              <a:gd name="T9" fmla="*/ 0 60000 65536"/>
              <a:gd name="T10" fmla="*/ 0 60000 65536"/>
              <a:gd name="T11" fmla="*/ 0 60000 65536"/>
              <a:gd name="T12" fmla="*/ 0 w 786052"/>
              <a:gd name="T13" fmla="*/ 0 h 920338"/>
              <a:gd name="T14" fmla="*/ 786052 w 786052"/>
              <a:gd name="T15" fmla="*/ 920338 h 9203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6052" h="920338">
                <a:moveTo>
                  <a:pt x="24225" y="920338"/>
                </a:moveTo>
                <a:cubicBezTo>
                  <a:pt x="13726" y="730333"/>
                  <a:pt x="0" y="540328"/>
                  <a:pt x="37906" y="397824"/>
                </a:cubicBezTo>
                <a:cubicBezTo>
                  <a:pt x="75812" y="255320"/>
                  <a:pt x="126971" y="130628"/>
                  <a:pt x="251662" y="65314"/>
                </a:cubicBezTo>
                <a:cubicBezTo>
                  <a:pt x="376353" y="0"/>
                  <a:pt x="581202" y="2969"/>
                  <a:pt x="786052" y="5938"/>
                </a:cubicBezTo>
              </a:path>
            </a:pathLst>
          </a:custGeom>
          <a:noFill/>
          <a:ln w="38100" cap="flat" cmpd="sng" algn="ctr">
            <a:solidFill>
              <a:srgbClr val="ADDB7B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37" name="Straight Arrow Connector 56"/>
          <p:cNvCxnSpPr>
            <a:cxnSpLocks noChangeShapeType="1"/>
            <a:stCxn id="31" idx="3"/>
            <a:endCxn id="33" idx="1"/>
          </p:cNvCxnSpPr>
          <p:nvPr/>
        </p:nvCxnSpPr>
        <p:spPr bwMode="auto">
          <a:xfrm flipV="1">
            <a:off x="2618803" y="2189679"/>
            <a:ext cx="689547" cy="3175"/>
          </a:xfrm>
          <a:prstGeom prst="straightConnector1">
            <a:avLst/>
          </a:prstGeom>
          <a:noFill/>
          <a:ln w="38100" algn="ctr">
            <a:solidFill>
              <a:srgbClr val="ADDB7B"/>
            </a:solidFill>
            <a:round/>
            <a:headEnd/>
            <a:tailEnd type="triangle" w="lg" len="lg"/>
          </a:ln>
        </p:spPr>
      </p:cxnSp>
      <p:cxnSp>
        <p:nvCxnSpPr>
          <p:cNvPr id="38" name="Straight Arrow Connector 59"/>
          <p:cNvCxnSpPr>
            <a:cxnSpLocks noChangeShapeType="1"/>
          </p:cNvCxnSpPr>
          <p:nvPr/>
        </p:nvCxnSpPr>
        <p:spPr bwMode="auto">
          <a:xfrm flipV="1">
            <a:off x="4178300" y="2257425"/>
            <a:ext cx="504825" cy="3175"/>
          </a:xfrm>
          <a:prstGeom prst="straightConnector1">
            <a:avLst/>
          </a:prstGeom>
          <a:noFill/>
          <a:ln w="38100" algn="ctr">
            <a:solidFill>
              <a:srgbClr val="ADDB7B"/>
            </a:solidFill>
            <a:round/>
            <a:headEnd/>
            <a:tailEnd type="triangle" w="lg" len="lg"/>
          </a:ln>
        </p:spPr>
      </p:cxnSp>
      <p:sp>
        <p:nvSpPr>
          <p:cNvPr id="39" name="Circular Arrow 38"/>
          <p:cNvSpPr/>
          <p:nvPr/>
        </p:nvSpPr>
        <p:spPr bwMode="auto">
          <a:xfrm>
            <a:off x="5902325" y="6281738"/>
            <a:ext cx="517525" cy="530225"/>
          </a:xfrm>
          <a:prstGeom prst="circularArrow">
            <a:avLst>
              <a:gd name="adj1" fmla="val 14359"/>
              <a:gd name="adj2" fmla="val 1584481"/>
              <a:gd name="adj3" fmla="val 20448728"/>
              <a:gd name="adj4" fmla="val 1301511"/>
              <a:gd name="adj5" fmla="val 1910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40" name="Circular Arrow 39"/>
          <p:cNvSpPr/>
          <p:nvPr/>
        </p:nvSpPr>
        <p:spPr bwMode="auto">
          <a:xfrm>
            <a:off x="6353175" y="5248275"/>
            <a:ext cx="1171575" cy="1635125"/>
          </a:xfrm>
          <a:prstGeom prst="circularArrow">
            <a:avLst>
              <a:gd name="adj1" fmla="val 14359"/>
              <a:gd name="adj2" fmla="val 1584481"/>
              <a:gd name="adj3" fmla="val 20448728"/>
              <a:gd name="adj4" fmla="val 1301511"/>
              <a:gd name="adj5" fmla="val 1910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41" name="Circular Arrow 40"/>
          <p:cNvSpPr/>
          <p:nvPr/>
        </p:nvSpPr>
        <p:spPr bwMode="auto">
          <a:xfrm>
            <a:off x="7113588" y="2338388"/>
            <a:ext cx="1828800" cy="4537075"/>
          </a:xfrm>
          <a:prstGeom prst="circularArrow">
            <a:avLst>
              <a:gd name="adj1" fmla="val 14359"/>
              <a:gd name="adj2" fmla="val 1584481"/>
              <a:gd name="adj3" fmla="val 20448728"/>
              <a:gd name="adj4" fmla="val 1301511"/>
              <a:gd name="adj5" fmla="val 19108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42" name="TextBox 70"/>
          <p:cNvSpPr txBox="1">
            <a:spLocks noChangeArrowheads="1"/>
          </p:cNvSpPr>
          <p:nvPr/>
        </p:nvSpPr>
        <p:spPr bwMode="auto">
          <a:xfrm>
            <a:off x="4564079" y="3163669"/>
            <a:ext cx="18367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Stable Nocturnal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Boundary Layer</a:t>
            </a:r>
          </a:p>
        </p:txBody>
      </p:sp>
      <p:sp>
        <p:nvSpPr>
          <p:cNvPr id="44" name="TextBox 73"/>
          <p:cNvSpPr txBox="1">
            <a:spLocks noChangeArrowheads="1"/>
          </p:cNvSpPr>
          <p:nvPr/>
        </p:nvSpPr>
        <p:spPr bwMode="auto">
          <a:xfrm>
            <a:off x="838200" y="2897188"/>
            <a:ext cx="15547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9900"/>
                </a:solidFill>
              </a:rPr>
              <a:t>Residual Layer</a:t>
            </a:r>
          </a:p>
        </p:txBody>
      </p:sp>
      <p:sp>
        <p:nvSpPr>
          <p:cNvPr id="45" name="Rectangle 74"/>
          <p:cNvSpPr>
            <a:spLocks noChangeArrowheads="1"/>
          </p:cNvSpPr>
          <p:nvPr/>
        </p:nvSpPr>
        <p:spPr bwMode="auto">
          <a:xfrm>
            <a:off x="152400" y="757535"/>
            <a:ext cx="8869680" cy="461665"/>
          </a:xfrm>
          <a:prstGeom prst="rect">
            <a:avLst/>
          </a:prstGeom>
          <a:gradFill rotWithShape="1">
            <a:gsLst>
              <a:gs pos="0">
                <a:schemeClr val="bg2">
                  <a:lumMod val="50000"/>
                </a:schemeClr>
              </a:gs>
              <a:gs pos="30000">
                <a:schemeClr val="bg2">
                  <a:lumMod val="75000"/>
                </a:schemeClr>
              </a:gs>
              <a:gs pos="64999">
                <a:schemeClr val="bg2">
                  <a:lumMod val="75000"/>
                </a:schemeClr>
              </a:gs>
              <a:gs pos="94000">
                <a:srgbClr val="FFFF00"/>
              </a:gs>
              <a:gs pos="100000">
                <a:srgbClr val="FFFF00"/>
              </a:gs>
            </a:gsLst>
            <a:lin ang="16200000"/>
          </a:gradFill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Capping </a:t>
            </a:r>
            <a:r>
              <a:rPr lang="en-US" sz="2400" b="1" dirty="0" smtClean="0"/>
              <a:t>Inversion</a:t>
            </a:r>
            <a:endParaRPr lang="en-US" sz="2400" b="1" dirty="0"/>
          </a:p>
        </p:txBody>
      </p:sp>
      <p:cxnSp>
        <p:nvCxnSpPr>
          <p:cNvPr id="46" name="Straight Connector 76"/>
          <p:cNvCxnSpPr>
            <a:cxnSpLocks noChangeShapeType="1"/>
          </p:cNvCxnSpPr>
          <p:nvPr/>
        </p:nvCxnSpPr>
        <p:spPr bwMode="auto">
          <a:xfrm>
            <a:off x="152400" y="1220788"/>
            <a:ext cx="8823325" cy="0"/>
          </a:xfrm>
          <a:prstGeom prst="line">
            <a:avLst/>
          </a:prstGeom>
          <a:noFill/>
          <a:ln w="635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47" name="TextBox 77"/>
          <p:cNvSpPr txBox="1">
            <a:spLocks noChangeArrowheads="1"/>
          </p:cNvSpPr>
          <p:nvPr/>
        </p:nvSpPr>
        <p:spPr bwMode="auto">
          <a:xfrm>
            <a:off x="7011988" y="4694238"/>
            <a:ext cx="56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8" name="TextBox 78"/>
          <p:cNvSpPr txBox="1">
            <a:spLocks noChangeArrowheads="1"/>
          </p:cNvSpPr>
          <p:nvPr/>
        </p:nvSpPr>
        <p:spPr bwMode="auto">
          <a:xfrm>
            <a:off x="8161338" y="4727575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49" name="Arc 48"/>
          <p:cNvSpPr/>
          <p:nvPr/>
        </p:nvSpPr>
        <p:spPr bwMode="auto">
          <a:xfrm>
            <a:off x="7410450" y="4368800"/>
            <a:ext cx="1163638" cy="879475"/>
          </a:xfrm>
          <a:prstGeom prst="arc">
            <a:avLst>
              <a:gd name="adj1" fmla="val 11037516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50" name="Arc 49"/>
          <p:cNvSpPr/>
          <p:nvPr/>
        </p:nvSpPr>
        <p:spPr bwMode="auto">
          <a:xfrm rot="10800000">
            <a:off x="7396163" y="4664075"/>
            <a:ext cx="1163637" cy="879475"/>
          </a:xfrm>
          <a:prstGeom prst="arc">
            <a:avLst>
              <a:gd name="adj1" fmla="val 11037516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51" name="Arc 50"/>
          <p:cNvSpPr/>
          <p:nvPr/>
        </p:nvSpPr>
        <p:spPr bwMode="auto">
          <a:xfrm flipV="1">
            <a:off x="7337425" y="3476625"/>
            <a:ext cx="1163638" cy="879475"/>
          </a:xfrm>
          <a:prstGeom prst="arc">
            <a:avLst>
              <a:gd name="adj1" fmla="val 16219872"/>
              <a:gd name="adj2" fmla="val 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800" b="1" dirty="0"/>
          </a:p>
        </p:txBody>
      </p: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8197850" y="3421063"/>
            <a:ext cx="415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53" name="Straight Arrow Connector 85"/>
          <p:cNvCxnSpPr>
            <a:cxnSpLocks noChangeShapeType="1"/>
            <a:stCxn id="11" idx="3"/>
          </p:cNvCxnSpPr>
          <p:nvPr/>
        </p:nvCxnSpPr>
        <p:spPr bwMode="auto">
          <a:xfrm>
            <a:off x="5330775" y="6167954"/>
            <a:ext cx="1414513" cy="5345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4" name="TextBox 86"/>
          <p:cNvSpPr txBox="1">
            <a:spLocks noChangeArrowheads="1"/>
          </p:cNvSpPr>
          <p:nvPr/>
        </p:nvSpPr>
        <p:spPr bwMode="auto">
          <a:xfrm>
            <a:off x="6794500" y="5995988"/>
            <a:ext cx="1003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OH + NO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55" name="Freeform 90"/>
          <p:cNvSpPr>
            <a:spLocks/>
          </p:cNvSpPr>
          <p:nvPr/>
        </p:nvSpPr>
        <p:spPr bwMode="auto">
          <a:xfrm>
            <a:off x="3740150" y="5118100"/>
            <a:ext cx="3373438" cy="647700"/>
          </a:xfrm>
          <a:custGeom>
            <a:avLst/>
            <a:gdLst>
              <a:gd name="T0" fmla="*/ 0 w 3372592"/>
              <a:gd name="T1" fmla="*/ 619390 h 649184"/>
              <a:gd name="T2" fmla="*/ 880319 w 3372592"/>
              <a:gd name="T3" fmla="*/ 619390 h 649184"/>
              <a:gd name="T4" fmla="*/ 1879599 w 3372592"/>
              <a:gd name="T5" fmla="*/ 631075 h 649184"/>
              <a:gd name="T6" fmla="*/ 2569579 w 3372592"/>
              <a:gd name="T7" fmla="*/ 572644 h 649184"/>
              <a:gd name="T8" fmla="*/ 3164382 w 3372592"/>
              <a:gd name="T9" fmla="*/ 245418 h 649184"/>
              <a:gd name="T10" fmla="*/ 3378515 w 3372592"/>
              <a:gd name="T11" fmla="*/ 0 h 649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72592"/>
              <a:gd name="T19" fmla="*/ 0 h 649184"/>
              <a:gd name="T20" fmla="*/ 3372592 w 3372592"/>
              <a:gd name="T21" fmla="*/ 649184 h 649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72592" h="649184">
                <a:moveTo>
                  <a:pt x="0" y="629392"/>
                </a:moveTo>
                <a:lnTo>
                  <a:pt x="878774" y="629392"/>
                </a:lnTo>
                <a:cubicBezTo>
                  <a:pt x="1191491" y="631371"/>
                  <a:pt x="1595253" y="649184"/>
                  <a:pt x="1876302" y="641267"/>
                </a:cubicBezTo>
                <a:cubicBezTo>
                  <a:pt x="2157351" y="633350"/>
                  <a:pt x="2351314" y="647205"/>
                  <a:pt x="2565070" y="581891"/>
                </a:cubicBezTo>
                <a:cubicBezTo>
                  <a:pt x="2778826" y="516577"/>
                  <a:pt x="3024250" y="346364"/>
                  <a:pt x="3158837" y="249382"/>
                </a:cubicBezTo>
                <a:cubicBezTo>
                  <a:pt x="3293424" y="152400"/>
                  <a:pt x="3333008" y="76200"/>
                  <a:pt x="3372592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6" name="Freeform 91"/>
          <p:cNvSpPr>
            <a:spLocks/>
          </p:cNvSpPr>
          <p:nvPr/>
        </p:nvSpPr>
        <p:spPr bwMode="auto">
          <a:xfrm>
            <a:off x="3251200" y="3716338"/>
            <a:ext cx="4930775" cy="439737"/>
          </a:xfrm>
          <a:custGeom>
            <a:avLst/>
            <a:gdLst>
              <a:gd name="T0" fmla="*/ 0 w 3607181"/>
              <a:gd name="T1" fmla="*/ 5127 h 830864"/>
              <a:gd name="T2" fmla="*/ 4782944 w 3607181"/>
              <a:gd name="T3" fmla="*/ 3868 h 830864"/>
              <a:gd name="T4" fmla="*/ 13569638 w 3607181"/>
              <a:gd name="T5" fmla="*/ 3884 h 830864"/>
              <a:gd name="T6" fmla="*/ 25727441 w 3607181"/>
              <a:gd name="T7" fmla="*/ 3957 h 830864"/>
              <a:gd name="T8" fmla="*/ 34122160 w 3607181"/>
              <a:gd name="T9" fmla="*/ 3590 h 830864"/>
              <a:gd name="T10" fmla="*/ 41358922 w 3607181"/>
              <a:gd name="T11" fmla="*/ 1539 h 830864"/>
              <a:gd name="T12" fmla="*/ 43964165 w 3607181"/>
              <a:gd name="T13" fmla="*/ 0 h 8308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07181"/>
              <a:gd name="T22" fmla="*/ 0 h 830864"/>
              <a:gd name="T23" fmla="*/ 3607181 w 3607181"/>
              <a:gd name="T24" fmla="*/ 830864 h 8308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07181" h="830864">
                <a:moveTo>
                  <a:pt x="0" y="830864"/>
                </a:moveTo>
                <a:cubicBezTo>
                  <a:pt x="130810" y="583756"/>
                  <a:pt x="261621" y="694821"/>
                  <a:pt x="392431" y="626799"/>
                </a:cubicBezTo>
                <a:lnTo>
                  <a:pt x="1113363" y="629392"/>
                </a:lnTo>
                <a:cubicBezTo>
                  <a:pt x="1426080" y="631371"/>
                  <a:pt x="1829842" y="649184"/>
                  <a:pt x="2110891" y="641267"/>
                </a:cubicBezTo>
                <a:cubicBezTo>
                  <a:pt x="2391940" y="633350"/>
                  <a:pt x="2585903" y="647205"/>
                  <a:pt x="2799659" y="581891"/>
                </a:cubicBezTo>
                <a:cubicBezTo>
                  <a:pt x="3013415" y="516577"/>
                  <a:pt x="3258839" y="346364"/>
                  <a:pt x="3393426" y="249382"/>
                </a:cubicBezTo>
                <a:cubicBezTo>
                  <a:pt x="3528013" y="152400"/>
                  <a:pt x="3567597" y="76200"/>
                  <a:pt x="3607181" y="0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7" name="Group 99"/>
          <p:cNvGrpSpPr>
            <a:grpSpLocks/>
          </p:cNvGrpSpPr>
          <p:nvPr/>
        </p:nvGrpSpPr>
        <p:grpSpPr bwMode="auto">
          <a:xfrm>
            <a:off x="4870450" y="4260850"/>
            <a:ext cx="596900" cy="465138"/>
            <a:chOff x="9929749" y="2574966"/>
            <a:chExt cx="595747" cy="465118"/>
          </a:xfrm>
        </p:grpSpPr>
        <p:sp>
          <p:nvSpPr>
            <p:cNvPr id="58" name="Oval 57"/>
            <p:cNvSpPr/>
            <p:nvPr/>
          </p:nvSpPr>
          <p:spPr bwMode="auto">
            <a:xfrm>
              <a:off x="10023231" y="2600365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10175337" y="2574966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0102453" y="2751171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10313182" y="2773395"/>
              <a:ext cx="131508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10395572" y="2616239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9929749" y="2816256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10237129" y="2909915"/>
              <a:ext cx="129924" cy="130169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</p:grpSp>
      <p:grpSp>
        <p:nvGrpSpPr>
          <p:cNvPr id="65" name="Group 100"/>
          <p:cNvGrpSpPr>
            <a:grpSpLocks/>
          </p:cNvGrpSpPr>
          <p:nvPr/>
        </p:nvGrpSpPr>
        <p:grpSpPr bwMode="auto">
          <a:xfrm>
            <a:off x="4738688" y="2038350"/>
            <a:ext cx="595312" cy="465138"/>
            <a:chOff x="9929749" y="2574966"/>
            <a:chExt cx="595747" cy="465118"/>
          </a:xfrm>
        </p:grpSpPr>
        <p:sp>
          <p:nvSpPr>
            <p:cNvPr id="66" name="Oval 65"/>
            <p:cNvSpPr/>
            <p:nvPr/>
          </p:nvSpPr>
          <p:spPr bwMode="auto">
            <a:xfrm>
              <a:off x="10023479" y="2600365"/>
              <a:ext cx="130270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10174403" y="2574966"/>
              <a:ext cx="131858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10101324" y="2751171"/>
              <a:ext cx="131858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10314205" y="2773395"/>
              <a:ext cx="130270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70" name="Oval 69"/>
            <p:cNvSpPr/>
            <p:nvPr/>
          </p:nvSpPr>
          <p:spPr bwMode="auto">
            <a:xfrm>
              <a:off x="10395226" y="2616239"/>
              <a:ext cx="130270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71" name="Oval 70"/>
            <p:cNvSpPr/>
            <p:nvPr/>
          </p:nvSpPr>
          <p:spPr bwMode="auto">
            <a:xfrm>
              <a:off x="9929749" y="2816256"/>
              <a:ext cx="130270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10236360" y="2909915"/>
              <a:ext cx="130270" cy="130169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en-US" sz="2800" b="1" dirty="0"/>
            </a:p>
          </p:txBody>
        </p:sp>
      </p:grpSp>
      <p:sp>
        <p:nvSpPr>
          <p:cNvPr id="75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Nocturnal Chemistry in the Polluted BL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1447800"/>
          <a:ext cx="5410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6200" y="762000"/>
            <a:ext cx="4724400" cy="11430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CalNex LP-DOAS Set Up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8" name="Picture 7" descr="Instru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849963" y="1389037"/>
            <a:ext cx="3718175" cy="2464101"/>
          </a:xfrm>
          <a:prstGeom prst="rect">
            <a:avLst/>
          </a:prstGeom>
          <a:solidFill>
            <a:schemeClr val="accent3">
              <a:lumMod val="20000"/>
              <a:lumOff val="80000"/>
              <a:alpha val="0"/>
            </a:schemeClr>
          </a:solidFill>
        </p:spPr>
      </p:pic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762000" y="4949369"/>
          <a:ext cx="4364672" cy="1908631"/>
        </p:xfrm>
        <a:graphic>
          <a:graphicData uri="http://schemas.openxmlformats.org/presentationml/2006/ole">
            <p:oleObj spid="_x0000_s97282" name="Picture" r:id="rId6" imgW="5474880" imgH="2904480" progId="Word.Picture.8">
              <p:embed/>
            </p:oleObj>
          </a:graphicData>
        </a:graphic>
      </p:graphicFrame>
      <p:pic>
        <p:nvPicPr>
          <p:cNvPr id="10" name="Picture 3" descr="E:\Work\Research\Calnex\Plots\Map Light Path.jpg"/>
          <p:cNvPicPr>
            <a:picLocks noChangeAspect="1" noChangeArrowheads="1"/>
          </p:cNvPicPr>
          <p:nvPr/>
        </p:nvPicPr>
        <p:blipFill>
          <a:blip r:embed="rId7" cstate="print"/>
          <a:srcRect l="13090" r="15243"/>
          <a:stretch>
            <a:fillRect/>
          </a:stretch>
        </p:blipFill>
        <p:spPr bwMode="auto">
          <a:xfrm>
            <a:off x="6248400" y="3817089"/>
            <a:ext cx="2832944" cy="29647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6477000" y="3962400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(Google map)</a:t>
            </a:r>
            <a:endParaRPr lang="en-US" dirty="0" smtClean="0"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334000" y="762000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(LP-DOAS)</a:t>
            </a: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" y="838200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15 2010 – June 16 2010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Los Angeles Supersite: Caltech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" y="5057930"/>
            <a:ext cx="6394554" cy="276069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Rectangle 146"/>
          <p:cNvSpPr/>
          <p:nvPr/>
        </p:nvSpPr>
        <p:spPr>
          <a:xfrm>
            <a:off x="4265950" y="4713157"/>
            <a:ext cx="2844384" cy="344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265950" y="3765030"/>
            <a:ext cx="3447738" cy="948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Oval 168"/>
          <p:cNvSpPr/>
          <p:nvPr/>
        </p:nvSpPr>
        <p:spPr>
          <a:xfrm>
            <a:off x="7239000" y="4572000"/>
            <a:ext cx="457200" cy="304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8200" y="1610193"/>
            <a:ext cx="3810000" cy="21548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Right Triangle 166"/>
          <p:cNvSpPr/>
          <p:nvPr/>
        </p:nvSpPr>
        <p:spPr>
          <a:xfrm rot="21265559" flipH="1">
            <a:off x="7659229" y="1716297"/>
            <a:ext cx="925749" cy="214164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Trace Gas Profile Retrieval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967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9681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968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6" name="Rectangle 145"/>
          <p:cNvSpPr/>
          <p:nvPr/>
        </p:nvSpPr>
        <p:spPr>
          <a:xfrm>
            <a:off x="457200" y="3765030"/>
            <a:ext cx="3808751" cy="948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le 144"/>
          <p:cNvSpPr/>
          <p:nvPr/>
        </p:nvSpPr>
        <p:spPr>
          <a:xfrm>
            <a:off x="457200" y="1610193"/>
            <a:ext cx="4239718" cy="21548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57200" y="4713157"/>
            <a:ext cx="3808751" cy="344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Connector 109"/>
          <p:cNvCxnSpPr>
            <a:stCxn id="108" idx="0"/>
            <a:endCxn id="107" idx="3"/>
          </p:cNvCxnSpPr>
          <p:nvPr/>
        </p:nvCxnSpPr>
        <p:spPr>
          <a:xfrm rot="5400000" flipH="1" flipV="1">
            <a:off x="3347990" y="261266"/>
            <a:ext cx="3689079" cy="6421412"/>
          </a:xfrm>
          <a:prstGeom prst="line">
            <a:avLst/>
          </a:prstGeom>
          <a:ln w="381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8" idx="0"/>
          </p:cNvCxnSpPr>
          <p:nvPr/>
        </p:nvCxnSpPr>
        <p:spPr>
          <a:xfrm rot="5400000" flipH="1" flipV="1">
            <a:off x="4072015" y="1674838"/>
            <a:ext cx="1551482" cy="5731865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8" idx="0"/>
            <a:endCxn id="105" idx="3"/>
          </p:cNvCxnSpPr>
          <p:nvPr/>
        </p:nvCxnSpPr>
        <p:spPr>
          <a:xfrm rot="5400000" flipH="1" flipV="1">
            <a:off x="4253021" y="2459199"/>
            <a:ext cx="586115" cy="512851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8" idx="0"/>
            <a:endCxn id="104" idx="3"/>
          </p:cNvCxnSpPr>
          <p:nvPr/>
        </p:nvCxnSpPr>
        <p:spPr>
          <a:xfrm rot="5400000" flipH="1" flipV="1">
            <a:off x="4296118" y="2760876"/>
            <a:ext cx="241342" cy="486993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57200" y="5638800"/>
            <a:ext cx="4876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8575624" y="1627432"/>
            <a:ext cx="1796" cy="4033853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1593059" y="5488899"/>
            <a:ext cx="345669" cy="89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rot="5400000">
            <a:off x="948401" y="2686713"/>
            <a:ext cx="2154836" cy="1796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6200000" flipH="1">
            <a:off x="1524999" y="4213234"/>
            <a:ext cx="999844" cy="1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rot="5400000">
            <a:off x="1851640" y="4885544"/>
            <a:ext cx="345665" cy="897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5400000">
            <a:off x="1895633" y="5187221"/>
            <a:ext cx="258577" cy="179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222861" y="5243516"/>
            <a:ext cx="682139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33m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420787" y="5144125"/>
            <a:ext cx="682139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489430" y="3399741"/>
            <a:ext cx="522211" cy="710062"/>
          </a:xfrm>
          <a:prstGeom prst="rect">
            <a:avLst/>
          </a:prstGeom>
          <a:noFill/>
          <a:ln>
            <a:noFill/>
          </a:ln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556m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9" name="Text Box 25"/>
          <p:cNvSpPr txBox="1">
            <a:spLocks noChangeArrowheads="1"/>
          </p:cNvSpPr>
          <p:nvPr/>
        </p:nvSpPr>
        <p:spPr bwMode="auto">
          <a:xfrm>
            <a:off x="381000" y="2558321"/>
            <a:ext cx="19324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(255-556m) 301m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30" name="Text Box 25"/>
          <p:cNvSpPr txBox="1">
            <a:spLocks noChangeArrowheads="1"/>
          </p:cNvSpPr>
          <p:nvPr/>
        </p:nvSpPr>
        <p:spPr bwMode="auto">
          <a:xfrm>
            <a:off x="381000" y="4023610"/>
            <a:ext cx="1922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2"/>
                </a:solidFill>
                <a:latin typeface="Calibri" pitchFamily="34" charset="0"/>
              </a:rPr>
              <a:t>(121-255m) 134m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/>
        </p:nvSpPr>
        <p:spPr bwMode="auto">
          <a:xfrm>
            <a:off x="457200" y="4644619"/>
            <a:ext cx="18362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1"/>
                </a:solidFill>
                <a:latin typeface="Calibri" pitchFamily="34" charset="0"/>
              </a:rPr>
              <a:t>(78-121m) 43m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132" name="Text Box 25"/>
          <p:cNvSpPr txBox="1">
            <a:spLocks noChangeArrowheads="1"/>
          </p:cNvSpPr>
          <p:nvPr/>
        </p:nvSpPr>
        <p:spPr bwMode="auto">
          <a:xfrm>
            <a:off x="533400" y="4971738"/>
            <a:ext cx="182630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(33-78m) 45m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>
            <a:off x="2024921" y="5918069"/>
            <a:ext cx="5085414" cy="179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>
            <a:off x="2024921" y="6176650"/>
            <a:ext cx="5430188" cy="1796"/>
          </a:xfrm>
          <a:prstGeom prst="straightConnector1">
            <a:avLst/>
          </a:prstGeom>
          <a:ln w="254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2024921" y="6435230"/>
            <a:ext cx="5947348" cy="1796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2024921" y="6693810"/>
            <a:ext cx="6636896" cy="1796"/>
          </a:xfrm>
          <a:prstGeom prst="straightConnector1">
            <a:avLst/>
          </a:prstGeom>
          <a:ln w="2540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4093564" y="5575092"/>
            <a:ext cx="925113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5.4 km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100973" y="5846870"/>
            <a:ext cx="925113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5.6 km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093564" y="6105451"/>
            <a:ext cx="925113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6.3 km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093564" y="6364031"/>
            <a:ext cx="925113" cy="417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7.0 km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 flipV="1">
            <a:off x="4696918" y="1610193"/>
            <a:ext cx="3706319" cy="2154836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endCxn id="106" idx="3"/>
          </p:cNvCxnSpPr>
          <p:nvPr/>
        </p:nvCxnSpPr>
        <p:spPr>
          <a:xfrm flipV="1">
            <a:off x="4265950" y="3782268"/>
            <a:ext cx="3447738" cy="930889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flipV="1">
            <a:off x="4265950" y="4713157"/>
            <a:ext cx="2887481" cy="34477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 Box 25"/>
          <p:cNvSpPr txBox="1">
            <a:spLocks noChangeArrowheads="1"/>
          </p:cNvSpPr>
          <p:nvPr/>
        </p:nvSpPr>
        <p:spPr bwMode="auto">
          <a:xfrm>
            <a:off x="4783111" y="1610193"/>
            <a:ext cx="1723869" cy="3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Highest Interval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49" name="Text Box 25"/>
          <p:cNvSpPr txBox="1">
            <a:spLocks noChangeArrowheads="1"/>
          </p:cNvSpPr>
          <p:nvPr/>
        </p:nvSpPr>
        <p:spPr bwMode="auto">
          <a:xfrm>
            <a:off x="4610724" y="3765030"/>
            <a:ext cx="1723869" cy="3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Upper Interval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0" name="Text Box 25"/>
          <p:cNvSpPr txBox="1">
            <a:spLocks noChangeArrowheads="1"/>
          </p:cNvSpPr>
          <p:nvPr/>
        </p:nvSpPr>
        <p:spPr bwMode="auto">
          <a:xfrm>
            <a:off x="4265950" y="4626964"/>
            <a:ext cx="1723869" cy="3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Middle Interval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1" name="Text Box 25"/>
          <p:cNvSpPr txBox="1">
            <a:spLocks noChangeArrowheads="1"/>
          </p:cNvSpPr>
          <p:nvPr/>
        </p:nvSpPr>
        <p:spPr bwMode="auto">
          <a:xfrm>
            <a:off x="4191000" y="5103445"/>
            <a:ext cx="1723869" cy="382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Lowest Interval</a:t>
            </a: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71813" y="725269"/>
            <a:ext cx="813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Measured Path Averaged Concentrations</a:t>
            </a:r>
          </a:p>
          <a:p>
            <a:r>
              <a:rPr lang="en-US" i="1" dirty="0" smtClean="0">
                <a:solidFill>
                  <a:schemeClr val="bg1"/>
                </a:solidFill>
              </a:rPr>
              <a:t>Retrieved Height Interval Concentrations (subtracting scale from the ground upwards)</a:t>
            </a:r>
            <a:endParaRPr lang="en-US" i="1" dirty="0">
              <a:solidFill>
                <a:schemeClr val="bg1"/>
              </a:solidFill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33400" y="914400"/>
            <a:ext cx="365760" cy="0"/>
          </a:xfrm>
          <a:prstGeom prst="line">
            <a:avLst/>
          </a:prstGeom>
          <a:ln w="254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533400" y="1143000"/>
            <a:ext cx="36576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ight Triangle 167"/>
          <p:cNvSpPr/>
          <p:nvPr/>
        </p:nvSpPr>
        <p:spPr>
          <a:xfrm rot="20938081" flipH="1">
            <a:off x="7265296" y="3963269"/>
            <a:ext cx="973731" cy="7919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7032760" y="4721777"/>
            <a:ext cx="1879017" cy="1796"/>
          </a:xfrm>
          <a:prstGeom prst="straightConnector1">
            <a:avLst/>
          </a:prstGeom>
          <a:ln w="254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886076" y="4434063"/>
            <a:ext cx="522211" cy="71006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255m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282721" y="4799351"/>
            <a:ext cx="522211" cy="71006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121m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 rot="5400000">
            <a:off x="6894851" y="5187222"/>
            <a:ext cx="948129" cy="1796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ight Triangle 169"/>
          <p:cNvSpPr/>
          <p:nvPr/>
        </p:nvSpPr>
        <p:spPr>
          <a:xfrm flipH="1">
            <a:off x="6934200" y="4876800"/>
            <a:ext cx="228600" cy="2286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1" name="Isosceles Triangle 170"/>
          <p:cNvSpPr/>
          <p:nvPr/>
        </p:nvSpPr>
        <p:spPr>
          <a:xfrm rot="9902493" flipH="1">
            <a:off x="7395066" y="4547230"/>
            <a:ext cx="324520" cy="7735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2" name="Right Triangle 171"/>
          <p:cNvSpPr/>
          <p:nvPr/>
        </p:nvSpPr>
        <p:spPr>
          <a:xfrm flipH="1">
            <a:off x="5257800" y="5181600"/>
            <a:ext cx="1676400" cy="228600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Isosceles Triangle 103"/>
          <p:cNvSpPr/>
          <p:nvPr/>
        </p:nvSpPr>
        <p:spPr>
          <a:xfrm rot="5400000">
            <a:off x="6851754" y="4971738"/>
            <a:ext cx="206864" cy="20686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3" name="Straight Arrow Connector 122"/>
          <p:cNvCxnSpPr/>
          <p:nvPr/>
        </p:nvCxnSpPr>
        <p:spPr>
          <a:xfrm rot="5400000">
            <a:off x="6808662" y="5359606"/>
            <a:ext cx="603346" cy="179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1963353" y="1634820"/>
            <a:ext cx="6489136" cy="3977212"/>
          </a:xfrm>
          <a:custGeom>
            <a:avLst/>
            <a:gdLst>
              <a:gd name="connsiteX0" fmla="*/ 0 w 5736772"/>
              <a:gd name="connsiteY0" fmla="*/ 3516086 h 3516086"/>
              <a:gd name="connsiteX1" fmla="*/ 1208315 w 5736772"/>
              <a:gd name="connsiteY1" fmla="*/ 3461658 h 3516086"/>
              <a:gd name="connsiteX2" fmla="*/ 2590800 w 5736772"/>
              <a:gd name="connsiteY2" fmla="*/ 3298372 h 3516086"/>
              <a:gd name="connsiteX3" fmla="*/ 4191000 w 5736772"/>
              <a:gd name="connsiteY3" fmla="*/ 3135086 h 3516086"/>
              <a:gd name="connsiteX4" fmla="*/ 4713515 w 5736772"/>
              <a:gd name="connsiteY4" fmla="*/ 2656115 h 3516086"/>
              <a:gd name="connsiteX5" fmla="*/ 5061858 w 5736772"/>
              <a:gd name="connsiteY5" fmla="*/ 2449286 h 3516086"/>
              <a:gd name="connsiteX6" fmla="*/ 5170715 w 5736772"/>
              <a:gd name="connsiteY6" fmla="*/ 1894115 h 3516086"/>
              <a:gd name="connsiteX7" fmla="*/ 5736772 w 5736772"/>
              <a:gd name="connsiteY7" fmla="*/ 0 h 35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6772" h="3516086">
                <a:moveTo>
                  <a:pt x="0" y="3516086"/>
                </a:moveTo>
                <a:cubicBezTo>
                  <a:pt x="388257" y="3507015"/>
                  <a:pt x="776515" y="3497944"/>
                  <a:pt x="1208315" y="3461658"/>
                </a:cubicBezTo>
                <a:cubicBezTo>
                  <a:pt x="1640115" y="3425372"/>
                  <a:pt x="2590800" y="3298372"/>
                  <a:pt x="2590800" y="3298372"/>
                </a:cubicBezTo>
                <a:cubicBezTo>
                  <a:pt x="3087914" y="3243943"/>
                  <a:pt x="3837214" y="3242129"/>
                  <a:pt x="4191000" y="3135086"/>
                </a:cubicBezTo>
                <a:cubicBezTo>
                  <a:pt x="4544786" y="3028043"/>
                  <a:pt x="4568372" y="2770415"/>
                  <a:pt x="4713515" y="2656115"/>
                </a:cubicBezTo>
                <a:cubicBezTo>
                  <a:pt x="4858658" y="2541815"/>
                  <a:pt x="4985658" y="2576286"/>
                  <a:pt x="5061858" y="2449286"/>
                </a:cubicBezTo>
                <a:cubicBezTo>
                  <a:pt x="5138058" y="2322286"/>
                  <a:pt x="5058229" y="2302329"/>
                  <a:pt x="5170715" y="1894115"/>
                </a:cubicBezTo>
                <a:cubicBezTo>
                  <a:pt x="5283201" y="1485901"/>
                  <a:pt x="5509986" y="742950"/>
                  <a:pt x="5736772" y="0"/>
                </a:cubicBez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Isosceles Triangle 106"/>
          <p:cNvSpPr/>
          <p:nvPr/>
        </p:nvSpPr>
        <p:spPr>
          <a:xfrm rot="5400000">
            <a:off x="8403236" y="1524000"/>
            <a:ext cx="206864" cy="206864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Isosceles Triangle 105"/>
          <p:cNvSpPr/>
          <p:nvPr/>
        </p:nvSpPr>
        <p:spPr>
          <a:xfrm rot="5400000">
            <a:off x="7713689" y="3678836"/>
            <a:ext cx="206864" cy="20686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Isosceles Triangle 104"/>
          <p:cNvSpPr/>
          <p:nvPr/>
        </p:nvSpPr>
        <p:spPr>
          <a:xfrm rot="5400000">
            <a:off x="7110334" y="4626964"/>
            <a:ext cx="206864" cy="20686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1852534" y="5316511"/>
            <a:ext cx="258580" cy="344774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4" name="Straight Connector 153"/>
          <p:cNvCxnSpPr/>
          <p:nvPr/>
        </p:nvCxnSpPr>
        <p:spPr>
          <a:xfrm rot="5400000">
            <a:off x="5181600" y="5562600"/>
            <a:ext cx="3048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5400000">
            <a:off x="5257800" y="5562600"/>
            <a:ext cx="304800" cy="1524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5410200" y="5638800"/>
            <a:ext cx="3429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066800" y="5501640"/>
            <a:ext cx="258580" cy="137160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84661" y="525780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rot="16200000" flipH="1">
            <a:off x="876299" y="5524500"/>
            <a:ext cx="228600" cy="1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 rot="16200000">
            <a:off x="6501526" y="5187347"/>
            <a:ext cx="461665" cy="510717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78m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Times New Roman" pitchFamily="18" charset="0"/>
              </a:rPr>
              <a:t>Trace Gases Vertical Profiles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19200" y="914400"/>
            <a:ext cx="4953000" cy="5029200"/>
            <a:chOff x="1981200" y="914400"/>
            <a:chExt cx="4953000" cy="5106572"/>
          </a:xfrm>
        </p:grpSpPr>
        <p:sp>
          <p:nvSpPr>
            <p:cNvPr id="11" name="Rectangle 10"/>
            <p:cNvSpPr/>
            <p:nvPr/>
          </p:nvSpPr>
          <p:spPr>
            <a:xfrm>
              <a:off x="3505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43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67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9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91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53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81200" y="914400"/>
              <a:ext cx="381000" cy="5106572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-249238" y="136525"/>
          <a:ext cx="9790113" cy="6950075"/>
        </p:xfrm>
        <a:graphic>
          <a:graphicData uri="http://schemas.openxmlformats.org/presentationml/2006/ole">
            <p:oleObj spid="_x0000_s6148" name="Graph" r:id="rId4" imgW="4917600" imgH="3490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smtClean="0">
                <a:latin typeface="+mj-lt"/>
                <a:ea typeface="+mj-ea"/>
                <a:cs typeface="Times New Roman" pitchFamily="18" charset="0"/>
              </a:rPr>
              <a:t>Trace Gases Vertical Profiles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7620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29– 30, 2010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5334000" y="1116607"/>
            <a:ext cx="3862876" cy="3229770"/>
            <a:chOff x="5267449" y="2103331"/>
            <a:chExt cx="3562248" cy="2978413"/>
          </a:xfrm>
        </p:grpSpPr>
        <p:grpSp>
          <p:nvGrpSpPr>
            <p:cNvPr id="47" name="Group 77"/>
            <p:cNvGrpSpPr/>
            <p:nvPr/>
          </p:nvGrpSpPr>
          <p:grpSpPr>
            <a:xfrm>
              <a:off x="5539025" y="2514600"/>
              <a:ext cx="3290672" cy="2378560"/>
              <a:chOff x="1653383" y="1752599"/>
              <a:chExt cx="5296679" cy="2625763"/>
            </a:xfrm>
          </p:grpSpPr>
          <p:grpSp>
            <p:nvGrpSpPr>
              <p:cNvPr id="51" name="Group 70"/>
              <p:cNvGrpSpPr/>
              <p:nvPr/>
            </p:nvGrpSpPr>
            <p:grpSpPr>
              <a:xfrm>
                <a:off x="1653383" y="1752599"/>
                <a:ext cx="4948352" cy="2625763"/>
                <a:chOff x="5844381" y="4114800"/>
                <a:chExt cx="4948351" cy="2625765"/>
              </a:xfrm>
            </p:grpSpPr>
            <p:pic>
              <p:nvPicPr>
                <p:cNvPr id="58" name="Picture 57" descr="29May2010_density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 l="65968" t="46881" r="12814" b="11268"/>
                <a:stretch>
                  <a:fillRect/>
                </a:stretch>
              </p:blipFill>
              <p:spPr>
                <a:xfrm>
                  <a:off x="6618238" y="4343400"/>
                  <a:ext cx="1687562" cy="1981200"/>
                </a:xfrm>
                <a:prstGeom prst="rect">
                  <a:avLst/>
                </a:prstGeom>
              </p:spPr>
            </p:pic>
            <p:pic>
              <p:nvPicPr>
                <p:cNvPr id="59" name="Picture 58" descr="30May2010_density.jpg"/>
                <p:cNvPicPr>
                  <a:picLocks noChangeAspect="1"/>
                </p:cNvPicPr>
                <p:nvPr/>
              </p:nvPicPr>
              <p:blipFill>
                <a:blip r:embed="rId5" cstate="print"/>
                <a:srcRect l="13413" t="46881" r="61182" b="11268"/>
                <a:stretch>
                  <a:fillRect/>
                </a:stretch>
              </p:blipFill>
              <p:spPr>
                <a:xfrm>
                  <a:off x="8277225" y="4343400"/>
                  <a:ext cx="2020568" cy="1981200"/>
                </a:xfrm>
                <a:prstGeom prst="rect">
                  <a:avLst/>
                </a:prstGeom>
              </p:spPr>
            </p:pic>
            <p:cxnSp>
              <p:nvCxnSpPr>
                <p:cNvPr id="60" name="Straight Connector 59"/>
                <p:cNvCxnSpPr/>
                <p:nvPr/>
              </p:nvCxnSpPr>
              <p:spPr>
                <a:xfrm rot="5400000">
                  <a:off x="5627637" y="5334000"/>
                  <a:ext cx="1981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6618238" y="6324600"/>
                  <a:ext cx="3679555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7277100" y="62865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>
                  <a:off x="7962900" y="62865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6542038" y="58674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0800000">
                  <a:off x="6542038" y="53340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10800000">
                  <a:off x="6542038" y="48768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0800000">
                  <a:off x="6542038" y="43434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TextBox 71"/>
                <p:cNvSpPr txBox="1"/>
                <p:nvPr/>
              </p:nvSpPr>
              <p:spPr>
                <a:xfrm>
                  <a:off x="5844381" y="4114800"/>
                  <a:ext cx="885525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2000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5844381" y="4659868"/>
                  <a:ext cx="885525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1500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5844381" y="5105400"/>
                  <a:ext cx="885525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1000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TextBox 74"/>
                <p:cNvSpPr txBox="1"/>
                <p:nvPr/>
              </p:nvSpPr>
              <p:spPr>
                <a:xfrm>
                  <a:off x="5991452" y="5650467"/>
                  <a:ext cx="738454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500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6285594" y="6107667"/>
                  <a:ext cx="444312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 rot="5400000">
                  <a:off x="8724900" y="62865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5400000">
                  <a:off x="9410700" y="62865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>
                  <a:off x="10172700" y="6286500"/>
                  <a:ext cx="762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6934200" y="6400800"/>
                  <a:ext cx="962931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20:00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8382001" y="6400801"/>
                  <a:ext cx="962931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02:00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9829801" y="6400801"/>
                  <a:ext cx="962931" cy="339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bg1"/>
                      </a:solidFill>
                    </a:rPr>
                    <a:t>08:00</a:t>
                  </a:r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2" name="Picture 51" descr="29May2010_density.jpg"/>
              <p:cNvPicPr>
                <a:picLocks noChangeAspect="1"/>
              </p:cNvPicPr>
              <p:nvPr/>
            </p:nvPicPr>
            <p:blipFill>
              <a:blip r:embed="rId4" cstate="print"/>
              <a:srcRect l="88847" t="9229" r="9493" b="12649"/>
              <a:stretch>
                <a:fillRect/>
              </a:stretch>
            </p:blipFill>
            <p:spPr>
              <a:xfrm>
                <a:off x="6229447" y="1904999"/>
                <a:ext cx="76200" cy="2133599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6305647" y="3581397"/>
                <a:ext cx="444312" cy="33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2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286435" y="3212065"/>
                <a:ext cx="663627" cy="33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2.5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305647" y="2831066"/>
                <a:ext cx="444312" cy="33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3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286435" y="2373866"/>
                <a:ext cx="663627" cy="33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3.5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308762" y="1916667"/>
                <a:ext cx="444312" cy="33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6018906" y="2207327"/>
              <a:ext cx="2423859" cy="48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Los Angeles log</a:t>
              </a:r>
              <a:r>
                <a:rPr lang="en-US" sz="1400" baseline="-25000" dirty="0" smtClean="0">
                  <a:solidFill>
                    <a:schemeClr val="bg1"/>
                  </a:solidFill>
                </a:rPr>
                <a:t>10 </a:t>
              </a:r>
              <a:r>
                <a:rPr lang="en-US" sz="1400" dirty="0" smtClean="0">
                  <a:solidFill>
                    <a:schemeClr val="bg1"/>
                  </a:solidFill>
                </a:rPr>
                <a:t>of backscatter  in 10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-9</a:t>
              </a:r>
              <a:r>
                <a:rPr lang="en-US" sz="1400" dirty="0" smtClean="0">
                  <a:solidFill>
                    <a:schemeClr val="bg1"/>
                  </a:solidFill>
                </a:rPr>
                <a:t> m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-1</a:t>
              </a:r>
              <a:r>
                <a:rPr lang="en-US" sz="1400" dirty="0" smtClean="0">
                  <a:solidFill>
                    <a:schemeClr val="bg1"/>
                  </a:solidFill>
                </a:rPr>
                <a:t> sr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-1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267449" y="2103331"/>
              <a:ext cx="400110" cy="276485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Height in m, 240 m mean tilted by 2</a:t>
              </a:r>
              <a:r>
                <a:rPr lang="en-US" sz="1400" baseline="30000" dirty="0" smtClean="0">
                  <a:solidFill>
                    <a:schemeClr val="bg1"/>
                  </a:solidFill>
                </a:rPr>
                <a:t>0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02023" y="4797920"/>
              <a:ext cx="1435676" cy="283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Time 1200 s mean</a:t>
              </a:r>
              <a:endParaRPr lang="en-US" sz="1400" baseline="300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-198438" y="914400"/>
          <a:ext cx="5834063" cy="5486400"/>
        </p:xfrm>
        <a:graphic>
          <a:graphicData uri="http://schemas.openxmlformats.org/presentationml/2006/ole">
            <p:oleObj spid="_x0000_s76806" name="Graph" r:id="rId6" imgW="3925440" imgH="3692160" progId="Origin50.Graph">
              <p:embed/>
            </p:oleObj>
          </a:graphicData>
        </a:graphic>
      </p:graphicFrame>
      <p:sp>
        <p:nvSpPr>
          <p:cNvPr id="45" name="Rounded Rectangle 44"/>
          <p:cNvSpPr/>
          <p:nvPr/>
        </p:nvSpPr>
        <p:spPr>
          <a:xfrm>
            <a:off x="5334000" y="4643259"/>
            <a:ext cx="3657600" cy="1828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200" y="4719459"/>
            <a:ext cx="365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Stable Nocturnal Boundary Layer.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+mj-lt"/>
              </a:rPr>
              <a:t>Profiles are driven by titration of O</a:t>
            </a:r>
            <a:r>
              <a:rPr lang="en-US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by NO.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+ NO → NO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 + O</a:t>
            </a:r>
            <a:r>
              <a:rPr lang="en-US" sz="3200" b="1" baseline="-25000" dirty="0" smtClean="0">
                <a:solidFill>
                  <a:schemeClr val="bg1"/>
                </a:solidFill>
                <a:latin typeface="+mj-lt"/>
              </a:rPr>
              <a:t>2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4175" y="304800"/>
          <a:ext cx="8759825" cy="6769100"/>
        </p:xfrm>
        <a:graphic>
          <a:graphicData uri="http://schemas.openxmlformats.org/presentationml/2006/ole">
            <p:oleObj spid="_x0000_s29698" name="Graph" r:id="rId4" imgW="4937760" imgH="3494880" progId="Origin50.Graph">
              <p:embed/>
            </p:oleObj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Nocturnal Vertical Gradient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7855" y="6858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29 – 30, 2010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91200" y="1143000"/>
            <a:ext cx="3200400" cy="2743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-109538" y="914400"/>
          <a:ext cx="6200776" cy="6054725"/>
        </p:xfrm>
        <a:graphic>
          <a:graphicData uri="http://schemas.openxmlformats.org/presentationml/2006/ole">
            <p:oleObj spid="_x0000_s27651" name="Graph" r:id="rId4" imgW="3775680" imgH="3686400" progId="Origin50.Graph">
              <p:embed/>
            </p:oleObj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381000" y="-762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NO</a:t>
            </a:r>
            <a:r>
              <a:rPr lang="en-US" sz="3200" baseline="-25000" dirty="0" smtClean="0">
                <a:latin typeface="+mj-lt"/>
                <a:ea typeface="+mj-ea"/>
                <a:cs typeface="Times New Roman" pitchFamily="18" charset="0"/>
              </a:rPr>
              <a:t>3</a:t>
            </a:r>
            <a:r>
              <a:rPr lang="en-US" sz="3200" dirty="0" smtClean="0">
                <a:latin typeface="+mj-lt"/>
                <a:ea typeface="+mj-ea"/>
                <a:cs typeface="Times New Roman" pitchFamily="18" charset="0"/>
              </a:rPr>
              <a:t> Chemistry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92075" y="1123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92075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92075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762000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May 26 – 27, 2010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791200" y="4343400"/>
            <a:ext cx="3200400" cy="18288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1230154"/>
            <a:ext cx="3429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NO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 production rate: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τ</a:t>
            </a:r>
            <a:r>
              <a:rPr lang="en-US" baseline="-25000" dirty="0" smtClean="0">
                <a:solidFill>
                  <a:schemeClr val="bg1"/>
                </a:solidFill>
              </a:rPr>
              <a:t>NO3</a:t>
            </a:r>
            <a:r>
              <a:rPr lang="en-US" dirty="0" smtClean="0">
                <a:solidFill>
                  <a:schemeClr val="bg1"/>
                </a:solidFill>
              </a:rPr>
              <a:t>(PSS) = </a:t>
            </a:r>
            <a:r>
              <a:rPr lang="en-US" u="sng" dirty="0" smtClean="0">
                <a:solidFill>
                  <a:schemeClr val="bg1"/>
                </a:solidFill>
              </a:rPr>
              <a:t>(K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u="sng" dirty="0" smtClean="0">
                <a:solidFill>
                  <a:schemeClr val="bg1"/>
                </a:solidFill>
              </a:rPr>
              <a:t>(T) •[NO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u="sng" dirty="0" smtClean="0">
                <a:solidFill>
                  <a:schemeClr val="bg1"/>
                </a:solidFill>
              </a:rPr>
              <a:t>] •[O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u="sng" dirty="0" smtClean="0">
                <a:solidFill>
                  <a:schemeClr val="bg1"/>
                </a:solidFill>
              </a:rPr>
              <a:t>])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[NO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]             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P(NO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) = K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(T) •[NO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] •[O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 = 1.43x10</a:t>
            </a:r>
            <a:r>
              <a:rPr lang="en-US" baseline="30000" dirty="0" smtClean="0">
                <a:solidFill>
                  <a:schemeClr val="bg1"/>
                </a:solidFill>
              </a:rPr>
              <a:t>-13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*e</a:t>
            </a:r>
            <a:r>
              <a:rPr lang="en-US" baseline="30000" dirty="0" smtClean="0">
                <a:solidFill>
                  <a:schemeClr val="bg1"/>
                </a:solidFill>
                <a:latin typeface="Calibri"/>
              </a:rPr>
              <a:t>-2470/T</a:t>
            </a:r>
          </a:p>
          <a:p>
            <a:endParaRPr lang="en-US" baseline="30000" dirty="0" smtClean="0">
              <a:solidFill>
                <a:schemeClr val="bg1"/>
              </a:solidFill>
              <a:latin typeface="Calibri"/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Mixing ratio of N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</a:rPr>
              <a:t>O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5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NO</a:t>
            </a:r>
            <a:r>
              <a:rPr lang="en-US" baseline="-25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+ NO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+ M </a:t>
            </a:r>
            <a:r>
              <a:rPr lang="en-US" dirty="0" smtClean="0">
                <a:solidFill>
                  <a:schemeClr val="bg1"/>
                </a:solidFill>
                <a:latin typeface="Calibri"/>
              </a:rPr>
              <a:t>↔ 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</a:rPr>
              <a:t>5</a:t>
            </a:r>
            <a:r>
              <a:rPr lang="en-US" dirty="0" smtClean="0">
                <a:solidFill>
                  <a:schemeClr val="bg1"/>
                </a:solidFill>
              </a:rPr>
              <a:t> + M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K = 5.58x10</a:t>
            </a:r>
            <a:r>
              <a:rPr lang="en-US" baseline="30000" dirty="0" smtClean="0">
                <a:solidFill>
                  <a:schemeClr val="bg1"/>
                </a:solidFill>
              </a:rPr>
              <a:t>-27</a:t>
            </a:r>
            <a:r>
              <a:rPr lang="en-US" dirty="0" smtClean="0">
                <a:solidFill>
                  <a:schemeClr val="bg1"/>
                </a:solidFill>
              </a:rPr>
              <a:t>*e</a:t>
            </a:r>
            <a:r>
              <a:rPr lang="en-US" baseline="30000" dirty="0" smtClean="0">
                <a:solidFill>
                  <a:schemeClr val="bg1"/>
                </a:solidFill>
              </a:rPr>
              <a:t>10724/T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10748</TotalTime>
  <Words>636</Words>
  <Application>Microsoft Office PowerPoint</Application>
  <PresentationFormat>On-screen Show (4:3)</PresentationFormat>
  <Paragraphs>252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Picture</vt:lpstr>
      <vt:lpstr>Clip</vt:lpstr>
      <vt:lpstr>Graph</vt:lpstr>
      <vt:lpstr>Slide 1</vt:lpstr>
      <vt:lpstr>Motivation</vt:lpstr>
      <vt:lpstr>Nocturnal Chemistry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AOS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DOAS</dc:creator>
  <cp:lastModifiedBy>DOAS</cp:lastModifiedBy>
  <cp:revision>562</cp:revision>
  <dcterms:created xsi:type="dcterms:W3CDTF">2010-12-02T06:57:14Z</dcterms:created>
  <dcterms:modified xsi:type="dcterms:W3CDTF">2011-05-17T15:24:51Z</dcterms:modified>
</cp:coreProperties>
</file>