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Default Extension="wmf" ContentType="image/x-wmf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embeddings/oleObject1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Override PartName="/ppt/commentAuthors.xml" ContentType="application/vnd.openxmlformats-officedocument.presentationml.commentAuthors+xml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png" ContentType="image/png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70" r:id="rId3"/>
    <p:sldId id="283" r:id="rId4"/>
    <p:sldId id="291" r:id="rId5"/>
    <p:sldId id="273" r:id="rId6"/>
    <p:sldId id="276" r:id="rId7"/>
    <p:sldId id="277" r:id="rId8"/>
    <p:sldId id="284" r:id="rId9"/>
    <p:sldId id="281" r:id="rId10"/>
    <p:sldId id="279" r:id="rId11"/>
    <p:sldId id="280" r:id="rId12"/>
    <p:sldId id="282" r:id="rId13"/>
    <p:sldId id="275" r:id="rId14"/>
    <p:sldId id="278" r:id="rId15"/>
    <p:sldId id="289" r:id="rId16"/>
    <p:sldId id="285" r:id="rId17"/>
    <p:sldId id="286" r:id="rId18"/>
    <p:sldId id="287" r:id="rId19"/>
    <p:sldId id="290" r:id="rId20"/>
    <p:sldId id="288" r:id="rId21"/>
    <p:sldId id="272" r:id="rId22"/>
    <p:sldId id="271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Gregory Santoni" initials="G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800080"/>
    <a:srgbClr val="00FF00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6938" autoAdjust="0"/>
    <p:restoredTop sz="94660"/>
  </p:normalViewPr>
  <p:slideViewPr>
    <p:cSldViewPr snapToGrid="0" snapToObjects="1">
      <p:cViewPr>
        <p:scale>
          <a:sx n="75" d="100"/>
          <a:sy n="75" d="100"/>
        </p:scale>
        <p:origin x="-1248" y="-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presProps" Target="presProps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viewProps" Target="viewProps.xml"/><Relationship Id="rId26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11" Type="http://schemas.openxmlformats.org/officeDocument/2006/relationships/slide" Target="slides/slide10.xml"/><Relationship Id="rId29" Type="http://schemas.openxmlformats.org/officeDocument/2006/relationships/theme" Target="theme/theme1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1E089-9822-3D42-927C-F4586347D4B2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F0F71-2BB4-B240-AFE8-A7289F4EAF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F0F71-2BB4-B240-AFE8-A7289F4EAF6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F0F71-2BB4-B240-AFE8-A7289F4EAF6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Particles as little AIR PARCELS</a:t>
            </a:r>
          </a:p>
          <a:p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Contrast GRIDCELL vs Lagrangian approaches:  Particle locations are independent of gridcells and can be subgridscale—avoids gridcells</a:t>
            </a:r>
          </a:p>
          <a:p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Run BACKWARD in time:  Pioneered by people like Marek and Roger</a:t>
            </a:r>
          </a:p>
          <a:p>
            <a:endParaRPr lang="en-US"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0ECF4-3F0F-D842-89FA-88D31408A790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2ABF4-F969-E14D-88F6-E4926C03D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0ECF4-3F0F-D842-89FA-88D31408A790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2ABF4-F969-E14D-88F6-E4926C03D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0ECF4-3F0F-D842-89FA-88D31408A790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2ABF4-F969-E14D-88F6-E4926C03D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0ECF4-3F0F-D842-89FA-88D31408A790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2ABF4-F969-E14D-88F6-E4926C03D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0ECF4-3F0F-D842-89FA-88D31408A790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2ABF4-F969-E14D-88F6-E4926C03D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0ECF4-3F0F-D842-89FA-88D31408A790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2ABF4-F969-E14D-88F6-E4926C03D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0ECF4-3F0F-D842-89FA-88D31408A790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2ABF4-F969-E14D-88F6-E4926C03D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0ECF4-3F0F-D842-89FA-88D31408A790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2ABF4-F969-E14D-88F6-E4926C03D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0ECF4-3F0F-D842-89FA-88D31408A790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2ABF4-F969-E14D-88F6-E4926C03D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0ECF4-3F0F-D842-89FA-88D31408A790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2ABF4-F969-E14D-88F6-E4926C03D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0ECF4-3F0F-D842-89FA-88D31408A790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2ABF4-F969-E14D-88F6-E4926C03D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65000"/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0ECF4-3F0F-D842-89FA-88D31408A790}" type="datetimeFigureOut">
              <a:rPr lang="en-US" smtClean="0"/>
              <a:pPr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2ABF4-F969-E14D-88F6-E4926C03D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5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.xml"/><Relationship Id="rId5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4" Type="http://schemas.openxmlformats.org/officeDocument/2006/relationships/image" Target="../media/image23.jpeg"/><Relationship Id="rId10" Type="http://schemas.openxmlformats.org/officeDocument/2006/relationships/image" Target="../media/image28.png"/><Relationship Id="rId5" Type="http://schemas.openxmlformats.org/officeDocument/2006/relationships/image" Target="../media/image24.png"/><Relationship Id="rId7" Type="http://schemas.openxmlformats.org/officeDocument/2006/relationships/oleObject" Target="../embeddings/oleObject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9" Type="http://schemas.openxmlformats.org/officeDocument/2006/relationships/image" Target="../media/image27.jpeg"/><Relationship Id="rId3" Type="http://schemas.openxmlformats.org/officeDocument/2006/relationships/notesSlide" Target="../notesSlides/notesSlide4.xml"/><Relationship Id="rId6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5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3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5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3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df"/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3508.JPG"/>
          <p:cNvPicPr>
            <a:picLocks noChangeAspect="1"/>
          </p:cNvPicPr>
          <p:nvPr/>
        </p:nvPicPr>
        <p:blipFill>
          <a:blip r:embed="rId2">
            <a:alphaModFix amt="74000"/>
            <a:lum bright="23000"/>
          </a:blip>
          <a:srcRect t="12000"/>
          <a:stretch>
            <a:fillRect/>
          </a:stretch>
        </p:blipFill>
        <p:spPr>
          <a:xfrm>
            <a:off x="-525529" y="-29199"/>
            <a:ext cx="10496162" cy="700869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99824" y="14430"/>
            <a:ext cx="8748061" cy="1763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300" dirty="0" smtClean="0">
                <a:latin typeface="+mj-lt"/>
              </a:rPr>
              <a:t>Constraints on Methane Emissions from California’s Central Valley using </a:t>
            </a:r>
            <a:r>
              <a:rPr lang="en-US" sz="3300" dirty="0" err="1" smtClean="0">
                <a:latin typeface="+mj-lt"/>
              </a:rPr>
              <a:t>CalNex</a:t>
            </a:r>
            <a:r>
              <a:rPr lang="en-US" sz="3300" dirty="0" smtClean="0">
                <a:latin typeface="+mj-lt"/>
              </a:rPr>
              <a:t> WP-3 Aircraft Data and a </a:t>
            </a:r>
            <a:r>
              <a:rPr lang="en-US" sz="3300" dirty="0" err="1" smtClean="0">
                <a:latin typeface="+mj-lt"/>
              </a:rPr>
              <a:t>Lagrangian</a:t>
            </a:r>
            <a:r>
              <a:rPr lang="en-US" sz="3300" dirty="0" smtClean="0">
                <a:latin typeface="+mj-lt"/>
              </a:rPr>
              <a:t> Transport Model </a:t>
            </a:r>
            <a:endParaRPr kumimoji="0" lang="en-US" sz="330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CalNexPayloa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2868" y="1714411"/>
            <a:ext cx="4514695" cy="3044602"/>
          </a:xfrm>
          <a:prstGeom prst="rect">
            <a:avLst/>
          </a:prstGeom>
        </p:spPr>
      </p:pic>
      <p:pic>
        <p:nvPicPr>
          <p:cNvPr id="11" name="Picture 4" descr="fas-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5980" y="87425"/>
            <a:ext cx="1061768" cy="1255705"/>
          </a:xfrm>
          <a:prstGeom prst="rect">
            <a:avLst/>
          </a:prstGeom>
          <a:noFill/>
        </p:spPr>
      </p:pic>
      <p:pic>
        <p:nvPicPr>
          <p:cNvPr id="12" name="Picture 11" descr="IMG_3447.JPG"/>
          <p:cNvPicPr>
            <a:picLocks noChangeAspect="1"/>
          </p:cNvPicPr>
          <p:nvPr/>
        </p:nvPicPr>
        <p:blipFill>
          <a:blip r:embed="rId5"/>
          <a:srcRect l="51750" t="36000" r="13500"/>
          <a:stretch>
            <a:fillRect/>
          </a:stretch>
        </p:blipFill>
        <p:spPr>
          <a:xfrm>
            <a:off x="6349239" y="3064424"/>
            <a:ext cx="2660948" cy="36755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77081" y="4759013"/>
            <a:ext cx="75926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CO</a:t>
            </a:r>
            <a:r>
              <a:rPr lang="en-US" sz="3000" baseline="-25000" dirty="0" smtClean="0">
                <a:solidFill>
                  <a:srgbClr val="FF0000"/>
                </a:solidFill>
              </a:rPr>
              <a:t>2</a:t>
            </a:r>
            <a:endParaRPr lang="en-US" sz="3000" baseline="-25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75436" y="3109452"/>
            <a:ext cx="75872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0000"/>
                </a:solidFill>
              </a:rPr>
              <a:t>CO</a:t>
            </a:r>
            <a:endParaRPr lang="en-US" sz="3000" baseline="-25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338325" y="3153249"/>
            <a:ext cx="75926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CH</a:t>
            </a:r>
            <a:r>
              <a:rPr lang="en-US" sz="3000" baseline="-25000" dirty="0" smtClean="0">
                <a:solidFill>
                  <a:srgbClr val="FF0000"/>
                </a:solidFill>
              </a:rPr>
              <a:t>4</a:t>
            </a:r>
            <a:endParaRPr lang="en-US" sz="3000" baseline="-25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282688" y="4086057"/>
            <a:ext cx="90249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0000"/>
                </a:solidFill>
              </a:rPr>
              <a:t>N</a:t>
            </a:r>
            <a:r>
              <a:rPr lang="en-US" sz="3000" baseline="-25000" dirty="0" smtClean="0">
                <a:solidFill>
                  <a:srgbClr val="FF0000"/>
                </a:solidFill>
              </a:rPr>
              <a:t>2</a:t>
            </a:r>
            <a:r>
              <a:rPr lang="en-US" sz="3000" dirty="0" smtClean="0">
                <a:solidFill>
                  <a:srgbClr val="FF0000"/>
                </a:solidFill>
              </a:rPr>
              <a:t>O</a:t>
            </a:r>
            <a:endParaRPr lang="en-US" sz="3000" baseline="-25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3962" y="4063767"/>
            <a:ext cx="5309042" cy="14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smtClean="0"/>
              <a:t>Gregory Santoni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, Bin Xiang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,</a:t>
            </a:r>
            <a:r>
              <a:rPr lang="en-US" sz="2000" dirty="0" smtClean="0"/>
              <a:t> Eric Kort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, Bruce Daube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, </a:t>
            </a:r>
            <a:r>
              <a:rPr lang="en-US" sz="2000" dirty="0" err="1" smtClean="0"/>
              <a:t>Roisin</a:t>
            </a:r>
            <a:r>
              <a:rPr lang="en-US" sz="2000" dirty="0" smtClean="0"/>
              <a:t> Commane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, Elaine Gottlieb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, Jeff </a:t>
            </a:r>
            <a:r>
              <a:rPr lang="en-US" sz="2000" dirty="0" smtClean="0"/>
              <a:t>Peischle</a:t>
            </a:r>
            <a:r>
              <a:rPr lang="en-US" sz="2000" baseline="30000" dirty="0" smtClean="0"/>
              <a:t>2,</a:t>
            </a:r>
            <a:r>
              <a:rPr lang="en-US" sz="2000" dirty="0" smtClean="0"/>
              <a:t> John Holloway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, Tom Ryerson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, Michael Trainer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,</a:t>
            </a:r>
            <a:r>
              <a:rPr lang="en-US" sz="2000" dirty="0" smtClean="0"/>
              <a:t> Thomas Nehrkorn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, Wayne </a:t>
            </a:r>
            <a:r>
              <a:rPr lang="en-US" sz="2000" dirty="0" smtClean="0"/>
              <a:t>Angevine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, Steven Wofsy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 </a:t>
            </a:r>
            <a:endParaRPr lang="pt-BR" sz="2000" dirty="0" smtClean="0"/>
          </a:p>
          <a:p>
            <a:pPr>
              <a:lnSpc>
                <a:spcPct val="80000"/>
              </a:lnSpc>
            </a:pPr>
            <a:endParaRPr lang="pt-BR" sz="11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145980" y="5402467"/>
            <a:ext cx="60428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1 </a:t>
            </a:r>
            <a:r>
              <a:rPr lang="en-US" sz="1600" dirty="0"/>
              <a:t>- Harvard University, School of Engineering and Applied Sciences and Department of Earth and Planetary Sciences, Cambridge, Ma, U.S.A.</a:t>
            </a:r>
          </a:p>
          <a:p>
            <a:pPr algn="ctr"/>
            <a:r>
              <a:rPr lang="en-US" sz="1600" dirty="0"/>
              <a:t>2</a:t>
            </a:r>
            <a:r>
              <a:rPr lang="en-US" sz="1600" dirty="0" smtClean="0"/>
              <a:t> – National Ocean and Atmospheric Administration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42" name="Picture 54" descr="fligh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" y="88900"/>
            <a:ext cx="8980488" cy="6735763"/>
          </a:xfrm>
          <a:prstGeom prst="rect">
            <a:avLst/>
          </a:prstGeom>
          <a:noFill/>
        </p:spPr>
      </p:pic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8229600" y="1447800"/>
          <a:ext cx="914400" cy="455613"/>
        </p:xfrm>
        <a:graphic>
          <a:graphicData uri="http://schemas.openxmlformats.org/presentationml/2006/ole">
            <p:oleObj spid="_x0000_s43010" name="Clip" r:id="rId5" imgW="2515320" imgH="1251720" progId="">
              <p:embed/>
            </p:oleObj>
          </a:graphicData>
        </a:graphic>
      </p:graphicFrame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467600" y="1295400"/>
            <a:ext cx="708025" cy="944563"/>
            <a:chOff x="4704" y="816"/>
            <a:chExt cx="446" cy="595"/>
          </a:xfrm>
        </p:grpSpPr>
        <p:sp>
          <p:nvSpPr>
            <p:cNvPr id="37892" name="Oval 4"/>
            <p:cNvSpPr>
              <a:spLocks noChangeArrowheads="1"/>
            </p:cNvSpPr>
            <p:nvPr/>
          </p:nvSpPr>
          <p:spPr bwMode="auto">
            <a:xfrm>
              <a:off x="4992" y="1200"/>
              <a:ext cx="62" cy="67"/>
            </a:xfrm>
            <a:prstGeom prst="ellipse">
              <a:avLst/>
            </a:prstGeom>
            <a:solidFill>
              <a:srgbClr val="FD3F3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3" name="Oval 5"/>
            <p:cNvSpPr>
              <a:spLocks noChangeArrowheads="1"/>
            </p:cNvSpPr>
            <p:nvPr/>
          </p:nvSpPr>
          <p:spPr bwMode="auto">
            <a:xfrm>
              <a:off x="4704" y="816"/>
              <a:ext cx="62" cy="67"/>
            </a:xfrm>
            <a:prstGeom prst="ellipse">
              <a:avLst/>
            </a:prstGeom>
            <a:solidFill>
              <a:srgbClr val="FD3F3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4" name="Oval 6"/>
            <p:cNvSpPr>
              <a:spLocks noChangeArrowheads="1"/>
            </p:cNvSpPr>
            <p:nvPr/>
          </p:nvSpPr>
          <p:spPr bwMode="auto">
            <a:xfrm>
              <a:off x="4848" y="1200"/>
              <a:ext cx="62" cy="67"/>
            </a:xfrm>
            <a:prstGeom prst="ellipse">
              <a:avLst/>
            </a:prstGeom>
            <a:solidFill>
              <a:srgbClr val="99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5" name="Oval 7"/>
            <p:cNvSpPr>
              <a:spLocks noChangeArrowheads="1"/>
            </p:cNvSpPr>
            <p:nvPr/>
          </p:nvSpPr>
          <p:spPr bwMode="auto">
            <a:xfrm>
              <a:off x="4752" y="1056"/>
              <a:ext cx="62" cy="67"/>
            </a:xfrm>
            <a:prstGeom prst="ellipse">
              <a:avLst/>
            </a:prstGeom>
            <a:solidFill>
              <a:srgbClr val="99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6" name="Oval 8"/>
            <p:cNvSpPr>
              <a:spLocks noChangeArrowheads="1"/>
            </p:cNvSpPr>
            <p:nvPr/>
          </p:nvSpPr>
          <p:spPr bwMode="auto">
            <a:xfrm>
              <a:off x="5088" y="1008"/>
              <a:ext cx="62" cy="67"/>
            </a:xfrm>
            <a:prstGeom prst="ellipse">
              <a:avLst/>
            </a:prstGeom>
            <a:solidFill>
              <a:srgbClr val="99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7" name="Oval 9"/>
            <p:cNvSpPr>
              <a:spLocks noChangeArrowheads="1"/>
            </p:cNvSpPr>
            <p:nvPr/>
          </p:nvSpPr>
          <p:spPr bwMode="auto">
            <a:xfrm>
              <a:off x="4704" y="1344"/>
              <a:ext cx="62" cy="67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8" name="Oval 10"/>
            <p:cNvSpPr>
              <a:spLocks noChangeArrowheads="1"/>
            </p:cNvSpPr>
            <p:nvPr/>
          </p:nvSpPr>
          <p:spPr bwMode="auto">
            <a:xfrm>
              <a:off x="4834" y="912"/>
              <a:ext cx="62" cy="67"/>
            </a:xfrm>
            <a:prstGeom prst="ellipse">
              <a:avLst/>
            </a:prstGeom>
            <a:solidFill>
              <a:srgbClr val="FD3F3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9" name="Oval 11"/>
            <p:cNvSpPr>
              <a:spLocks noChangeArrowheads="1"/>
            </p:cNvSpPr>
            <p:nvPr/>
          </p:nvSpPr>
          <p:spPr bwMode="auto">
            <a:xfrm>
              <a:off x="4704" y="1152"/>
              <a:ext cx="62" cy="67"/>
            </a:xfrm>
            <a:prstGeom prst="ellipse">
              <a:avLst/>
            </a:prstGeom>
            <a:solidFill>
              <a:srgbClr val="FD3F3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00" name="Oval 12"/>
            <p:cNvSpPr>
              <a:spLocks noChangeArrowheads="1"/>
            </p:cNvSpPr>
            <p:nvPr/>
          </p:nvSpPr>
          <p:spPr bwMode="auto">
            <a:xfrm>
              <a:off x="4896" y="1056"/>
              <a:ext cx="62" cy="67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400800" y="1143000"/>
            <a:ext cx="784225" cy="1401763"/>
            <a:chOff x="4032" y="720"/>
            <a:chExt cx="494" cy="883"/>
          </a:xfrm>
        </p:grpSpPr>
        <p:sp>
          <p:nvSpPr>
            <p:cNvPr id="37902" name="Oval 14"/>
            <p:cNvSpPr>
              <a:spLocks noChangeArrowheads="1"/>
            </p:cNvSpPr>
            <p:nvPr/>
          </p:nvSpPr>
          <p:spPr bwMode="auto">
            <a:xfrm>
              <a:off x="4272" y="1392"/>
              <a:ext cx="62" cy="67"/>
            </a:xfrm>
            <a:prstGeom prst="ellipse">
              <a:avLst/>
            </a:prstGeom>
            <a:solidFill>
              <a:srgbClr val="99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03" name="Oval 15"/>
            <p:cNvSpPr>
              <a:spLocks noChangeArrowheads="1"/>
            </p:cNvSpPr>
            <p:nvPr/>
          </p:nvSpPr>
          <p:spPr bwMode="auto">
            <a:xfrm>
              <a:off x="4032" y="720"/>
              <a:ext cx="62" cy="67"/>
            </a:xfrm>
            <a:prstGeom prst="ellipse">
              <a:avLst/>
            </a:prstGeom>
            <a:solidFill>
              <a:srgbClr val="FD3F3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04" name="Oval 16"/>
            <p:cNvSpPr>
              <a:spLocks noChangeArrowheads="1"/>
            </p:cNvSpPr>
            <p:nvPr/>
          </p:nvSpPr>
          <p:spPr bwMode="auto">
            <a:xfrm>
              <a:off x="4272" y="1200"/>
              <a:ext cx="62" cy="67"/>
            </a:xfrm>
            <a:prstGeom prst="ellipse">
              <a:avLst/>
            </a:prstGeom>
            <a:solidFill>
              <a:srgbClr val="FD3F3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05" name="Oval 17"/>
            <p:cNvSpPr>
              <a:spLocks noChangeArrowheads="1"/>
            </p:cNvSpPr>
            <p:nvPr/>
          </p:nvSpPr>
          <p:spPr bwMode="auto">
            <a:xfrm>
              <a:off x="4128" y="1056"/>
              <a:ext cx="62" cy="67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06" name="Oval 18"/>
            <p:cNvSpPr>
              <a:spLocks noChangeArrowheads="1"/>
            </p:cNvSpPr>
            <p:nvPr/>
          </p:nvSpPr>
          <p:spPr bwMode="auto">
            <a:xfrm>
              <a:off x="4464" y="1008"/>
              <a:ext cx="62" cy="67"/>
            </a:xfrm>
            <a:prstGeom prst="ellipse">
              <a:avLst/>
            </a:prstGeom>
            <a:solidFill>
              <a:srgbClr val="FD3F3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07" name="Oval 19"/>
            <p:cNvSpPr>
              <a:spLocks noChangeArrowheads="1"/>
            </p:cNvSpPr>
            <p:nvPr/>
          </p:nvSpPr>
          <p:spPr bwMode="auto">
            <a:xfrm>
              <a:off x="4080" y="1536"/>
              <a:ext cx="62" cy="67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08" name="Oval 20"/>
            <p:cNvSpPr>
              <a:spLocks noChangeArrowheads="1"/>
            </p:cNvSpPr>
            <p:nvPr/>
          </p:nvSpPr>
          <p:spPr bwMode="auto">
            <a:xfrm>
              <a:off x="4272" y="960"/>
              <a:ext cx="62" cy="67"/>
            </a:xfrm>
            <a:prstGeom prst="ellipse">
              <a:avLst/>
            </a:prstGeom>
            <a:solidFill>
              <a:srgbClr val="99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09" name="Oval 21"/>
            <p:cNvSpPr>
              <a:spLocks noChangeArrowheads="1"/>
            </p:cNvSpPr>
            <p:nvPr/>
          </p:nvSpPr>
          <p:spPr bwMode="auto">
            <a:xfrm>
              <a:off x="4128" y="816"/>
              <a:ext cx="62" cy="67"/>
            </a:xfrm>
            <a:prstGeom prst="ellipse">
              <a:avLst/>
            </a:prstGeom>
            <a:solidFill>
              <a:srgbClr val="FD3F3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0" name="Oval 22"/>
            <p:cNvSpPr>
              <a:spLocks noChangeArrowheads="1"/>
            </p:cNvSpPr>
            <p:nvPr/>
          </p:nvSpPr>
          <p:spPr bwMode="auto">
            <a:xfrm>
              <a:off x="4128" y="1296"/>
              <a:ext cx="62" cy="67"/>
            </a:xfrm>
            <a:prstGeom prst="ellipse">
              <a:avLst/>
            </a:prstGeom>
            <a:solidFill>
              <a:srgbClr val="99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5181600" y="1143000"/>
            <a:ext cx="708025" cy="1935163"/>
            <a:chOff x="3264" y="720"/>
            <a:chExt cx="446" cy="1219"/>
          </a:xfrm>
        </p:grpSpPr>
        <p:sp>
          <p:nvSpPr>
            <p:cNvPr id="37912" name="Oval 24"/>
            <p:cNvSpPr>
              <a:spLocks noChangeArrowheads="1"/>
            </p:cNvSpPr>
            <p:nvPr/>
          </p:nvSpPr>
          <p:spPr bwMode="auto">
            <a:xfrm>
              <a:off x="3648" y="1392"/>
              <a:ext cx="62" cy="67"/>
            </a:xfrm>
            <a:prstGeom prst="ellipse">
              <a:avLst/>
            </a:prstGeom>
            <a:solidFill>
              <a:srgbClr val="FD3F3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3" name="Oval 25"/>
            <p:cNvSpPr>
              <a:spLocks noChangeArrowheads="1"/>
            </p:cNvSpPr>
            <p:nvPr/>
          </p:nvSpPr>
          <p:spPr bwMode="auto">
            <a:xfrm>
              <a:off x="3264" y="720"/>
              <a:ext cx="62" cy="67"/>
            </a:xfrm>
            <a:prstGeom prst="ellipse">
              <a:avLst/>
            </a:prstGeom>
            <a:solidFill>
              <a:srgbClr val="FD3F3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4" name="Oval 26"/>
            <p:cNvSpPr>
              <a:spLocks noChangeArrowheads="1"/>
            </p:cNvSpPr>
            <p:nvPr/>
          </p:nvSpPr>
          <p:spPr bwMode="auto">
            <a:xfrm>
              <a:off x="3360" y="1536"/>
              <a:ext cx="62" cy="67"/>
            </a:xfrm>
            <a:prstGeom prst="ellipse">
              <a:avLst/>
            </a:prstGeom>
            <a:solidFill>
              <a:srgbClr val="99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5" name="Oval 27"/>
            <p:cNvSpPr>
              <a:spLocks noChangeArrowheads="1"/>
            </p:cNvSpPr>
            <p:nvPr/>
          </p:nvSpPr>
          <p:spPr bwMode="auto">
            <a:xfrm>
              <a:off x="3600" y="1152"/>
              <a:ext cx="62" cy="67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6" name="Oval 28"/>
            <p:cNvSpPr>
              <a:spLocks noChangeArrowheads="1"/>
            </p:cNvSpPr>
            <p:nvPr/>
          </p:nvSpPr>
          <p:spPr bwMode="auto">
            <a:xfrm>
              <a:off x="3552" y="912"/>
              <a:ext cx="62" cy="67"/>
            </a:xfrm>
            <a:prstGeom prst="ellipse">
              <a:avLst/>
            </a:prstGeom>
            <a:solidFill>
              <a:srgbClr val="FD3F3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7" name="Oval 29"/>
            <p:cNvSpPr>
              <a:spLocks noChangeArrowheads="1"/>
            </p:cNvSpPr>
            <p:nvPr/>
          </p:nvSpPr>
          <p:spPr bwMode="auto">
            <a:xfrm>
              <a:off x="3312" y="1872"/>
              <a:ext cx="62" cy="67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8" name="Oval 30"/>
            <p:cNvSpPr>
              <a:spLocks noChangeArrowheads="1"/>
            </p:cNvSpPr>
            <p:nvPr/>
          </p:nvSpPr>
          <p:spPr bwMode="auto">
            <a:xfrm>
              <a:off x="3312" y="1056"/>
              <a:ext cx="62" cy="67"/>
            </a:xfrm>
            <a:prstGeom prst="ellipse">
              <a:avLst/>
            </a:prstGeom>
            <a:solidFill>
              <a:srgbClr val="FD3F3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9" name="Oval 31"/>
            <p:cNvSpPr>
              <a:spLocks noChangeArrowheads="1"/>
            </p:cNvSpPr>
            <p:nvPr/>
          </p:nvSpPr>
          <p:spPr bwMode="auto">
            <a:xfrm>
              <a:off x="3504" y="1632"/>
              <a:ext cx="62" cy="67"/>
            </a:xfrm>
            <a:prstGeom prst="ellipse">
              <a:avLst/>
            </a:prstGeom>
            <a:solidFill>
              <a:srgbClr val="99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20" name="Oval 32"/>
            <p:cNvSpPr>
              <a:spLocks noChangeArrowheads="1"/>
            </p:cNvSpPr>
            <p:nvPr/>
          </p:nvSpPr>
          <p:spPr bwMode="auto">
            <a:xfrm>
              <a:off x="3408" y="1248"/>
              <a:ext cx="62" cy="67"/>
            </a:xfrm>
            <a:prstGeom prst="ellipse">
              <a:avLst/>
            </a:prstGeom>
            <a:solidFill>
              <a:srgbClr val="99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3352800" y="838200"/>
            <a:ext cx="1012825" cy="2925763"/>
            <a:chOff x="2112" y="528"/>
            <a:chExt cx="638" cy="1843"/>
          </a:xfrm>
        </p:grpSpPr>
        <p:sp>
          <p:nvSpPr>
            <p:cNvPr id="37922" name="Oval 34"/>
            <p:cNvSpPr>
              <a:spLocks noChangeArrowheads="1"/>
            </p:cNvSpPr>
            <p:nvPr/>
          </p:nvSpPr>
          <p:spPr bwMode="auto">
            <a:xfrm>
              <a:off x="2688" y="1632"/>
              <a:ext cx="62" cy="67"/>
            </a:xfrm>
            <a:prstGeom prst="ellipse">
              <a:avLst/>
            </a:prstGeom>
            <a:solidFill>
              <a:srgbClr val="99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23" name="Oval 35"/>
            <p:cNvSpPr>
              <a:spLocks noChangeArrowheads="1"/>
            </p:cNvSpPr>
            <p:nvPr/>
          </p:nvSpPr>
          <p:spPr bwMode="auto">
            <a:xfrm>
              <a:off x="2208" y="528"/>
              <a:ext cx="62" cy="67"/>
            </a:xfrm>
            <a:prstGeom prst="ellipse">
              <a:avLst/>
            </a:prstGeom>
            <a:solidFill>
              <a:srgbClr val="FD3F3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24" name="Oval 36"/>
            <p:cNvSpPr>
              <a:spLocks noChangeArrowheads="1"/>
            </p:cNvSpPr>
            <p:nvPr/>
          </p:nvSpPr>
          <p:spPr bwMode="auto">
            <a:xfrm>
              <a:off x="2112" y="1632"/>
              <a:ext cx="62" cy="67"/>
            </a:xfrm>
            <a:prstGeom prst="ellipse">
              <a:avLst/>
            </a:prstGeom>
            <a:solidFill>
              <a:srgbClr val="FD3F3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25" name="Oval 37"/>
            <p:cNvSpPr>
              <a:spLocks noChangeArrowheads="1"/>
            </p:cNvSpPr>
            <p:nvPr/>
          </p:nvSpPr>
          <p:spPr bwMode="auto">
            <a:xfrm>
              <a:off x="2352" y="1248"/>
              <a:ext cx="62" cy="67"/>
            </a:xfrm>
            <a:prstGeom prst="ellipse">
              <a:avLst/>
            </a:prstGeom>
            <a:solidFill>
              <a:srgbClr val="99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26" name="Oval 38"/>
            <p:cNvSpPr>
              <a:spLocks noChangeArrowheads="1"/>
            </p:cNvSpPr>
            <p:nvPr/>
          </p:nvSpPr>
          <p:spPr bwMode="auto">
            <a:xfrm>
              <a:off x="2544" y="864"/>
              <a:ext cx="62" cy="67"/>
            </a:xfrm>
            <a:prstGeom prst="ellipse">
              <a:avLst/>
            </a:prstGeom>
            <a:solidFill>
              <a:srgbClr val="FD3F3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27" name="Oval 39"/>
            <p:cNvSpPr>
              <a:spLocks noChangeArrowheads="1"/>
            </p:cNvSpPr>
            <p:nvPr/>
          </p:nvSpPr>
          <p:spPr bwMode="auto">
            <a:xfrm>
              <a:off x="2448" y="2304"/>
              <a:ext cx="62" cy="67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28" name="Oval 40"/>
            <p:cNvSpPr>
              <a:spLocks noChangeArrowheads="1"/>
            </p:cNvSpPr>
            <p:nvPr/>
          </p:nvSpPr>
          <p:spPr bwMode="auto">
            <a:xfrm>
              <a:off x="2112" y="1056"/>
              <a:ext cx="62" cy="67"/>
            </a:xfrm>
            <a:prstGeom prst="ellipse">
              <a:avLst/>
            </a:prstGeom>
            <a:solidFill>
              <a:srgbClr val="FD3F3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29" name="Oval 41"/>
            <p:cNvSpPr>
              <a:spLocks noChangeArrowheads="1"/>
            </p:cNvSpPr>
            <p:nvPr/>
          </p:nvSpPr>
          <p:spPr bwMode="auto">
            <a:xfrm>
              <a:off x="2448" y="1536"/>
              <a:ext cx="62" cy="67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30" name="Oval 42"/>
            <p:cNvSpPr>
              <a:spLocks noChangeArrowheads="1"/>
            </p:cNvSpPr>
            <p:nvPr/>
          </p:nvSpPr>
          <p:spPr bwMode="auto">
            <a:xfrm>
              <a:off x="2160" y="2016"/>
              <a:ext cx="62" cy="67"/>
            </a:xfrm>
            <a:prstGeom prst="ellipse">
              <a:avLst/>
            </a:prstGeom>
            <a:solidFill>
              <a:srgbClr val="99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990600" y="381000"/>
            <a:ext cx="784225" cy="4297363"/>
            <a:chOff x="624" y="240"/>
            <a:chExt cx="494" cy="2707"/>
          </a:xfrm>
        </p:grpSpPr>
        <p:sp>
          <p:nvSpPr>
            <p:cNvPr id="37932" name="Oval 44"/>
            <p:cNvSpPr>
              <a:spLocks noChangeArrowheads="1"/>
            </p:cNvSpPr>
            <p:nvPr/>
          </p:nvSpPr>
          <p:spPr bwMode="auto">
            <a:xfrm>
              <a:off x="1056" y="2016"/>
              <a:ext cx="62" cy="67"/>
            </a:xfrm>
            <a:prstGeom prst="ellipse">
              <a:avLst/>
            </a:prstGeom>
            <a:solidFill>
              <a:srgbClr val="99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33" name="Oval 45"/>
            <p:cNvSpPr>
              <a:spLocks noChangeArrowheads="1"/>
            </p:cNvSpPr>
            <p:nvPr/>
          </p:nvSpPr>
          <p:spPr bwMode="auto">
            <a:xfrm>
              <a:off x="624" y="240"/>
              <a:ext cx="62" cy="67"/>
            </a:xfrm>
            <a:prstGeom prst="ellipse">
              <a:avLst/>
            </a:prstGeom>
            <a:solidFill>
              <a:srgbClr val="FD3F3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34" name="Oval 46"/>
            <p:cNvSpPr>
              <a:spLocks noChangeArrowheads="1"/>
            </p:cNvSpPr>
            <p:nvPr/>
          </p:nvSpPr>
          <p:spPr bwMode="auto">
            <a:xfrm>
              <a:off x="624" y="2256"/>
              <a:ext cx="62" cy="67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35" name="Oval 47"/>
            <p:cNvSpPr>
              <a:spLocks noChangeArrowheads="1"/>
            </p:cNvSpPr>
            <p:nvPr/>
          </p:nvSpPr>
          <p:spPr bwMode="auto">
            <a:xfrm>
              <a:off x="912" y="1488"/>
              <a:ext cx="62" cy="67"/>
            </a:xfrm>
            <a:prstGeom prst="ellipse">
              <a:avLst/>
            </a:prstGeom>
            <a:solidFill>
              <a:srgbClr val="99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36" name="Oval 48"/>
            <p:cNvSpPr>
              <a:spLocks noChangeArrowheads="1"/>
            </p:cNvSpPr>
            <p:nvPr/>
          </p:nvSpPr>
          <p:spPr bwMode="auto">
            <a:xfrm>
              <a:off x="1008" y="720"/>
              <a:ext cx="62" cy="67"/>
            </a:xfrm>
            <a:prstGeom prst="ellipse">
              <a:avLst/>
            </a:prstGeom>
            <a:solidFill>
              <a:srgbClr val="FD3F3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37" name="Oval 49"/>
            <p:cNvSpPr>
              <a:spLocks noChangeArrowheads="1"/>
            </p:cNvSpPr>
            <p:nvPr/>
          </p:nvSpPr>
          <p:spPr bwMode="auto">
            <a:xfrm>
              <a:off x="624" y="2880"/>
              <a:ext cx="62" cy="67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38" name="Oval 50"/>
            <p:cNvSpPr>
              <a:spLocks noChangeArrowheads="1"/>
            </p:cNvSpPr>
            <p:nvPr/>
          </p:nvSpPr>
          <p:spPr bwMode="auto">
            <a:xfrm>
              <a:off x="624" y="1104"/>
              <a:ext cx="62" cy="67"/>
            </a:xfrm>
            <a:prstGeom prst="ellipse">
              <a:avLst/>
            </a:prstGeom>
            <a:solidFill>
              <a:srgbClr val="FD3F3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39" name="Oval 51"/>
            <p:cNvSpPr>
              <a:spLocks noChangeArrowheads="1"/>
            </p:cNvSpPr>
            <p:nvPr/>
          </p:nvSpPr>
          <p:spPr bwMode="auto">
            <a:xfrm>
              <a:off x="720" y="816"/>
              <a:ext cx="62" cy="67"/>
            </a:xfrm>
            <a:prstGeom prst="ellipse">
              <a:avLst/>
            </a:prstGeom>
            <a:solidFill>
              <a:srgbClr val="FD3F3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40" name="Oval 52"/>
            <p:cNvSpPr>
              <a:spLocks noChangeArrowheads="1"/>
            </p:cNvSpPr>
            <p:nvPr/>
          </p:nvSpPr>
          <p:spPr bwMode="auto">
            <a:xfrm>
              <a:off x="672" y="1728"/>
              <a:ext cx="62" cy="67"/>
            </a:xfrm>
            <a:prstGeom prst="ellipse">
              <a:avLst/>
            </a:prstGeom>
            <a:solidFill>
              <a:srgbClr val="99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941" name="Text Box 53"/>
          <p:cNvSpPr txBox="1">
            <a:spLocks noChangeArrowheads="1"/>
          </p:cNvSpPr>
          <p:nvPr/>
        </p:nvSpPr>
        <p:spPr bwMode="auto">
          <a:xfrm>
            <a:off x="323850" y="5516563"/>
            <a:ext cx="8351838" cy="103663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Stochastic Time-Inverted Lagrangian Transport model</a:t>
            </a:r>
            <a:r>
              <a:rPr lang="en-US" sz="3200"/>
              <a:t> </a:t>
            </a:r>
          </a:p>
          <a:p>
            <a:pPr lvl="1" algn="ctr">
              <a:spcBef>
                <a:spcPct val="50000"/>
              </a:spcBef>
            </a:pPr>
            <a:r>
              <a:rPr lang="en-US" sz="2000" b="0"/>
              <a:t>Receptor-oriented time-inverted model</a:t>
            </a:r>
          </a:p>
        </p:txBody>
      </p:sp>
      <p:sp>
        <p:nvSpPr>
          <p:cNvPr id="37943" name="Text Box 55"/>
          <p:cNvSpPr txBox="1">
            <a:spLocks noChangeArrowheads="1"/>
          </p:cNvSpPr>
          <p:nvPr/>
        </p:nvSpPr>
        <p:spPr bwMode="auto">
          <a:xfrm>
            <a:off x="2222500" y="4387850"/>
            <a:ext cx="5245100" cy="78483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WRF Meteorological </a:t>
            </a:r>
            <a:r>
              <a:rPr lang="en-US" dirty="0"/>
              <a:t>model output drives </a:t>
            </a:r>
            <a:r>
              <a:rPr lang="en-US" dirty="0" smtClean="0"/>
              <a:t>transport</a:t>
            </a:r>
          </a:p>
          <a:p>
            <a:pPr algn="ctr">
              <a:spcBef>
                <a:spcPct val="50000"/>
              </a:spcBef>
            </a:pPr>
            <a:r>
              <a:rPr lang="en-US" dirty="0" smtClean="0"/>
              <a:t>Wayne </a:t>
            </a:r>
            <a:r>
              <a:rPr lang="en-US" dirty="0" err="1" smtClean="0"/>
              <a:t>Angevine</a:t>
            </a:r>
            <a:endParaRPr lang="en-US" dirty="0"/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1" y="-4503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+mj-lt"/>
                <a:ea typeface="+mj-ea"/>
                <a:cs typeface="+mj-cs"/>
              </a:rPr>
              <a:t>	</a:t>
            </a:r>
            <a:r>
              <a:rPr lang="en-US" sz="4400" u="sng" dirty="0" smtClean="0">
                <a:latin typeface="+mj-lt"/>
                <a:ea typeface="+mj-ea"/>
                <a:cs typeface="+mj-cs"/>
              </a:rPr>
              <a:t>Modeling Framework</a:t>
            </a:r>
            <a:endParaRPr kumimoji="0" lang="en-US" sz="4400" b="0" i="0" u="sng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56" name="Picture 20" descr="fligh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" y="66675"/>
            <a:ext cx="8980488" cy="6735763"/>
          </a:xfrm>
          <a:prstGeom prst="rect">
            <a:avLst/>
          </a:prstGeom>
          <a:noFill/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5288" y="5334000"/>
            <a:ext cx="2159349" cy="1462959"/>
          </a:xfrm>
          <a:prstGeom prst="rect">
            <a:avLst/>
          </a:prstGeom>
        </p:spPr>
      </p:pic>
      <p:pic>
        <p:nvPicPr>
          <p:cNvPr id="39940" name="Picture 4" descr="MPj04009500000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86488" y="5238034"/>
            <a:ext cx="1039812" cy="1558925"/>
          </a:xfrm>
          <a:prstGeom prst="rect">
            <a:avLst/>
          </a:prstGeom>
          <a:noFill/>
        </p:spPr>
      </p:pic>
      <p:graphicFrame>
        <p:nvGraphicFramePr>
          <p:cNvPr id="39948" name="Object 12"/>
          <p:cNvGraphicFramePr>
            <a:graphicFrameLocks noChangeAspect="1"/>
          </p:cNvGraphicFramePr>
          <p:nvPr/>
        </p:nvGraphicFramePr>
        <p:xfrm>
          <a:off x="8080375" y="2895600"/>
          <a:ext cx="914400" cy="455613"/>
        </p:xfrm>
        <a:graphic>
          <a:graphicData uri="http://schemas.openxmlformats.org/presentationml/2006/ole">
            <p:oleObj spid="_x0000_s45058" name="Clip" r:id="rId7" imgW="2515320" imgH="1251720" progId="">
              <p:embed/>
            </p:oleObj>
          </a:graphicData>
        </a:graphic>
      </p:graphicFrame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1603827" y="1176421"/>
            <a:ext cx="63816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sz="2400" dirty="0">
                <a:ea typeface="Arial" pitchFamily="-108" charset="0"/>
                <a:cs typeface="Arial" pitchFamily="-108" charset="0"/>
              </a:rPr>
              <a:t>Particles tell where air is arriving from and link observations with upstream sources/sinks </a:t>
            </a:r>
          </a:p>
        </p:txBody>
      </p:sp>
      <p:sp>
        <p:nvSpPr>
          <p:cNvPr id="39952" name="AutoShape 16"/>
          <p:cNvSpPr>
            <a:spLocks noChangeArrowheads="1"/>
          </p:cNvSpPr>
          <p:nvPr/>
        </p:nvSpPr>
        <p:spPr bwMode="auto">
          <a:xfrm>
            <a:off x="1568450" y="2742470"/>
            <a:ext cx="6324600" cy="457200"/>
          </a:xfrm>
          <a:prstGeom prst="leftRightArrow">
            <a:avLst>
              <a:gd name="adj1" fmla="val 50000"/>
              <a:gd name="adj2" fmla="val 27666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1371600" y="5334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4400">
              <a:solidFill>
                <a:schemeClr val="accent2"/>
              </a:solidFill>
              <a:latin typeface="Calibri" pitchFamily="-108" charset="0"/>
            </a:endParaRPr>
          </a:p>
        </p:txBody>
      </p:sp>
      <p:sp>
        <p:nvSpPr>
          <p:cNvPr id="39967" name="Text Box 31"/>
          <p:cNvSpPr txBox="1">
            <a:spLocks noChangeArrowheads="1"/>
          </p:cNvSpPr>
          <p:nvPr/>
        </p:nvSpPr>
        <p:spPr bwMode="auto">
          <a:xfrm>
            <a:off x="1776278" y="3581414"/>
            <a:ext cx="5896262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Modeled surface </a:t>
            </a:r>
            <a:r>
              <a:rPr lang="en-US" sz="2400" dirty="0" smtClean="0"/>
              <a:t>fluxes, emission </a:t>
            </a:r>
            <a:r>
              <a:rPr lang="en-US" sz="2400" dirty="0" smtClean="0"/>
              <a:t>inventories</a:t>
            </a:r>
            <a:r>
              <a:rPr lang="en-US" sz="2400" dirty="0" smtClean="0"/>
              <a:t>, chemistry, and boundary conditions </a:t>
            </a:r>
            <a:r>
              <a:rPr lang="en-US" sz="2400" dirty="0"/>
              <a:t>determine concentrations of air</a:t>
            </a:r>
            <a:r>
              <a:rPr lang="en-US" sz="2400" dirty="0" smtClean="0"/>
              <a:t> encountered</a:t>
            </a:r>
            <a:r>
              <a:rPr lang="en-US" dirty="0" smtClean="0"/>
              <a:t> 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39981" name="Picture 4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8425" y="5051425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8" name="Picture 2" descr="MPj04024790000[1]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47800" y="5712696"/>
            <a:ext cx="1627187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8" name="Picture 42" descr="bioburn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60913" y="5696168"/>
            <a:ext cx="1674613" cy="1102112"/>
          </a:xfrm>
          <a:prstGeom prst="rect">
            <a:avLst/>
          </a:prstGeom>
          <a:noFill/>
        </p:spPr>
      </p:pic>
      <p:grpSp>
        <p:nvGrpSpPr>
          <p:cNvPr id="33" name="Group 43"/>
          <p:cNvGrpSpPr>
            <a:grpSpLocks/>
          </p:cNvGrpSpPr>
          <p:nvPr/>
        </p:nvGrpSpPr>
        <p:grpSpPr bwMode="auto">
          <a:xfrm>
            <a:off x="903287" y="940971"/>
            <a:ext cx="784225" cy="4297363"/>
            <a:chOff x="624" y="240"/>
            <a:chExt cx="494" cy="2707"/>
          </a:xfrm>
        </p:grpSpPr>
        <p:sp>
          <p:nvSpPr>
            <p:cNvPr id="34" name="Oval 44"/>
            <p:cNvSpPr>
              <a:spLocks noChangeArrowheads="1"/>
            </p:cNvSpPr>
            <p:nvPr/>
          </p:nvSpPr>
          <p:spPr bwMode="auto">
            <a:xfrm>
              <a:off x="1056" y="2016"/>
              <a:ext cx="62" cy="67"/>
            </a:xfrm>
            <a:prstGeom prst="ellipse">
              <a:avLst/>
            </a:prstGeom>
            <a:solidFill>
              <a:srgbClr val="99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45"/>
            <p:cNvSpPr>
              <a:spLocks noChangeArrowheads="1"/>
            </p:cNvSpPr>
            <p:nvPr/>
          </p:nvSpPr>
          <p:spPr bwMode="auto">
            <a:xfrm>
              <a:off x="624" y="240"/>
              <a:ext cx="62" cy="67"/>
            </a:xfrm>
            <a:prstGeom prst="ellipse">
              <a:avLst/>
            </a:prstGeom>
            <a:solidFill>
              <a:srgbClr val="FD3F3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Oval 46"/>
            <p:cNvSpPr>
              <a:spLocks noChangeArrowheads="1"/>
            </p:cNvSpPr>
            <p:nvPr/>
          </p:nvSpPr>
          <p:spPr bwMode="auto">
            <a:xfrm>
              <a:off x="624" y="2256"/>
              <a:ext cx="62" cy="67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47"/>
            <p:cNvSpPr>
              <a:spLocks noChangeArrowheads="1"/>
            </p:cNvSpPr>
            <p:nvPr/>
          </p:nvSpPr>
          <p:spPr bwMode="auto">
            <a:xfrm>
              <a:off x="912" y="1488"/>
              <a:ext cx="62" cy="67"/>
            </a:xfrm>
            <a:prstGeom prst="ellipse">
              <a:avLst/>
            </a:prstGeom>
            <a:solidFill>
              <a:srgbClr val="99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48"/>
            <p:cNvSpPr>
              <a:spLocks noChangeArrowheads="1"/>
            </p:cNvSpPr>
            <p:nvPr/>
          </p:nvSpPr>
          <p:spPr bwMode="auto">
            <a:xfrm>
              <a:off x="1008" y="720"/>
              <a:ext cx="62" cy="67"/>
            </a:xfrm>
            <a:prstGeom prst="ellipse">
              <a:avLst/>
            </a:prstGeom>
            <a:solidFill>
              <a:srgbClr val="FD3F3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49"/>
            <p:cNvSpPr>
              <a:spLocks noChangeArrowheads="1"/>
            </p:cNvSpPr>
            <p:nvPr/>
          </p:nvSpPr>
          <p:spPr bwMode="auto">
            <a:xfrm>
              <a:off x="624" y="2880"/>
              <a:ext cx="62" cy="67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50"/>
            <p:cNvSpPr>
              <a:spLocks noChangeArrowheads="1"/>
            </p:cNvSpPr>
            <p:nvPr/>
          </p:nvSpPr>
          <p:spPr bwMode="auto">
            <a:xfrm>
              <a:off x="624" y="1104"/>
              <a:ext cx="62" cy="67"/>
            </a:xfrm>
            <a:prstGeom prst="ellipse">
              <a:avLst/>
            </a:prstGeom>
            <a:solidFill>
              <a:srgbClr val="FD3F3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51"/>
            <p:cNvSpPr>
              <a:spLocks noChangeArrowheads="1"/>
            </p:cNvSpPr>
            <p:nvPr/>
          </p:nvSpPr>
          <p:spPr bwMode="auto">
            <a:xfrm>
              <a:off x="720" y="816"/>
              <a:ext cx="62" cy="67"/>
            </a:xfrm>
            <a:prstGeom prst="ellipse">
              <a:avLst/>
            </a:prstGeom>
            <a:solidFill>
              <a:srgbClr val="FD3F3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52"/>
            <p:cNvSpPr>
              <a:spLocks noChangeArrowheads="1"/>
            </p:cNvSpPr>
            <p:nvPr/>
          </p:nvSpPr>
          <p:spPr bwMode="auto">
            <a:xfrm>
              <a:off x="672" y="1728"/>
              <a:ext cx="62" cy="67"/>
            </a:xfrm>
            <a:prstGeom prst="ellipse">
              <a:avLst/>
            </a:prstGeom>
            <a:solidFill>
              <a:srgbClr val="99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" name="Title 1"/>
          <p:cNvSpPr txBox="1">
            <a:spLocks/>
          </p:cNvSpPr>
          <p:nvPr/>
        </p:nvSpPr>
        <p:spPr>
          <a:xfrm>
            <a:off x="-11112" y="26571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+mj-lt"/>
                <a:ea typeface="+mj-ea"/>
                <a:cs typeface="+mj-cs"/>
              </a:rPr>
              <a:t>	</a:t>
            </a:r>
            <a:r>
              <a:rPr lang="en-US" sz="4400" u="sng" dirty="0" smtClean="0">
                <a:latin typeface="+mj-lt"/>
                <a:ea typeface="+mj-ea"/>
                <a:cs typeface="+mj-cs"/>
              </a:rPr>
              <a:t>Modeling Framework</a:t>
            </a:r>
            <a:endParaRPr kumimoji="0" lang="en-US" sz="4400" b="0" i="0" u="sng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" y="-4503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From Trajectories</a:t>
            </a:r>
            <a:r>
              <a:rPr kumimoji="0" lang="en-US" sz="44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to Footprints</a:t>
            </a:r>
            <a:endParaRPr kumimoji="0" lang="en-US" sz="44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Stilt5particles05122010.346mag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967" y="849063"/>
            <a:ext cx="6431281" cy="5486400"/>
          </a:xfrm>
          <a:prstGeom prst="rect">
            <a:avLst/>
          </a:prstGeom>
        </p:spPr>
      </p:pic>
      <p:pic>
        <p:nvPicPr>
          <p:cNvPr id="8" name="Picture 7" descr="StiltParticles05122010.345mag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967" y="849063"/>
            <a:ext cx="6358407" cy="56080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6200000">
            <a:off x="896263" y="2957876"/>
            <a:ext cx="654196" cy="42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600" dirty="0" smtClean="0"/>
              <a:t>LAT</a:t>
            </a:r>
            <a:endParaRPr lang="pt-BR" sz="2600" baseline="-2500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4277089" y="6326424"/>
            <a:ext cx="753507" cy="42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600" dirty="0" smtClean="0"/>
              <a:t>LON</a:t>
            </a:r>
            <a:endParaRPr lang="pt-BR" sz="2600" baseline="-25000" dirty="0" smtClean="0"/>
          </a:p>
        </p:txBody>
      </p:sp>
      <p:grpSp>
        <p:nvGrpSpPr>
          <p:cNvPr id="13" name="Group 12"/>
          <p:cNvGrpSpPr/>
          <p:nvPr/>
        </p:nvGrpSpPr>
        <p:grpSpPr>
          <a:xfrm>
            <a:off x="813617" y="864362"/>
            <a:ext cx="7280907" cy="5943600"/>
            <a:chOff x="813617" y="864362"/>
            <a:chExt cx="7280907" cy="5943600"/>
          </a:xfrm>
        </p:grpSpPr>
        <p:pic>
          <p:nvPicPr>
            <p:cNvPr id="11" name="Picture 10" descr="Footprint_2010x05x12x22x37.33Nx121.03Wx00313.png"/>
            <p:cNvPicPr>
              <a:picLocks noChangeAspect="1"/>
            </p:cNvPicPr>
            <p:nvPr/>
          </p:nvPicPr>
          <p:blipFill>
            <a:blip r:embed="rId4"/>
            <a:srcRect l="-15000" r="-7500"/>
            <a:stretch>
              <a:fillRect/>
            </a:stretch>
          </p:blipFill>
          <p:spPr>
            <a:xfrm>
              <a:off x="813617" y="864362"/>
              <a:ext cx="7280907" cy="59436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2" name="Rectangle 11"/>
            <p:cNvSpPr/>
            <p:nvPr/>
          </p:nvSpPr>
          <p:spPr>
            <a:xfrm rot="16200000">
              <a:off x="6642480" y="3504435"/>
              <a:ext cx="1872340" cy="3744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200" dirty="0" smtClean="0"/>
                <a:t>ppb/μmol/m</a:t>
              </a:r>
              <a:r>
                <a:rPr lang="en-US" sz="2200" baseline="30000" dirty="0" smtClean="0"/>
                <a:t>2</a:t>
              </a:r>
              <a:r>
                <a:rPr lang="en-US" sz="2200" dirty="0" smtClean="0"/>
                <a:t>s</a:t>
              </a:r>
              <a:endParaRPr lang="pt-BR" sz="2200" baseline="-25000" dirty="0" smtClean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" y="-4503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+mj-lt"/>
                <a:ea typeface="+mj-ea"/>
                <a:cs typeface="+mj-cs"/>
              </a:rPr>
              <a:t>	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Footprints 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 06/18 Profile</a:t>
            </a:r>
          </a:p>
        </p:txBody>
      </p:sp>
      <p:pic>
        <p:nvPicPr>
          <p:cNvPr id="5" name="Picture 4" descr="CH4profiles618p22.png"/>
          <p:cNvPicPr>
            <a:picLocks noChangeAspect="1"/>
          </p:cNvPicPr>
          <p:nvPr/>
        </p:nvPicPr>
        <p:blipFill>
          <a:blip r:embed="rId2"/>
          <a:srcRect t="8400" b="2400"/>
          <a:stretch>
            <a:fillRect/>
          </a:stretch>
        </p:blipFill>
        <p:spPr>
          <a:xfrm>
            <a:off x="213897" y="990105"/>
            <a:ext cx="4248763" cy="568484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007894" y="3824806"/>
            <a:ext cx="3979603" cy="2850144"/>
            <a:chOff x="3007894" y="3824806"/>
            <a:chExt cx="3979603" cy="2850144"/>
          </a:xfrm>
        </p:grpSpPr>
        <p:pic>
          <p:nvPicPr>
            <p:cNvPr id="9" name="Picture 8" descr="Footprint_2010x06x18x23x37.06Nx121.12Wx0049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4297" y="3931750"/>
              <a:ext cx="2743200" cy="2743200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3007894" y="4959687"/>
              <a:ext cx="717295" cy="188589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698453" y="3824806"/>
              <a:ext cx="92892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400" dirty="0" smtClean="0">
                  <a:solidFill>
                    <a:srgbClr val="FF0000"/>
                  </a:solidFill>
                </a:rPr>
                <a:t>{</a:t>
              </a:r>
              <a:endParaRPr lang="en-US" sz="1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326105" y="2086319"/>
            <a:ext cx="6791159" cy="2769936"/>
            <a:chOff x="2326105" y="2086319"/>
            <a:chExt cx="6791159" cy="2769936"/>
          </a:xfrm>
        </p:grpSpPr>
        <p:pic>
          <p:nvPicPr>
            <p:cNvPr id="8" name="Picture 7" descr="Footprint_2010x06x18x23x37.06Nx121.09Wx0139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4064" y="2113055"/>
              <a:ext cx="2743200" cy="2743200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>
            <a:xfrm flipV="1">
              <a:off x="2326105" y="3489997"/>
              <a:ext cx="3503286" cy="80208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829391" y="2086319"/>
              <a:ext cx="92892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400" dirty="0" smtClean="0">
                  <a:solidFill>
                    <a:srgbClr val="FF0000"/>
                  </a:solidFill>
                </a:rPr>
                <a:t>{</a:t>
              </a:r>
              <a:endParaRPr lang="en-US" sz="1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133025" y="709377"/>
            <a:ext cx="4854472" cy="2828750"/>
            <a:chOff x="2133025" y="709377"/>
            <a:chExt cx="4854472" cy="2828750"/>
          </a:xfrm>
        </p:grpSpPr>
        <p:pic>
          <p:nvPicPr>
            <p:cNvPr id="7" name="Picture 6" descr="Footprint_2010x06x18x23x37.04Nx121.09Wx0200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4297" y="794927"/>
              <a:ext cx="2743200" cy="2743200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 flipV="1">
              <a:off x="2133025" y="2113055"/>
              <a:ext cx="1556661" cy="80208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689686" y="709377"/>
              <a:ext cx="92892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400" dirty="0" smtClean="0">
                  <a:solidFill>
                    <a:srgbClr val="FF0000"/>
                  </a:solidFill>
                </a:rPr>
                <a:t>{</a:t>
              </a:r>
              <a:endParaRPr lang="en-US" sz="144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" y="-4503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r>
              <a:rPr kumimoji="0" lang="en-US" sz="440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Emission Inventories</a:t>
            </a:r>
            <a:endParaRPr kumimoji="0" lang="en-US" sz="440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6225" y="909898"/>
            <a:ext cx="817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Emission </a:t>
            </a:r>
            <a:r>
              <a:rPr lang="en-US" sz="2400" dirty="0" smtClean="0"/>
              <a:t>Inventory * Footprint + B.C. = Observed Mixing Ratio</a:t>
            </a:r>
            <a:r>
              <a:rPr lang="en-US" sz="2400" dirty="0" smtClean="0"/>
              <a:t> </a:t>
            </a:r>
            <a:endParaRPr lang="en-US" sz="2400" dirty="0" smtClean="0"/>
          </a:p>
        </p:txBody>
      </p:sp>
      <p:pic>
        <p:nvPicPr>
          <p:cNvPr id="5" name="Picture 4" descr="Edgar_Geia_veg.46.001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50028" y="2174531"/>
            <a:ext cx="4572000" cy="4572000"/>
          </a:xfrm>
          <a:prstGeom prst="rect">
            <a:avLst/>
          </a:prstGeom>
        </p:spPr>
      </p:pic>
      <p:pic>
        <p:nvPicPr>
          <p:cNvPr id="9" name="Picture 8" descr="Edgar_Geia_veg.52.001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524154" y="2174532"/>
            <a:ext cx="4572000" cy="4572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6200000">
            <a:off x="3841966" y="3966861"/>
            <a:ext cx="111250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/>
              <a:t>μmol/m</a:t>
            </a:r>
            <a:r>
              <a:rPr lang="en-US" baseline="30000" dirty="0" smtClean="0"/>
              <a:t>2</a:t>
            </a:r>
            <a:r>
              <a:rPr lang="en-US" dirty="0" smtClean="0"/>
              <a:t>s</a:t>
            </a:r>
            <a:endParaRPr lang="pt-BR" baseline="-25000" dirty="0" smtClean="0"/>
          </a:p>
        </p:txBody>
      </p:sp>
      <p:sp>
        <p:nvSpPr>
          <p:cNvPr id="10" name="Rectangle 9"/>
          <p:cNvSpPr/>
          <p:nvPr/>
        </p:nvSpPr>
        <p:spPr>
          <a:xfrm rot="16200000">
            <a:off x="8434362" y="3998950"/>
            <a:ext cx="111250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/>
              <a:t>μmol/m</a:t>
            </a:r>
            <a:r>
              <a:rPr lang="en-US" baseline="30000" dirty="0" smtClean="0"/>
              <a:t>2</a:t>
            </a:r>
            <a:r>
              <a:rPr lang="en-US" dirty="0" smtClean="0"/>
              <a:t>s</a:t>
            </a:r>
            <a:endParaRPr lang="pt-BR" baseline="-25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430107" y="1494158"/>
            <a:ext cx="368621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EDGAR: Emissions Database for Global Atmospheric Research. </a:t>
            </a:r>
          </a:p>
          <a:p>
            <a:pPr algn="ctr"/>
            <a:r>
              <a:rPr lang="en-US" dirty="0" smtClean="0"/>
              <a:t>Total </a:t>
            </a:r>
            <a:r>
              <a:rPr lang="en-US" dirty="0" err="1" smtClean="0"/>
              <a:t>Anthro</a:t>
            </a:r>
            <a:r>
              <a:rPr lang="en-US" dirty="0" smtClean="0"/>
              <a:t> annual CH</a:t>
            </a:r>
            <a:r>
              <a:rPr lang="en-US" baseline="-25000" dirty="0" smtClean="0"/>
              <a:t>4</a:t>
            </a:r>
            <a:r>
              <a:rPr lang="en-US" dirty="0" smtClean="0"/>
              <a:t> emissions</a:t>
            </a:r>
          </a:p>
          <a:p>
            <a:pPr algn="ctr"/>
            <a:r>
              <a:rPr lang="en-US" dirty="0" smtClean="0"/>
              <a:t>1</a:t>
            </a:r>
            <a:r>
              <a:rPr lang="en-US" dirty="0" smtClean="0"/>
              <a:t>°</a:t>
            </a:r>
            <a:r>
              <a:rPr lang="en-US" dirty="0" smtClean="0"/>
              <a:t> </a:t>
            </a:r>
            <a:r>
              <a:rPr lang="en-US" dirty="0" err="1" smtClean="0"/>
              <a:t>x</a:t>
            </a:r>
            <a:r>
              <a:rPr lang="en-US" dirty="0" smtClean="0"/>
              <a:t> 1</a:t>
            </a:r>
            <a:r>
              <a:rPr lang="en-US" dirty="0" smtClean="0"/>
              <a:t>°</a:t>
            </a:r>
            <a:r>
              <a:rPr lang="en-US" dirty="0" smtClean="0"/>
              <a:t> resolution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09135" y="1494158"/>
            <a:ext cx="368621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Jed Kaplan’s wetlands</a:t>
            </a:r>
          </a:p>
          <a:p>
            <a:pPr algn="ctr"/>
            <a:r>
              <a:rPr lang="en-US" dirty="0" smtClean="0"/>
              <a:t> May</a:t>
            </a:r>
          </a:p>
          <a:p>
            <a:pPr algn="ctr"/>
            <a:r>
              <a:rPr lang="en-US" dirty="0" smtClean="0"/>
              <a:t>1/4</a:t>
            </a:r>
            <a:r>
              <a:rPr lang="en-US" dirty="0" smtClean="0"/>
              <a:t>°</a:t>
            </a:r>
            <a:r>
              <a:rPr lang="en-US" dirty="0" smtClean="0"/>
              <a:t> </a:t>
            </a:r>
            <a:r>
              <a:rPr lang="en-US" dirty="0" err="1" smtClean="0"/>
              <a:t>x</a:t>
            </a:r>
            <a:r>
              <a:rPr lang="en-US" dirty="0" smtClean="0"/>
              <a:t> 1/6° resolution</a:t>
            </a:r>
          </a:p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" y="-4503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r>
              <a:rPr kumimoji="0" lang="en-US" sz="440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Modeled Profiles</a:t>
            </a:r>
            <a:endParaRPr kumimoji="0" lang="en-US" sz="440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Picture 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22" y="963369"/>
            <a:ext cx="4507992" cy="5303520"/>
          </a:xfrm>
          <a:prstGeom prst="rect">
            <a:avLst/>
          </a:prstGeom>
        </p:spPr>
      </p:pic>
      <p:pic>
        <p:nvPicPr>
          <p:cNvPr id="9" name="Picture 8" descr="Picture 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50" y="960862"/>
            <a:ext cx="4522724" cy="5303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" y="-4503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Conclusions/Future Work</a:t>
            </a:r>
            <a:endParaRPr kumimoji="0" lang="en-US" sz="44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CH4map100618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0" y="1"/>
            <a:ext cx="2794000" cy="4095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6376" y="878146"/>
            <a:ext cx="70167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Need for finer resolution inventories</a:t>
            </a:r>
          </a:p>
          <a:p>
            <a:r>
              <a:rPr lang="en-US" sz="2800" dirty="0" smtClean="0"/>
              <a:t>	- both point and area sources (these exist)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Appropriate boundary conditions</a:t>
            </a:r>
          </a:p>
          <a:p>
            <a:r>
              <a:rPr lang="en-US" sz="2800" dirty="0" smtClean="0"/>
              <a:t>	- difficult in California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100+ profiles outside of L.A. basin during </a:t>
            </a:r>
          </a:p>
          <a:p>
            <a:r>
              <a:rPr lang="en-US" sz="2800" dirty="0" smtClean="0"/>
              <a:t>	</a:t>
            </a:r>
            <a:r>
              <a:rPr lang="en-US" sz="2800" dirty="0" smtClean="0"/>
              <a:t>~50 flight hours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Inversions onto </a:t>
            </a:r>
            <a:r>
              <a:rPr lang="en-US" sz="2800" i="1" dirty="0" smtClean="0"/>
              <a:t>a priori</a:t>
            </a:r>
            <a:r>
              <a:rPr lang="en-US" sz="2800" dirty="0" smtClean="0"/>
              <a:t> emission inventories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Comparisons to </a:t>
            </a:r>
            <a:r>
              <a:rPr lang="en-US" sz="2800" dirty="0" err="1" smtClean="0"/>
              <a:t>Flexpart</a:t>
            </a:r>
            <a:endParaRPr lang="en-US" sz="2800" dirty="0" smtClean="0"/>
          </a:p>
          <a:p>
            <a:endParaRPr lang="en-US" sz="2800" dirty="0"/>
          </a:p>
        </p:txBody>
      </p:sp>
      <p:pic>
        <p:nvPicPr>
          <p:cNvPr id="9" name="Picture 8" descr="Picture 4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059" y="4613275"/>
            <a:ext cx="435196" cy="2206626"/>
          </a:xfrm>
          <a:prstGeom prst="rect">
            <a:avLst/>
          </a:prstGeom>
        </p:spPr>
      </p:pic>
      <p:pic>
        <p:nvPicPr>
          <p:cNvPr id="10" name="Picture 9" descr="Picture 4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316" y="4587874"/>
            <a:ext cx="3069210" cy="22701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39512" y="4222751"/>
            <a:ext cx="3069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Zhao et al. (2009)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53999" y="4512708"/>
            <a:ext cx="5094834" cy="758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u="sng" noProof="0" dirty="0" err="1" smtClean="0">
                <a:latin typeface="+mj-lt"/>
                <a:ea typeface="+mj-ea"/>
                <a:cs typeface="+mj-cs"/>
              </a:rPr>
              <a:t>Acknowlegdements</a:t>
            </a:r>
            <a:endParaRPr kumimoji="0" lang="en-US" sz="3000" b="0" i="0" u="sng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5749" y="5192011"/>
            <a:ext cx="509483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/>
              <a:t>WP-3 Flight Crew, NOAA instrument teams, John Lin, </a:t>
            </a:r>
            <a:r>
              <a:rPr lang="en-US" sz="2200" dirty="0" err="1" smtClean="0"/>
              <a:t>Christoph</a:t>
            </a:r>
            <a:r>
              <a:rPr lang="en-US" sz="2200" dirty="0" smtClean="0"/>
              <a:t> </a:t>
            </a:r>
            <a:r>
              <a:rPr lang="en-US" sz="2200" dirty="0" err="1" smtClean="0"/>
              <a:t>Gerbig</a:t>
            </a:r>
            <a:r>
              <a:rPr lang="en-US" sz="2200" dirty="0" smtClean="0"/>
              <a:t>, NSF </a:t>
            </a:r>
            <a:r>
              <a:rPr lang="en-US" sz="2200" dirty="0" smtClean="0"/>
              <a:t>Graduate Research </a:t>
            </a:r>
            <a:r>
              <a:rPr lang="en-US" sz="2200" dirty="0" smtClean="0"/>
              <a:t>Fellowship</a:t>
            </a:r>
          </a:p>
          <a:p>
            <a:r>
              <a:rPr lang="en-US" sz="2200" dirty="0" smtClean="0"/>
              <a:t>	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6397625"/>
            <a:ext cx="346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/>
              <a:t>gsantoni@gmail.com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7425" y="-4503"/>
            <a:ext cx="8756575" cy="9144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Calibration</a:t>
            </a:r>
          </a:p>
        </p:txBody>
      </p:sp>
      <p:pic>
        <p:nvPicPr>
          <p:cNvPr id="3" name="Picture 2" descr="IMG_34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734" y="90716"/>
            <a:ext cx="5975043" cy="4481283"/>
          </a:xfrm>
          <a:prstGeom prst="rect">
            <a:avLst/>
          </a:prstGeom>
        </p:spPr>
      </p:pic>
      <p:pic>
        <p:nvPicPr>
          <p:cNvPr id="4" name="Picture 3" descr="QCLScalibrationTimeseries.PNG"/>
          <p:cNvPicPr>
            <a:picLocks noChangeAspect="1"/>
          </p:cNvPicPr>
          <p:nvPr/>
        </p:nvPicPr>
        <p:blipFill>
          <a:blip r:embed="rId3"/>
          <a:srcRect l="7714" t="10286" r="5143" b="6857"/>
          <a:stretch>
            <a:fillRect/>
          </a:stretch>
        </p:blipFill>
        <p:spPr>
          <a:xfrm>
            <a:off x="265535" y="1189180"/>
            <a:ext cx="7666192" cy="5466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" y="-4503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QCL</a:t>
            </a:r>
            <a:r>
              <a:rPr kumimoji="0" lang="en-US" sz="44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Spectrometer: CO</a:t>
            </a:r>
            <a:r>
              <a:rPr kumimoji="0" lang="en-US" sz="4400" b="0" i="0" u="sng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</a:p>
        </p:txBody>
      </p:sp>
      <p:pic>
        <p:nvPicPr>
          <p:cNvPr id="5" name="Picture 4" descr="QCLSpictu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835" y="1664818"/>
            <a:ext cx="8459724" cy="57043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436" y="15680"/>
            <a:ext cx="2048648" cy="12135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45448" y="1260596"/>
            <a:ext cx="2249700" cy="1710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smtClean="0"/>
              <a:t>Rodrigo Jimenez</a:t>
            </a:r>
          </a:p>
          <a:p>
            <a:pPr algn="ctr">
              <a:lnSpc>
                <a:spcPct val="80000"/>
              </a:lnSpc>
            </a:pPr>
            <a:r>
              <a:rPr lang="en-US" sz="2000" dirty="0" err="1" smtClean="0"/>
              <a:t>Sunyoung</a:t>
            </a:r>
            <a:r>
              <a:rPr lang="en-US" sz="2000" dirty="0" smtClean="0"/>
              <a:t> Park</a:t>
            </a:r>
          </a:p>
          <a:p>
            <a:pPr algn="ctr">
              <a:lnSpc>
                <a:spcPct val="80000"/>
              </a:lnSpc>
            </a:pPr>
            <a:r>
              <a:rPr lang="en-US" sz="2000" dirty="0" smtClean="0"/>
              <a:t>Bruce </a:t>
            </a:r>
            <a:r>
              <a:rPr lang="en-US" sz="2000" dirty="0" err="1" smtClean="0"/>
              <a:t>Daube</a:t>
            </a:r>
            <a:endParaRPr lang="en-US" sz="2000" dirty="0" smtClean="0"/>
          </a:p>
          <a:p>
            <a:pPr algn="ctr">
              <a:lnSpc>
                <a:spcPct val="80000"/>
              </a:lnSpc>
            </a:pPr>
            <a:r>
              <a:rPr lang="en-US" sz="2000" dirty="0" smtClean="0"/>
              <a:t>J</a:t>
            </a:r>
            <a:r>
              <a:rPr lang="en-US" sz="2000" dirty="0"/>
              <a:t>. Barry </a:t>
            </a:r>
            <a:r>
              <a:rPr lang="en-US" sz="2000" dirty="0" smtClean="0"/>
              <a:t>McManus</a:t>
            </a:r>
            <a:endParaRPr lang="en-US" sz="2000" baseline="30000" dirty="0" smtClean="0"/>
          </a:p>
          <a:p>
            <a:pPr algn="ctr">
              <a:lnSpc>
                <a:spcPct val="80000"/>
              </a:lnSpc>
            </a:pPr>
            <a:r>
              <a:rPr lang="en-US" sz="2000" dirty="0" smtClean="0"/>
              <a:t>David </a:t>
            </a:r>
            <a:r>
              <a:rPr lang="en-US" sz="2000" dirty="0"/>
              <a:t>D. </a:t>
            </a:r>
            <a:r>
              <a:rPr lang="en-US" sz="2000" dirty="0" smtClean="0"/>
              <a:t>Nelson</a:t>
            </a:r>
            <a:endParaRPr lang="en-US" sz="2000" baseline="30000" dirty="0" smtClean="0"/>
          </a:p>
          <a:p>
            <a:pPr algn="ctr">
              <a:lnSpc>
                <a:spcPct val="80000"/>
              </a:lnSpc>
            </a:pPr>
            <a:r>
              <a:rPr lang="en-US" sz="2000" dirty="0" smtClean="0"/>
              <a:t>Mark </a:t>
            </a:r>
            <a:r>
              <a:rPr lang="en-US" sz="2000" dirty="0"/>
              <a:t>S. </a:t>
            </a:r>
            <a:r>
              <a:rPr lang="en-US" sz="2000" dirty="0" err="1" smtClean="0"/>
              <a:t>Zahniser</a:t>
            </a:r>
            <a:endParaRPr lang="en-US" sz="2000" baseline="30000" dirty="0" smtClean="0"/>
          </a:p>
          <a:p>
            <a:pPr>
              <a:lnSpc>
                <a:spcPct val="80000"/>
              </a:lnSpc>
            </a:pPr>
            <a:endParaRPr lang="pt-BR" sz="1100" dirty="0" smtClean="0"/>
          </a:p>
        </p:txBody>
      </p:sp>
      <p:pic>
        <p:nvPicPr>
          <p:cNvPr id="9" name="Picture 8" descr="QCLSco2picture.jpeg"/>
          <p:cNvPicPr>
            <a:picLocks noChangeAspect="1"/>
          </p:cNvPicPr>
          <p:nvPr/>
        </p:nvPicPr>
        <p:blipFill>
          <a:blip r:embed="rId5"/>
          <a:srcRect t="26033" b="20455"/>
          <a:stretch>
            <a:fillRect/>
          </a:stretch>
        </p:blipFill>
        <p:spPr>
          <a:xfrm>
            <a:off x="448798" y="3508052"/>
            <a:ext cx="8303252" cy="3318587"/>
          </a:xfrm>
          <a:prstGeom prst="rect">
            <a:avLst/>
          </a:prstGeom>
        </p:spPr>
      </p:pic>
      <p:pic>
        <p:nvPicPr>
          <p:cNvPr id="10" name="Picture 9" descr="CO2Spectrum.png"/>
          <p:cNvPicPr>
            <a:picLocks noChangeAspect="1"/>
          </p:cNvPicPr>
          <p:nvPr/>
        </p:nvPicPr>
        <p:blipFill>
          <a:blip r:embed="rId6"/>
          <a:srcRect t="10110" b="29208"/>
          <a:stretch>
            <a:fillRect/>
          </a:stretch>
        </p:blipFill>
        <p:spPr>
          <a:xfrm>
            <a:off x="610704" y="847472"/>
            <a:ext cx="5864172" cy="26523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94599" y="2866802"/>
            <a:ext cx="297242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CO</a:t>
            </a:r>
            <a:r>
              <a:rPr lang="en-US" sz="3000" baseline="-25000" dirty="0" smtClean="0">
                <a:solidFill>
                  <a:srgbClr val="FF0000"/>
                </a:solidFill>
              </a:rPr>
              <a:t>2</a:t>
            </a:r>
            <a:r>
              <a:rPr lang="en-US" sz="3000" dirty="0" smtClean="0">
                <a:solidFill>
                  <a:srgbClr val="FF0000"/>
                </a:solidFill>
              </a:rPr>
              <a:t>: 1σ = 20 ppb</a:t>
            </a:r>
            <a:endParaRPr lang="en-US" sz="3000" baseline="-25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mai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405" y="-4503"/>
            <a:ext cx="522605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" y="-4503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WRF domains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" y="-4503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June 18</a:t>
            </a:r>
            <a:r>
              <a:rPr kumimoji="0" lang="en-US" sz="4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2010 Time Series</a:t>
            </a:r>
          </a:p>
        </p:txBody>
      </p:sp>
      <p:pic>
        <p:nvPicPr>
          <p:cNvPr id="3" name="Picture 2" descr="CalNex06182010timeseries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317"/>
            <a:ext cx="9144000" cy="4928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" y="-4503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Central Valley CH</a:t>
            </a:r>
            <a:r>
              <a:rPr kumimoji="0" lang="en-US" sz="4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</a:t>
            </a:r>
            <a:r>
              <a:rPr lang="en-US" sz="4400" dirty="0" smtClean="0"/>
              <a:t> June 18</a:t>
            </a:r>
            <a:r>
              <a:rPr lang="en-US" sz="4400" baseline="30000" dirty="0" smtClean="0"/>
              <a:t>th</a:t>
            </a:r>
            <a:r>
              <a:rPr lang="en-US" sz="4400" dirty="0" smtClean="0"/>
              <a:t>, 2010</a:t>
            </a:r>
            <a:endParaRPr kumimoji="0" lang="en-US" sz="4400" b="0" i="0" u="none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H4map100618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578494" y="892964"/>
            <a:ext cx="4544568" cy="5730662"/>
          </a:xfrm>
          <a:prstGeom prst="rect">
            <a:avLst/>
          </a:prstGeom>
        </p:spPr>
      </p:pic>
      <p:pic>
        <p:nvPicPr>
          <p:cNvPr id="6" name="Picture 5" descr="ALTmap100618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5475" y="894597"/>
            <a:ext cx="4540080" cy="5730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" y="-4503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QCL</a:t>
            </a:r>
            <a:r>
              <a:rPr kumimoji="0" lang="en-US" sz="44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Spectrometer: Dual</a:t>
            </a:r>
            <a:endParaRPr kumimoji="0" lang="en-US" sz="44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668" y="86877"/>
            <a:ext cx="2048648" cy="12135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86685" y="1300433"/>
            <a:ext cx="2249700" cy="1710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smtClean="0"/>
              <a:t>Rodrigo Jimenez</a:t>
            </a:r>
          </a:p>
          <a:p>
            <a:pPr algn="ctr">
              <a:lnSpc>
                <a:spcPct val="80000"/>
              </a:lnSpc>
            </a:pPr>
            <a:r>
              <a:rPr lang="en-US" sz="2000" dirty="0" err="1" smtClean="0"/>
              <a:t>Sunyoung</a:t>
            </a:r>
            <a:r>
              <a:rPr lang="en-US" sz="2000" dirty="0" smtClean="0"/>
              <a:t> Park</a:t>
            </a:r>
          </a:p>
          <a:p>
            <a:pPr algn="ctr">
              <a:lnSpc>
                <a:spcPct val="80000"/>
              </a:lnSpc>
            </a:pPr>
            <a:r>
              <a:rPr lang="en-US" sz="2000" dirty="0" smtClean="0"/>
              <a:t>Bruce </a:t>
            </a:r>
            <a:r>
              <a:rPr lang="en-US" sz="2000" dirty="0" err="1" smtClean="0"/>
              <a:t>Daube</a:t>
            </a:r>
            <a:endParaRPr lang="en-US" sz="2000" dirty="0" smtClean="0"/>
          </a:p>
          <a:p>
            <a:pPr algn="ctr">
              <a:lnSpc>
                <a:spcPct val="80000"/>
              </a:lnSpc>
            </a:pPr>
            <a:r>
              <a:rPr lang="en-US" sz="2000" dirty="0" smtClean="0"/>
              <a:t>J</a:t>
            </a:r>
            <a:r>
              <a:rPr lang="en-US" sz="2000" dirty="0"/>
              <a:t>. Barry </a:t>
            </a:r>
            <a:r>
              <a:rPr lang="en-US" sz="2000" dirty="0" smtClean="0"/>
              <a:t>McManus</a:t>
            </a:r>
            <a:endParaRPr lang="en-US" sz="2000" baseline="30000" dirty="0" smtClean="0"/>
          </a:p>
          <a:p>
            <a:pPr algn="ctr">
              <a:lnSpc>
                <a:spcPct val="80000"/>
              </a:lnSpc>
            </a:pPr>
            <a:r>
              <a:rPr lang="en-US" sz="2000" dirty="0" smtClean="0"/>
              <a:t>David </a:t>
            </a:r>
            <a:r>
              <a:rPr lang="en-US" sz="2000" dirty="0"/>
              <a:t>D. </a:t>
            </a:r>
            <a:r>
              <a:rPr lang="en-US" sz="2000" dirty="0" smtClean="0"/>
              <a:t>Nelson</a:t>
            </a:r>
            <a:endParaRPr lang="en-US" sz="2000" baseline="30000" dirty="0" smtClean="0"/>
          </a:p>
          <a:p>
            <a:pPr algn="ctr">
              <a:lnSpc>
                <a:spcPct val="80000"/>
              </a:lnSpc>
            </a:pPr>
            <a:r>
              <a:rPr lang="en-US" sz="2000" dirty="0" smtClean="0"/>
              <a:t>Mark </a:t>
            </a:r>
            <a:r>
              <a:rPr lang="en-US" sz="2000" dirty="0"/>
              <a:t>S. </a:t>
            </a:r>
            <a:r>
              <a:rPr lang="en-US" sz="2000" dirty="0" err="1" smtClean="0"/>
              <a:t>Zahniser</a:t>
            </a:r>
            <a:endParaRPr lang="en-US" sz="2000" baseline="30000" dirty="0" smtClean="0"/>
          </a:p>
          <a:p>
            <a:pPr>
              <a:lnSpc>
                <a:spcPct val="80000"/>
              </a:lnSpc>
            </a:pPr>
            <a:endParaRPr lang="pt-BR" sz="1100" dirty="0" smtClean="0"/>
          </a:p>
        </p:txBody>
      </p:sp>
      <p:pic>
        <p:nvPicPr>
          <p:cNvPr id="10" name="Picture 9" descr="QCLSdualpicture.jpeg"/>
          <p:cNvPicPr>
            <a:picLocks noChangeAspect="1"/>
          </p:cNvPicPr>
          <p:nvPr/>
        </p:nvPicPr>
        <p:blipFill>
          <a:blip r:embed="rId4"/>
          <a:srcRect t="3347"/>
          <a:stretch>
            <a:fillRect/>
          </a:stretch>
        </p:blipFill>
        <p:spPr>
          <a:xfrm>
            <a:off x="325204" y="862858"/>
            <a:ext cx="5600957" cy="3699998"/>
          </a:xfrm>
          <a:prstGeom prst="rect">
            <a:avLst/>
          </a:prstGeom>
        </p:spPr>
      </p:pic>
      <p:pic>
        <p:nvPicPr>
          <p:cNvPr id="11" name="Picture 10" descr="QCLSpicture.png"/>
          <p:cNvPicPr>
            <a:picLocks noChangeAspect="1"/>
          </p:cNvPicPr>
          <p:nvPr/>
        </p:nvPicPr>
        <p:blipFill>
          <a:blip r:embed="rId5"/>
          <a:srcRect l="43078" t="68618"/>
          <a:stretch>
            <a:fillRect/>
          </a:stretch>
        </p:blipFill>
        <p:spPr>
          <a:xfrm>
            <a:off x="343304" y="4729981"/>
            <a:ext cx="4669214" cy="173583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135533" y="2986295"/>
            <a:ext cx="6287534" cy="3810121"/>
            <a:chOff x="3135533" y="2986295"/>
            <a:chExt cx="6287534" cy="3810121"/>
          </a:xfrm>
        </p:grpSpPr>
        <p:pic>
          <p:nvPicPr>
            <p:cNvPr id="12" name="Picture 11" descr="Screen shot 2011-02-21 at 2.35.55 PM.png"/>
            <p:cNvPicPr>
              <a:picLocks noChangeAspect="1"/>
            </p:cNvPicPr>
            <p:nvPr/>
          </p:nvPicPr>
          <p:blipFill>
            <a:blip r:embed="rId6"/>
            <a:srcRect l="4518" t="24609" r="3953" b="21399"/>
            <a:stretch>
              <a:fillRect/>
            </a:stretch>
          </p:blipFill>
          <p:spPr>
            <a:xfrm>
              <a:off x="3135533" y="2986295"/>
              <a:ext cx="6008468" cy="381012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189006" y="6096043"/>
              <a:ext cx="2972422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rgbClr val="FF0000"/>
                  </a:solidFill>
                </a:rPr>
                <a:t>CH</a:t>
              </a:r>
              <a:r>
                <a:rPr lang="en-US" sz="3000" baseline="-25000" dirty="0" smtClean="0">
                  <a:solidFill>
                    <a:srgbClr val="FF0000"/>
                  </a:solidFill>
                </a:rPr>
                <a:t>4</a:t>
              </a:r>
              <a:r>
                <a:rPr lang="en-US" sz="3000" dirty="0" smtClean="0">
                  <a:solidFill>
                    <a:srgbClr val="FF0000"/>
                  </a:solidFill>
                </a:rPr>
                <a:t>: 1σ = 0.5 ppb</a:t>
              </a:r>
              <a:endParaRPr lang="en-US" sz="30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120825" y="5505512"/>
              <a:ext cx="3280096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rgbClr val="FF0000"/>
                  </a:solidFill>
                </a:rPr>
                <a:t>N</a:t>
              </a:r>
              <a:r>
                <a:rPr lang="en-US" sz="3000" baseline="-25000" dirty="0" smtClean="0">
                  <a:solidFill>
                    <a:srgbClr val="FF0000"/>
                  </a:solidFill>
                </a:rPr>
                <a:t>2</a:t>
              </a:r>
              <a:r>
                <a:rPr lang="en-US" sz="3000" dirty="0" smtClean="0">
                  <a:solidFill>
                    <a:srgbClr val="FF0000"/>
                  </a:solidFill>
                </a:rPr>
                <a:t>O: 1σ = 0.09 ppb</a:t>
              </a:r>
              <a:endParaRPr lang="en-US" sz="30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03151" y="4902779"/>
              <a:ext cx="2919916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rgbClr val="FF0000"/>
                  </a:solidFill>
                </a:rPr>
                <a:t>CO: 1σ = 0.2 ppb</a:t>
              </a:r>
              <a:endParaRPr lang="en-US" sz="3000" baseline="-250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4040" y="808299"/>
            <a:ext cx="7927551" cy="60029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rePostReanalysis061610CalNex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88576" y="684772"/>
            <a:ext cx="7927551" cy="612648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7425" y="-4503"/>
            <a:ext cx="8756575" cy="914400"/>
          </a:xfrm>
        </p:spPr>
        <p:txBody>
          <a:bodyPr>
            <a:normAutofit/>
          </a:bodyPr>
          <a:lstStyle/>
          <a:p>
            <a:pPr algn="l"/>
            <a:r>
              <a:rPr lang="en-US" u="sng" dirty="0" smtClean="0"/>
              <a:t>QCLS Final QA/QC vs.</a:t>
            </a:r>
            <a:r>
              <a:rPr lang="en-US" u="sng" dirty="0" smtClean="0"/>
              <a:t> RA </a:t>
            </a:r>
            <a:r>
              <a:rPr lang="en-US" u="sng" dirty="0" smtClean="0"/>
              <a:t>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" y="-4503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+mj-lt"/>
                <a:ea typeface="+mj-ea"/>
                <a:cs typeface="+mj-cs"/>
              </a:rPr>
              <a:t>	</a:t>
            </a:r>
            <a:r>
              <a:rPr lang="en-US" sz="4400" u="sng" dirty="0" smtClean="0">
                <a:latin typeface="+mj-lt"/>
                <a:ea typeface="+mj-ea"/>
                <a:cs typeface="+mj-cs"/>
              </a:rPr>
              <a:t>Instrument </a:t>
            </a:r>
            <a:r>
              <a:rPr lang="en-US" sz="4400" u="sng" dirty="0" err="1" smtClean="0">
                <a:latin typeface="+mj-lt"/>
                <a:ea typeface="+mj-ea"/>
                <a:cs typeface="+mj-cs"/>
              </a:rPr>
              <a:t>Intercomparison</a:t>
            </a:r>
            <a:r>
              <a:rPr lang="en-US" sz="4400" u="sng" dirty="0" smtClean="0">
                <a:latin typeface="+mj-lt"/>
                <a:ea typeface="+mj-ea"/>
                <a:cs typeface="+mj-cs"/>
              </a:rPr>
              <a:t>: CO</a:t>
            </a:r>
            <a:r>
              <a:rPr lang="en-US" sz="4400" u="sng" baseline="-25000" dirty="0" smtClean="0">
                <a:latin typeface="+mj-lt"/>
                <a:ea typeface="+mj-ea"/>
                <a:cs typeface="+mj-cs"/>
              </a:rPr>
              <a:t>2</a:t>
            </a:r>
            <a:endParaRPr kumimoji="0" lang="en-US" sz="4400" b="0" i="0" u="sng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8534" y="909897"/>
            <a:ext cx="6878145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 err="1" smtClean="0"/>
              <a:t>Picarro</a:t>
            </a:r>
            <a:r>
              <a:rPr lang="en-US" sz="2800" dirty="0" smtClean="0"/>
              <a:t> CRDS vs. QCLS CO</a:t>
            </a:r>
            <a:r>
              <a:rPr lang="en-US" sz="2800" baseline="-25000" dirty="0" smtClean="0"/>
              <a:t>2</a:t>
            </a:r>
            <a:endParaRPr lang="pt-BR" sz="2800" baseline="-25000" dirty="0" smtClean="0"/>
          </a:p>
        </p:txBody>
      </p:sp>
      <p:pic>
        <p:nvPicPr>
          <p:cNvPr id="5" name="Picture 4" descr="CalNexCO2picarrovsQCLSallfligh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1880"/>
            <a:ext cx="9144000" cy="5226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114" y="721986"/>
            <a:ext cx="2249700" cy="952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 smtClean="0"/>
              <a:t>Jeff </a:t>
            </a:r>
            <a:r>
              <a:rPr lang="en-US" sz="2800" dirty="0" err="1" smtClean="0"/>
              <a:t>Peischl</a:t>
            </a:r>
            <a:endParaRPr lang="pt-BR" sz="2800" dirty="0" smtClean="0"/>
          </a:p>
          <a:p>
            <a:pPr algn="ctr">
              <a:lnSpc>
                <a:spcPct val="80000"/>
              </a:lnSpc>
            </a:pPr>
            <a:r>
              <a:rPr lang="en-US" sz="2800" dirty="0" smtClean="0"/>
              <a:t>Tom Ryerson</a:t>
            </a:r>
            <a:endParaRPr lang="en-US" sz="2800" baseline="30000" dirty="0" smtClean="0"/>
          </a:p>
          <a:p>
            <a:pPr algn="ctr">
              <a:lnSpc>
                <a:spcPct val="80000"/>
              </a:lnSpc>
            </a:pPr>
            <a:endParaRPr lang="en-US" sz="2000" baseline="30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335039" y="670869"/>
            <a:ext cx="224970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600" dirty="0" smtClean="0"/>
              <a:t>}</a:t>
            </a:r>
            <a:endParaRPr lang="pt-BR" sz="5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319111" y="786638"/>
            <a:ext cx="30448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F0000"/>
                </a:solidFill>
              </a:rPr>
              <a:t>Median Difference </a:t>
            </a:r>
          </a:p>
          <a:p>
            <a:pPr algn="ctr"/>
            <a:r>
              <a:rPr lang="en-US" sz="2600" dirty="0" smtClean="0">
                <a:solidFill>
                  <a:srgbClr val="FF0000"/>
                </a:solidFill>
              </a:rPr>
              <a:t>0.05 </a:t>
            </a:r>
            <a:r>
              <a:rPr lang="en-US" sz="2600" dirty="0" err="1" smtClean="0">
                <a:solidFill>
                  <a:srgbClr val="FF0000"/>
                </a:solidFill>
              </a:rPr>
              <a:t>ppm</a:t>
            </a:r>
            <a:endParaRPr lang="en-US" sz="26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" y="-4503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+mj-lt"/>
                <a:ea typeface="+mj-ea"/>
                <a:cs typeface="+mj-cs"/>
              </a:rPr>
              <a:t>	</a:t>
            </a:r>
            <a:r>
              <a:rPr lang="en-US" sz="4400" u="sng" dirty="0" smtClean="0">
                <a:latin typeface="+mj-lt"/>
                <a:ea typeface="+mj-ea"/>
                <a:cs typeface="+mj-cs"/>
              </a:rPr>
              <a:t>Instrument </a:t>
            </a:r>
            <a:r>
              <a:rPr lang="en-US" sz="4400" u="sng" dirty="0" err="1" smtClean="0">
                <a:latin typeface="+mj-lt"/>
                <a:ea typeface="+mj-ea"/>
                <a:cs typeface="+mj-cs"/>
              </a:rPr>
              <a:t>Intercomparison</a:t>
            </a:r>
            <a:r>
              <a:rPr lang="en-US" sz="4400" u="sng" dirty="0" smtClean="0">
                <a:latin typeface="+mj-lt"/>
                <a:ea typeface="+mj-ea"/>
                <a:cs typeface="+mj-cs"/>
              </a:rPr>
              <a:t>: CH</a:t>
            </a:r>
            <a:r>
              <a:rPr lang="en-US" sz="4400" u="sng" baseline="-25000" dirty="0" smtClean="0">
                <a:latin typeface="+mj-lt"/>
                <a:ea typeface="+mj-ea"/>
                <a:cs typeface="+mj-cs"/>
              </a:rPr>
              <a:t>4</a:t>
            </a:r>
            <a:endParaRPr kumimoji="0" lang="en-US" sz="4400" b="0" i="0" u="sng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 descr="histCH4.png"/>
          <p:cNvPicPr>
            <a:picLocks noChangeAspect="1"/>
          </p:cNvPicPr>
          <p:nvPr/>
        </p:nvPicPr>
        <p:blipFill>
          <a:blip r:embed="rId2"/>
          <a:srcRect l="3600" t="9000"/>
          <a:stretch>
            <a:fillRect/>
          </a:stretch>
        </p:blipFill>
        <p:spPr>
          <a:xfrm>
            <a:off x="850425" y="1026778"/>
            <a:ext cx="7659274" cy="57841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53391" y="1178069"/>
            <a:ext cx="2249700" cy="1297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 err="1" smtClean="0"/>
              <a:t>Picarro</a:t>
            </a:r>
            <a:r>
              <a:rPr lang="en-US" sz="2800" dirty="0" smtClean="0"/>
              <a:t> CRDS</a:t>
            </a:r>
          </a:p>
          <a:p>
            <a:pPr algn="ctr">
              <a:lnSpc>
                <a:spcPct val="80000"/>
              </a:lnSpc>
            </a:pPr>
            <a:r>
              <a:rPr lang="en-US" sz="2800" dirty="0" smtClean="0"/>
              <a:t>Jeff </a:t>
            </a:r>
            <a:r>
              <a:rPr lang="en-US" sz="2800" dirty="0" err="1" smtClean="0"/>
              <a:t>Peischl</a:t>
            </a:r>
            <a:endParaRPr lang="pt-BR" sz="2800" dirty="0" smtClean="0"/>
          </a:p>
          <a:p>
            <a:pPr algn="ctr">
              <a:lnSpc>
                <a:spcPct val="80000"/>
              </a:lnSpc>
            </a:pPr>
            <a:r>
              <a:rPr lang="en-US" sz="2800" dirty="0" smtClean="0"/>
              <a:t>Tom Ryerson</a:t>
            </a:r>
            <a:endParaRPr lang="en-US" sz="2800" baseline="30000" dirty="0" smtClean="0"/>
          </a:p>
          <a:p>
            <a:pPr algn="ctr">
              <a:lnSpc>
                <a:spcPct val="80000"/>
              </a:lnSpc>
            </a:pPr>
            <a:endParaRPr lang="en-US" sz="2000" baseline="300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346426" y="2402016"/>
            <a:ext cx="3044812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F0000"/>
                </a:solidFill>
              </a:rPr>
              <a:t>Median Difference </a:t>
            </a:r>
          </a:p>
          <a:p>
            <a:pPr algn="ctr"/>
            <a:r>
              <a:rPr lang="en-US" sz="2600" dirty="0" smtClean="0">
                <a:solidFill>
                  <a:srgbClr val="FF0000"/>
                </a:solidFill>
              </a:rPr>
              <a:t>6.3 ppb</a:t>
            </a:r>
          </a:p>
        </p:txBody>
      </p:sp>
      <p:sp>
        <p:nvSpPr>
          <p:cNvPr id="14" name="Rectangle 13"/>
          <p:cNvSpPr/>
          <p:nvPr/>
        </p:nvSpPr>
        <p:spPr>
          <a:xfrm rot="16200000">
            <a:off x="-3684" y="3210999"/>
            <a:ext cx="1127632" cy="42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600" dirty="0" smtClean="0"/>
              <a:t>Counts</a:t>
            </a:r>
            <a:endParaRPr lang="pt-BR" sz="2600" baseline="-25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istCO.png"/>
          <p:cNvPicPr>
            <a:picLocks noChangeAspect="1"/>
          </p:cNvPicPr>
          <p:nvPr/>
        </p:nvPicPr>
        <p:blipFill>
          <a:blip r:embed="rId2"/>
          <a:srcRect l="3600" t="9000"/>
          <a:stretch>
            <a:fillRect/>
          </a:stretch>
        </p:blipFill>
        <p:spPr>
          <a:xfrm>
            <a:off x="773011" y="905500"/>
            <a:ext cx="7664531" cy="578815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" y="-4503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+mj-lt"/>
                <a:ea typeface="+mj-ea"/>
                <a:cs typeface="+mj-cs"/>
              </a:rPr>
              <a:t>	</a:t>
            </a:r>
            <a:r>
              <a:rPr lang="en-US" sz="4400" u="sng" dirty="0" smtClean="0">
                <a:latin typeface="+mj-lt"/>
                <a:ea typeface="+mj-ea"/>
                <a:cs typeface="+mj-cs"/>
              </a:rPr>
              <a:t>Instrument </a:t>
            </a:r>
            <a:r>
              <a:rPr lang="en-US" sz="4400" u="sng" dirty="0" err="1" smtClean="0">
                <a:latin typeface="+mj-lt"/>
                <a:ea typeface="+mj-ea"/>
                <a:cs typeface="+mj-cs"/>
              </a:rPr>
              <a:t>Intercomparison</a:t>
            </a:r>
            <a:r>
              <a:rPr lang="en-US" sz="4400" u="sng" dirty="0" smtClean="0">
                <a:latin typeface="+mj-lt"/>
                <a:ea typeface="+mj-ea"/>
                <a:cs typeface="+mj-cs"/>
              </a:rPr>
              <a:t>: CO</a:t>
            </a:r>
            <a:endParaRPr kumimoji="0" lang="en-US" sz="4400" b="0" i="0" u="sng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3172" y="1385886"/>
            <a:ext cx="2673030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 smtClean="0"/>
              <a:t>Vacuum UV</a:t>
            </a:r>
            <a:endParaRPr lang="pt-BR" sz="2800" baseline="-25000" dirty="0" smtClean="0"/>
          </a:p>
          <a:p>
            <a:pPr algn="ctr">
              <a:lnSpc>
                <a:spcPct val="80000"/>
              </a:lnSpc>
            </a:pPr>
            <a:r>
              <a:rPr lang="en-US" sz="2800" dirty="0" smtClean="0"/>
              <a:t>John Holloway</a:t>
            </a:r>
            <a:endParaRPr lang="en-US" sz="2000" baseline="30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422931" y="2294923"/>
            <a:ext cx="2829776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F0000"/>
                </a:solidFill>
              </a:rPr>
              <a:t>Median Difference </a:t>
            </a:r>
          </a:p>
          <a:p>
            <a:pPr algn="ctr"/>
            <a:r>
              <a:rPr lang="en-US" sz="2600" dirty="0" smtClean="0">
                <a:solidFill>
                  <a:srgbClr val="FF0000"/>
                </a:solidFill>
              </a:rPr>
              <a:t>0.02 ppb</a:t>
            </a:r>
          </a:p>
          <a:p>
            <a:pPr algn="ctr"/>
            <a:endParaRPr lang="en-US" sz="2600" dirty="0" smtClean="0">
              <a:solidFill>
                <a:srgbClr val="FF0000"/>
              </a:solidFill>
            </a:endParaRPr>
          </a:p>
          <a:p>
            <a:pPr algn="ctr"/>
            <a:endParaRPr lang="en-US" sz="2600" dirty="0" smtClean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-3684" y="3210999"/>
            <a:ext cx="1127632" cy="42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600" dirty="0" smtClean="0"/>
              <a:t>Counts</a:t>
            </a:r>
            <a:endParaRPr lang="pt-BR" sz="2600" baseline="-25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" y="-4503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+mj-lt"/>
                <a:ea typeface="+mj-ea"/>
                <a:cs typeface="+mj-cs"/>
              </a:rPr>
              <a:t>	</a:t>
            </a:r>
            <a:r>
              <a:rPr lang="en-US" sz="4400" u="sng" dirty="0" smtClean="0">
                <a:latin typeface="+mj-lt"/>
                <a:ea typeface="+mj-ea"/>
                <a:cs typeface="+mj-cs"/>
              </a:rPr>
              <a:t>Central Valley Vertical Profiles</a:t>
            </a:r>
            <a:endParaRPr kumimoji="0" lang="en-US" sz="4400" b="0" i="0" u="sng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Picture 34.png"/>
          <p:cNvPicPr>
            <a:picLocks noChangeAspect="1"/>
          </p:cNvPicPr>
          <p:nvPr/>
        </p:nvPicPr>
        <p:blipFill>
          <a:blip r:embed="rId2"/>
          <a:srcRect b="6964"/>
          <a:stretch>
            <a:fillRect/>
          </a:stretch>
        </p:blipFill>
        <p:spPr>
          <a:xfrm>
            <a:off x="5304506" y="770496"/>
            <a:ext cx="3657600" cy="32102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6200000">
            <a:off x="4185759" y="2083367"/>
            <a:ext cx="1811739" cy="42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600" dirty="0" smtClean="0"/>
              <a:t>Altitude (</a:t>
            </a:r>
            <a:r>
              <a:rPr lang="en-US" sz="2600" dirty="0" err="1" smtClean="0"/>
              <a:t>m</a:t>
            </a:r>
            <a:r>
              <a:rPr lang="en-US" sz="2600" dirty="0" smtClean="0"/>
              <a:t>)</a:t>
            </a:r>
            <a:endParaRPr lang="pt-BR" sz="2600" baseline="-250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8234492" y="3545324"/>
            <a:ext cx="732016" cy="42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600" dirty="0" smtClean="0"/>
              <a:t>UTC</a:t>
            </a:r>
            <a:endParaRPr lang="pt-BR" sz="2600" baseline="-25000" dirty="0" smtClean="0"/>
          </a:p>
        </p:txBody>
      </p:sp>
      <p:pic>
        <p:nvPicPr>
          <p:cNvPr id="8" name="Picture 7" descr="Picture 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288" y="848701"/>
            <a:ext cx="3670610" cy="301752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38791" y="2709673"/>
            <a:ext cx="189520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00FF"/>
                </a:solidFill>
              </a:rPr>
              <a:t>05/12/2010</a:t>
            </a:r>
            <a:endParaRPr lang="en-US" sz="2600" dirty="0">
              <a:solidFill>
                <a:srgbClr val="0000FF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38791" y="3868127"/>
            <a:ext cx="8716274" cy="3111600"/>
            <a:chOff x="338791" y="3868127"/>
            <a:chExt cx="8716274" cy="3111600"/>
          </a:xfrm>
        </p:grpSpPr>
        <p:pic>
          <p:nvPicPr>
            <p:cNvPr id="13" name="Picture 12" descr="Picture 3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9289" y="3868127"/>
              <a:ext cx="3670611" cy="3017520"/>
            </a:xfrm>
            <a:prstGeom prst="rect">
              <a:avLst/>
            </a:prstGeom>
          </p:spPr>
        </p:pic>
        <p:pic>
          <p:nvPicPr>
            <p:cNvPr id="14" name="Picture 13" descr="Picture 36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04508" y="3897971"/>
              <a:ext cx="3657600" cy="301752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8323049" y="6553969"/>
              <a:ext cx="732016" cy="4257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600" dirty="0" smtClean="0"/>
                <a:t>UTC</a:t>
              </a:r>
              <a:endParaRPr lang="pt-BR" sz="2600" baseline="-25000" dirty="0" smtClean="0"/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4248714" y="5020271"/>
              <a:ext cx="1811739" cy="4257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600" dirty="0" smtClean="0"/>
                <a:t>Altitude (</a:t>
              </a:r>
              <a:r>
                <a:rPr lang="en-US" sz="2600" dirty="0" err="1" smtClean="0"/>
                <a:t>m</a:t>
              </a:r>
              <a:r>
                <a:rPr lang="en-US" sz="2600" dirty="0" smtClean="0"/>
                <a:t>)</a:t>
              </a:r>
              <a:endParaRPr lang="pt-BR" sz="2600" baseline="-25000" dirty="0" smtClean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8791" y="5661876"/>
              <a:ext cx="1895209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600" dirty="0" smtClean="0">
                  <a:solidFill>
                    <a:srgbClr val="0000FF"/>
                  </a:solidFill>
                </a:rPr>
                <a:t>06/18/2010</a:t>
              </a:r>
              <a:endParaRPr lang="en-US" sz="26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800003" y="1711664"/>
            <a:ext cx="4942083" cy="1925454"/>
            <a:chOff x="2800003" y="1711664"/>
            <a:chExt cx="4942083" cy="1925454"/>
          </a:xfrm>
        </p:grpSpPr>
        <p:sp>
          <p:nvSpPr>
            <p:cNvPr id="22" name="Oval 21"/>
            <p:cNvSpPr/>
            <p:nvPr/>
          </p:nvSpPr>
          <p:spPr>
            <a:xfrm>
              <a:off x="2800003" y="1711664"/>
              <a:ext cx="535520" cy="58138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7206566" y="2220086"/>
              <a:ext cx="535520" cy="141703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784702" y="4888607"/>
            <a:ext cx="5408756" cy="1481785"/>
            <a:chOff x="2784702" y="4888607"/>
            <a:chExt cx="5408756" cy="1481785"/>
          </a:xfrm>
        </p:grpSpPr>
        <p:sp>
          <p:nvSpPr>
            <p:cNvPr id="24" name="Oval 23"/>
            <p:cNvSpPr/>
            <p:nvPr/>
          </p:nvSpPr>
          <p:spPr>
            <a:xfrm>
              <a:off x="2784702" y="4888607"/>
              <a:ext cx="535520" cy="581381"/>
            </a:xfrm>
            <a:prstGeom prst="ellipse">
              <a:avLst/>
            </a:prstGeom>
            <a:noFill/>
            <a:ln w="381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5" name="Oval 24"/>
            <p:cNvSpPr/>
            <p:nvPr/>
          </p:nvSpPr>
          <p:spPr>
            <a:xfrm>
              <a:off x="7657938" y="4953360"/>
              <a:ext cx="535520" cy="1417032"/>
            </a:xfrm>
            <a:prstGeom prst="ellipse">
              <a:avLst/>
            </a:prstGeom>
            <a:noFill/>
            <a:ln w="381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" y="-4503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+mj-lt"/>
                <a:ea typeface="+mj-ea"/>
                <a:cs typeface="+mj-cs"/>
              </a:rPr>
              <a:t>	</a:t>
            </a:r>
            <a:r>
              <a:rPr lang="en-US" sz="4400" u="sng" dirty="0" smtClean="0">
                <a:latin typeface="+mj-lt"/>
                <a:ea typeface="+mj-ea"/>
                <a:cs typeface="+mj-cs"/>
              </a:rPr>
              <a:t>CH</a:t>
            </a:r>
            <a:r>
              <a:rPr lang="en-US" sz="4400" u="sng" baseline="-25000" dirty="0" smtClean="0">
                <a:latin typeface="+mj-lt"/>
                <a:ea typeface="+mj-ea"/>
                <a:cs typeface="+mj-cs"/>
              </a:rPr>
              <a:t>4</a:t>
            </a:r>
            <a:r>
              <a:rPr lang="en-US" sz="4400" u="sng" dirty="0" smtClean="0">
                <a:latin typeface="+mj-lt"/>
                <a:ea typeface="+mj-ea"/>
                <a:cs typeface="+mj-cs"/>
              </a:rPr>
              <a:t> Profiles</a:t>
            </a:r>
            <a:endParaRPr kumimoji="0" lang="en-US" sz="4400" b="0" i="0" u="sng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CH4profiles512.png"/>
          <p:cNvPicPr>
            <a:picLocks noChangeAspect="1"/>
          </p:cNvPicPr>
          <p:nvPr/>
        </p:nvPicPr>
        <p:blipFill>
          <a:blip r:embed="rId2"/>
          <a:srcRect t="8400" b="2400"/>
          <a:stretch>
            <a:fillRect/>
          </a:stretch>
        </p:blipFill>
        <p:spPr>
          <a:xfrm>
            <a:off x="269819" y="851454"/>
            <a:ext cx="4442152" cy="5943600"/>
          </a:xfrm>
          <a:prstGeom prst="rect">
            <a:avLst/>
          </a:prstGeom>
        </p:spPr>
      </p:pic>
      <p:pic>
        <p:nvPicPr>
          <p:cNvPr id="7" name="Picture 6" descr="CH4profiles618v2.png"/>
          <p:cNvPicPr>
            <a:picLocks noChangeAspect="1"/>
          </p:cNvPicPr>
          <p:nvPr/>
        </p:nvPicPr>
        <p:blipFill>
          <a:blip r:embed="rId3"/>
          <a:srcRect t="8400" b="2400"/>
          <a:stretch>
            <a:fillRect/>
          </a:stretch>
        </p:blipFill>
        <p:spPr>
          <a:xfrm>
            <a:off x="4633204" y="851454"/>
            <a:ext cx="4442152" cy="5943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55316" y="2464889"/>
            <a:ext cx="189520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00FF"/>
                </a:solidFill>
              </a:rPr>
              <a:t>05/12/2010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17316" y="2463451"/>
            <a:ext cx="189520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00FF"/>
                </a:solidFill>
              </a:rPr>
              <a:t>06/18/2010</a:t>
            </a:r>
            <a:endParaRPr lang="en-US" sz="2600" dirty="0">
              <a:solidFill>
                <a:srgbClr val="0000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10385" y="1315763"/>
            <a:ext cx="5691204" cy="628862"/>
            <a:chOff x="2310385" y="1315763"/>
            <a:chExt cx="5691204" cy="628862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2310385" y="1315763"/>
              <a:ext cx="550821" cy="1588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450768" y="1943037"/>
              <a:ext cx="550821" cy="1588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8900</TotalTime>
  <Words>555</Words>
  <Application>Microsoft Macintosh PowerPoint</Application>
  <PresentationFormat>On-screen Show (4:3)</PresentationFormat>
  <Paragraphs>109</Paragraphs>
  <Slides>22</Slides>
  <Notes>4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Clip</vt:lpstr>
      <vt:lpstr>Slide 1</vt:lpstr>
      <vt:lpstr>Slide 2</vt:lpstr>
      <vt:lpstr>Slide 3</vt:lpstr>
      <vt:lpstr>QCLS Final QA/QC vs. RA Data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Calibration</vt:lpstr>
      <vt:lpstr>Slide 20</vt:lpstr>
      <vt:lpstr>Slide 21</vt:lpstr>
      <vt:lpstr>Slide 22</vt:lpstr>
    </vt:vector>
  </TitlesOfParts>
  <Company>Harvard 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Gregory Santoni</dc:creator>
  <cp:lastModifiedBy>Gregory Santoni</cp:lastModifiedBy>
  <cp:revision>10</cp:revision>
  <dcterms:created xsi:type="dcterms:W3CDTF">2011-05-16T08:00:06Z</dcterms:created>
  <dcterms:modified xsi:type="dcterms:W3CDTF">2011-05-17T06:50:48Z</dcterms:modified>
</cp:coreProperties>
</file>