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0" r:id="rId4"/>
    <p:sldId id="269" r:id="rId5"/>
    <p:sldId id="263" r:id="rId6"/>
    <p:sldId id="290" r:id="rId7"/>
    <p:sldId id="282" r:id="rId8"/>
    <p:sldId id="297" r:id="rId9"/>
    <p:sldId id="281" r:id="rId10"/>
    <p:sldId id="288" r:id="rId11"/>
    <p:sldId id="286" r:id="rId12"/>
    <p:sldId id="287" r:id="rId13"/>
    <p:sldId id="277" r:id="rId14"/>
    <p:sldId id="274" r:id="rId15"/>
    <p:sldId id="291" r:id="rId16"/>
    <p:sldId id="293" r:id="rId17"/>
    <p:sldId id="294" r:id="rId18"/>
    <p:sldId id="296" r:id="rId19"/>
    <p:sldId id="292" r:id="rId20"/>
    <p:sldId id="26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A600"/>
    <a:srgbClr val="00F2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565" autoAdjust="0"/>
    <p:restoredTop sz="94660"/>
  </p:normalViewPr>
  <p:slideViewPr>
    <p:cSldViewPr snapToGrid="0">
      <p:cViewPr>
        <p:scale>
          <a:sx n="100" d="100"/>
          <a:sy n="100" d="100"/>
        </p:scale>
        <p:origin x="-1048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B0031-A147-D94B-9013-B0FC027698C4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46C7F-EC82-B240-B9AE-E947104A07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46C7F-EC82-B240-B9AE-E947104A07B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9B895-7829-4548-97A3-C2D08F7EDD1B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0097F-D12C-4C4F-9507-45C8505FE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 Basin__SLance.jpg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3328" y="-9066"/>
            <a:ext cx="9156087" cy="6867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-127011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Airborne Measurements of </a:t>
            </a:r>
            <a:r>
              <a:rPr lang="en-US" sz="2800" dirty="0" err="1">
                <a:latin typeface="Arial"/>
                <a:cs typeface="Arial"/>
              </a:rPr>
              <a:t>Nitryl</a:t>
            </a:r>
            <a:r>
              <a:rPr lang="en-US" sz="2800" dirty="0">
                <a:latin typeface="Arial"/>
                <a:cs typeface="Arial"/>
              </a:rPr>
              <a:t> Chloride and Implications for Chlorine Activation in the South Coast Air Basin of California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843" y="2305690"/>
            <a:ext cx="7674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u="sng" dirty="0" smtClean="0">
                <a:latin typeface="Arial"/>
                <a:cs typeface="Arial"/>
              </a:rPr>
              <a:t>J.M. Roberts</a:t>
            </a:r>
            <a:r>
              <a:rPr lang="en-US" sz="2000" i="1" dirty="0" smtClean="0">
                <a:latin typeface="Arial"/>
                <a:cs typeface="Arial"/>
              </a:rPr>
              <a:t>; S.S. Brown; W.P. </a:t>
            </a:r>
            <a:r>
              <a:rPr lang="en-US" sz="2000" i="1" dirty="0" err="1" smtClean="0">
                <a:latin typeface="Arial"/>
                <a:cs typeface="Arial"/>
              </a:rPr>
              <a:t>Dubé</a:t>
            </a:r>
            <a:r>
              <a:rPr lang="en-US" sz="2000" i="1" dirty="0" smtClean="0">
                <a:latin typeface="Arial"/>
                <a:cs typeface="Arial"/>
              </a:rPr>
              <a:t>; J. Neuman; J.B. Nowak; 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C.A. Brock; A.M. </a:t>
            </a:r>
            <a:r>
              <a:rPr lang="en-US" sz="2000" i="1" dirty="0" err="1" smtClean="0">
                <a:latin typeface="Arial"/>
                <a:cs typeface="Arial"/>
              </a:rPr>
              <a:t>Middlebrook</a:t>
            </a:r>
            <a:r>
              <a:rPr lang="en-US" sz="2000" i="1" dirty="0" smtClean="0">
                <a:latin typeface="Arial"/>
                <a:cs typeface="Arial"/>
              </a:rPr>
              <a:t>; R. </a:t>
            </a:r>
            <a:r>
              <a:rPr lang="en-US" sz="2000" i="1" dirty="0" err="1" smtClean="0">
                <a:latin typeface="Arial"/>
                <a:cs typeface="Arial"/>
              </a:rPr>
              <a:t>Bahreini</a:t>
            </a:r>
            <a:r>
              <a:rPr lang="en-US" sz="2000" i="1" dirty="0" smtClean="0">
                <a:latin typeface="Arial"/>
                <a:cs typeface="Arial"/>
              </a:rPr>
              <a:t>; T.B. Ryerson; 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I.B. Pollack; P.R. </a:t>
            </a:r>
            <a:r>
              <a:rPr lang="en-US" sz="2000" i="1" dirty="0" err="1" smtClean="0">
                <a:latin typeface="Arial"/>
                <a:cs typeface="Arial"/>
              </a:rPr>
              <a:t>Veres</a:t>
            </a:r>
            <a:r>
              <a:rPr lang="en-US" sz="2000" i="1" dirty="0" smtClean="0">
                <a:latin typeface="Arial"/>
                <a:cs typeface="Arial"/>
              </a:rPr>
              <a:t>; A.K. Cochran; C. Warneke; J.A. de Gouw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8579" y="6479603"/>
            <a:ext cx="199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Photo: Sarah Lance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8747" y="3860800"/>
            <a:ext cx="75071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Introduction to ClNO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chemistry: what do we know about it so far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Measurements aboard the NOAA WP-3 During </a:t>
            </a:r>
            <a:r>
              <a:rPr lang="en-US" sz="2000" dirty="0" err="1" smtClean="0">
                <a:latin typeface="Arial"/>
                <a:cs typeface="Arial"/>
              </a:rPr>
              <a:t>CalNex</a:t>
            </a:r>
            <a:r>
              <a:rPr lang="en-US" sz="2000" dirty="0" smtClean="0">
                <a:latin typeface="Arial"/>
                <a:cs typeface="Arial"/>
              </a:rPr>
              <a:t> 2010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What does this tell us about ClNO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formation chemistry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760" y="60655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30_tim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42" y="560461"/>
            <a:ext cx="7807558" cy="598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38100"/>
            <a:ext cx="543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May 30, 2010 Flight –</a:t>
            </a:r>
            <a:r>
              <a:rPr lang="en-US" dirty="0" err="1" smtClean="0">
                <a:latin typeface="Arial"/>
                <a:cs typeface="Arial"/>
              </a:rPr>
              <a:t>N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baseline="-25000" dirty="0" err="1" smtClean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 High, almost no </a:t>
            </a:r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endParaRPr lang="en-US" baseline="-25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5900" y="3479800"/>
            <a:ext cx="2109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Mostly Org </a:t>
            </a:r>
            <a:r>
              <a:rPr lang="en-US" dirty="0" err="1" smtClean="0">
                <a:latin typeface="Arial"/>
                <a:cs typeface="Arial"/>
              </a:rPr>
              <a:t>C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  Low RH</a:t>
            </a:r>
          </a:p>
          <a:p>
            <a:r>
              <a:rPr lang="en-US" dirty="0" smtClean="0">
                <a:latin typeface="Arial"/>
                <a:cs typeface="Arial"/>
              </a:rPr>
              <a:t>Slow </a:t>
            </a:r>
            <a:r>
              <a:rPr lang="en-US" dirty="0" err="1" smtClean="0">
                <a:latin typeface="Arial"/>
                <a:cs typeface="Arial"/>
              </a:rPr>
              <a:t>N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baseline="-25000" dirty="0" err="1" smtClean="0">
                <a:latin typeface="Arial"/>
                <a:cs typeface="Arial"/>
              </a:rPr>
              <a:t>5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uptake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0" y="457200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San </a:t>
            </a:r>
            <a:r>
              <a:rPr lang="en-US" dirty="0" err="1" smtClean="0">
                <a:latin typeface="Arial"/>
                <a:cs typeface="Arial"/>
              </a:rPr>
              <a:t>Bernadino</a:t>
            </a:r>
            <a:r>
              <a:rPr lang="en-US" dirty="0" smtClean="0">
                <a:latin typeface="Arial"/>
                <a:cs typeface="Arial"/>
              </a:rPr>
              <a:t> Valley         Ontario    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6_03_curtain_n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" y="0"/>
            <a:ext cx="6625368" cy="685800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2555199" y="5689600"/>
            <a:ext cx="1026201" cy="507999"/>
          </a:xfrm>
          <a:prstGeom prst="donut">
            <a:avLst>
              <a:gd name="adj" fmla="val 0"/>
            </a:avLst>
          </a:prstGeom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>
            <a:endCxn id="9" idx="1"/>
          </p:cNvCxnSpPr>
          <p:nvPr/>
        </p:nvCxnSpPr>
        <p:spPr>
          <a:xfrm flipV="1">
            <a:off x="3619500" y="5848866"/>
            <a:ext cx="2288013" cy="1074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07513" y="5664200"/>
            <a:ext cx="305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High </a:t>
            </a:r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close to ground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03_tim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720678"/>
            <a:ext cx="7680826" cy="5845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77800"/>
            <a:ext cx="56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June 3, 2010 Flight – High </a:t>
            </a:r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close to the ground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8600" y="622300"/>
            <a:ext cx="317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Chino                       El Monte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4400" y="3556000"/>
            <a:ext cx="300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dirty="0" smtClean="0">
                <a:latin typeface="Arial"/>
                <a:cs typeface="Arial"/>
              </a:rPr>
              <a:t>High RH, Efficient Uptake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981700" y="215900"/>
            <a:ext cx="3073400" cy="1435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6969" y="431800"/>
            <a:ext cx="5673131" cy="6426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0" dist="61087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0" y="-50800"/>
            <a:ext cx="54820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Reaction efficiency vs. </a:t>
            </a:r>
            <a:r>
              <a:rPr lang="en-US" sz="2400" dirty="0" smtClean="0">
                <a:latin typeface="Arial"/>
                <a:cs typeface="Arial"/>
              </a:rPr>
              <a:t>particle chloride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7" name="Picture 16" descr="Eff_pl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94810"/>
            <a:ext cx="5385865" cy="61968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21334" y="228600"/>
            <a:ext cx="2917310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N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O</a:t>
            </a:r>
            <a:r>
              <a:rPr lang="en-US" baseline="-25000" dirty="0" smtClean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  <a:sym typeface="Wingdings"/>
              </a:rPr>
              <a:t></a:t>
            </a:r>
            <a:r>
              <a:rPr lang="en-US" dirty="0" smtClean="0">
                <a:latin typeface="Arial"/>
                <a:cs typeface="Arial"/>
                <a:sym typeface="Wingdings"/>
              </a:rPr>
              <a:t> NO</a:t>
            </a:r>
            <a:r>
              <a:rPr lang="en-US" baseline="-25000" dirty="0" smtClean="0">
                <a:latin typeface="Arial"/>
                <a:cs typeface="Arial"/>
                <a:sym typeface="Wingdings"/>
              </a:rPr>
              <a:t>2</a:t>
            </a:r>
            <a:r>
              <a:rPr lang="en-US" baseline="30000" dirty="0" smtClean="0">
                <a:latin typeface="Arial"/>
                <a:cs typeface="Arial"/>
                <a:sym typeface="Wingdings"/>
              </a:rPr>
              <a:t>+</a:t>
            </a:r>
            <a:r>
              <a:rPr lang="en-US" dirty="0" smtClean="0">
                <a:latin typeface="Arial"/>
                <a:cs typeface="Arial"/>
                <a:sym typeface="Wingdings"/>
              </a:rPr>
              <a:t> +  NO</a:t>
            </a:r>
            <a:r>
              <a:rPr lang="en-US" baseline="-25000" dirty="0" smtClean="0">
                <a:latin typeface="Arial"/>
                <a:cs typeface="Arial"/>
                <a:sym typeface="Wingdings"/>
              </a:rPr>
              <a:t>3</a:t>
            </a:r>
            <a:r>
              <a:rPr lang="en-US" baseline="30000" dirty="0" smtClean="0">
                <a:latin typeface="Arial"/>
                <a:cs typeface="Arial"/>
                <a:sym typeface="Wingdings"/>
              </a:rPr>
              <a:t>-</a:t>
            </a:r>
            <a:endParaRPr lang="en-US" baseline="30000" dirty="0" smtClean="0">
              <a:latin typeface="Arial"/>
              <a:cs typeface="Arial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  <a:sym typeface="Wingdings"/>
              </a:rPr>
              <a:t>NO</a:t>
            </a:r>
            <a:r>
              <a:rPr lang="en-US" baseline="-25000" dirty="0" smtClean="0">
                <a:latin typeface="Arial"/>
                <a:cs typeface="Arial"/>
                <a:sym typeface="Wingdings"/>
              </a:rPr>
              <a:t>2</a:t>
            </a:r>
            <a:r>
              <a:rPr lang="en-US" baseline="30000" dirty="0" smtClean="0">
                <a:latin typeface="Arial"/>
                <a:cs typeface="Arial"/>
                <a:sym typeface="Wingdings"/>
              </a:rPr>
              <a:t>+</a:t>
            </a:r>
            <a:r>
              <a:rPr lang="en-US" dirty="0" smtClean="0">
                <a:latin typeface="Arial"/>
                <a:cs typeface="Arial"/>
                <a:sym typeface="Wingdings"/>
              </a:rPr>
              <a:t> </a:t>
            </a:r>
            <a:r>
              <a:rPr lang="en-US" dirty="0" smtClean="0">
                <a:latin typeface="Arial"/>
                <a:cs typeface="Arial"/>
              </a:rPr>
              <a:t>+ </a:t>
            </a:r>
            <a:r>
              <a:rPr lang="en-US" dirty="0" smtClean="0">
                <a:latin typeface="Arial"/>
                <a:cs typeface="Arial"/>
              </a:rPr>
              <a:t>Cl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 =&gt; </a:t>
            </a:r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NO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+ H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O =&gt; HNO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+ H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   </a:t>
            </a:r>
            <a:r>
              <a:rPr lang="en-US" dirty="0" smtClean="0">
                <a:latin typeface="Arial"/>
                <a:cs typeface="Arial"/>
              </a:rPr>
              <a:t> in </a:t>
            </a:r>
            <a:r>
              <a:rPr lang="en-US" dirty="0" smtClean="0">
                <a:latin typeface="Arial"/>
                <a:cs typeface="Arial"/>
              </a:rPr>
              <a:t>the particle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6800" y="2108200"/>
            <a:ext cx="2436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Bertram and Thornton, 2009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632200" y="2882900"/>
            <a:ext cx="2501900" cy="127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3359" y="2667000"/>
            <a:ext cx="30926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chemistry is efficient</a:t>
            </a:r>
          </a:p>
          <a:p>
            <a:r>
              <a:rPr lang="en-US" dirty="0" smtClean="0">
                <a:latin typeface="Arial"/>
                <a:cs typeface="Arial"/>
              </a:rPr>
              <a:t>even at modest [Cl-]</a:t>
            </a: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Low [Cl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] difficult to measure</a:t>
            </a:r>
          </a:p>
          <a:p>
            <a:r>
              <a:rPr lang="en-US" dirty="0" smtClean="0">
                <a:latin typeface="Arial"/>
                <a:cs typeface="Arial"/>
              </a:rPr>
              <a:t>by AMS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03500" y="4686300"/>
            <a:ext cx="1155700" cy="266700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solidFill>
              <a:srgbClr val="FF0000">
                <a:alpha val="8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797300" y="4635500"/>
            <a:ext cx="22987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2055" y="-50108"/>
            <a:ext cx="8619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M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ass 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balance requires a gas phase source of soluble chloride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 			</a:t>
            </a:r>
            <a:r>
              <a:rPr lang="en-US" sz="2400" dirty="0" err="1" smtClean="0">
                <a:solidFill>
                  <a:srgbClr val="008000"/>
                </a:solidFill>
                <a:latin typeface="Arial"/>
                <a:cs typeface="Arial"/>
              </a:rPr>
              <a:t>HCl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measurements at the Pasadena ground site</a:t>
            </a:r>
            <a:endParaRPr lang="en-US" sz="2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0100" y="838200"/>
            <a:ext cx="7886700" cy="4991100"/>
            <a:chOff x="444500" y="457200"/>
            <a:chExt cx="8242300" cy="5372100"/>
          </a:xfrm>
        </p:grpSpPr>
        <p:sp>
          <p:nvSpPr>
            <p:cNvPr id="7" name="Rectangle 6"/>
            <p:cNvSpPr/>
            <p:nvPr/>
          </p:nvSpPr>
          <p:spPr>
            <a:xfrm>
              <a:off x="444500" y="457200"/>
              <a:ext cx="8242300" cy="537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61087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A_HCl_plot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100" y="483981"/>
              <a:ext cx="8089900" cy="530784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550131" y="1048012"/>
            <a:ext cx="13781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J</a:t>
            </a:r>
            <a:r>
              <a:rPr lang="en-US" sz="1600" baseline="-25000" dirty="0" smtClean="0">
                <a:latin typeface="Arial"/>
                <a:cs typeface="Arial"/>
              </a:rPr>
              <a:t>NO2</a:t>
            </a:r>
            <a:r>
              <a:rPr lang="en-US" sz="1600" dirty="0" smtClean="0">
                <a:latin typeface="Arial"/>
                <a:cs typeface="Arial"/>
              </a:rPr>
              <a:t> from the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err="1" smtClean="0">
                <a:latin typeface="Arial"/>
                <a:cs typeface="Arial"/>
              </a:rPr>
              <a:t>Lefer</a:t>
            </a:r>
            <a:r>
              <a:rPr lang="en-US" sz="1600" dirty="0" smtClean="0">
                <a:latin typeface="Arial"/>
                <a:cs typeface="Arial"/>
              </a:rPr>
              <a:t> group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20370"/>
            <a:ext cx="9728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If mid-day </a:t>
            </a:r>
            <a:r>
              <a:rPr lang="en-US" dirty="0" err="1" smtClean="0">
                <a:latin typeface="Arial"/>
                <a:cs typeface="Arial"/>
              </a:rPr>
              <a:t>HCl</a:t>
            </a:r>
            <a:r>
              <a:rPr lang="en-US" dirty="0" smtClean="0">
                <a:latin typeface="Arial"/>
                <a:cs typeface="Arial"/>
              </a:rPr>
              <a:t> is somewhat characteristic of the Daytime PBL then the Residual Layer</a:t>
            </a:r>
          </a:p>
          <a:p>
            <a:r>
              <a:rPr lang="en-US" dirty="0" smtClean="0">
                <a:latin typeface="Arial"/>
                <a:cs typeface="Arial"/>
              </a:rPr>
              <a:t>    has </a:t>
            </a:r>
            <a:r>
              <a:rPr lang="en-US" u="sng" dirty="0" smtClean="0">
                <a:solidFill>
                  <a:srgbClr val="FF0000"/>
                </a:solidFill>
                <a:latin typeface="Arial"/>
                <a:cs typeface="Arial"/>
              </a:rPr>
              <a:t>2-6 ppbv </a:t>
            </a:r>
            <a:r>
              <a:rPr lang="en-US" u="sng" dirty="0" err="1" smtClean="0">
                <a:solidFill>
                  <a:srgbClr val="FF0000"/>
                </a:solidFill>
                <a:latin typeface="Arial"/>
                <a:cs typeface="Arial"/>
              </a:rPr>
              <a:t>HCl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dirty="0" smtClean="0">
                <a:latin typeface="Arial"/>
                <a:cs typeface="Arial"/>
              </a:rPr>
              <a:t>(see also </a:t>
            </a:r>
            <a:r>
              <a:rPr lang="en-US" dirty="0" err="1" smtClean="0">
                <a:latin typeface="Arial"/>
                <a:cs typeface="Arial"/>
              </a:rPr>
              <a:t>Eldering</a:t>
            </a:r>
            <a:r>
              <a:rPr lang="en-US" dirty="0" smtClean="0">
                <a:latin typeface="Arial"/>
                <a:cs typeface="Arial"/>
              </a:rPr>
              <a:t>, et al., </a:t>
            </a:r>
            <a:r>
              <a:rPr lang="en-US" i="1" dirty="0" smtClean="0">
                <a:latin typeface="Arial"/>
                <a:cs typeface="Arial"/>
              </a:rPr>
              <a:t>Atmos. Environ., </a:t>
            </a:r>
            <a:r>
              <a:rPr lang="en-US" b="1" dirty="0" smtClean="0">
                <a:latin typeface="Arial"/>
                <a:cs typeface="Arial"/>
              </a:rPr>
              <a:t>25A</a:t>
            </a:r>
            <a:r>
              <a:rPr lang="en-US" dirty="0" smtClean="0">
                <a:latin typeface="Arial"/>
                <a:cs typeface="Arial"/>
              </a:rPr>
              <a:t>, 2091, 1991)</a:t>
            </a:r>
          </a:p>
          <a:p>
            <a:r>
              <a:rPr lang="en-US" dirty="0" smtClean="0">
                <a:latin typeface="Arial"/>
                <a:cs typeface="Arial"/>
              </a:rPr>
              <a:t>				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Trevor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VandenBoer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et al., P21 - Thursday</a:t>
            </a:r>
          </a:p>
          <a:p>
            <a:r>
              <a:rPr lang="en-US" u="sng" dirty="0" smtClean="0">
                <a:latin typeface="Arial"/>
                <a:cs typeface="Arial"/>
              </a:rPr>
              <a:t>   </a:t>
            </a:r>
            <a:endParaRPr lang="en-US" u="sng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5400"/>
            <a:ext cx="562440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Box model of N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O</a:t>
            </a:r>
            <a:r>
              <a:rPr lang="en-US" sz="2400" baseline="-25000" dirty="0" smtClean="0">
                <a:latin typeface="Arial"/>
                <a:cs typeface="Arial"/>
              </a:rPr>
              <a:t>5</a:t>
            </a:r>
            <a:r>
              <a:rPr lang="en-US" sz="2400" dirty="0" smtClean="0">
                <a:latin typeface="Arial"/>
                <a:cs typeface="Arial"/>
              </a:rPr>
              <a:t> to </a:t>
            </a:r>
            <a:r>
              <a:rPr lang="en-US" sz="2400" dirty="0" err="1" smtClean="0">
                <a:latin typeface="Arial"/>
                <a:cs typeface="Arial"/>
              </a:rPr>
              <a:t>ClNO</a:t>
            </a:r>
            <a:r>
              <a:rPr lang="en-US" sz="2400" baseline="-25000" dirty="0" err="1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conversion</a:t>
            </a:r>
            <a:endParaRPr lang="en-US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R1</a:t>
            </a:r>
            <a:r>
              <a:rPr lang="en-US" dirty="0" smtClean="0">
                <a:latin typeface="Arial"/>
                <a:cs typeface="Arial"/>
              </a:rPr>
              <a:t>	 </a:t>
            </a:r>
            <a:r>
              <a:rPr lang="en-US" sz="2400" dirty="0" smtClean="0">
                <a:latin typeface="Arial"/>
                <a:cs typeface="Arial"/>
              </a:rPr>
              <a:t>NO + O</a:t>
            </a:r>
            <a:r>
              <a:rPr lang="en-US" sz="2400" baseline="-25000" dirty="0" smtClean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 =&gt; NO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+ O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R2	 NO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+ O</a:t>
            </a:r>
            <a:r>
              <a:rPr lang="en-US" sz="2400" baseline="-25000" dirty="0" smtClean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  =&gt;  NO</a:t>
            </a:r>
            <a:r>
              <a:rPr lang="en-US" sz="2400" baseline="-25000" dirty="0" smtClean="0">
                <a:latin typeface="Arial"/>
                <a:cs typeface="Arial"/>
              </a:rPr>
              <a:t>3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R3	 NO</a:t>
            </a:r>
            <a:r>
              <a:rPr lang="en-US" sz="2400" baseline="-25000" dirty="0" smtClean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 + NO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&lt;=&gt; N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O</a:t>
            </a:r>
            <a:r>
              <a:rPr lang="en-US" sz="2400" baseline="-25000" dirty="0" smtClean="0">
                <a:latin typeface="Arial"/>
                <a:cs typeface="Arial"/>
              </a:rPr>
              <a:t>5</a:t>
            </a:r>
            <a:endParaRPr lang="en-US" sz="24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R4	 N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O</a:t>
            </a:r>
            <a:r>
              <a:rPr lang="en-US" sz="2400" baseline="-25000" dirty="0" smtClean="0">
                <a:latin typeface="Arial"/>
                <a:cs typeface="Arial"/>
              </a:rPr>
              <a:t>5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Cl</a:t>
            </a:r>
            <a:r>
              <a:rPr lang="en-US" sz="2400" baseline="30000" dirty="0" smtClean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sz="2400" baseline="-25000" dirty="0" smtClean="0">
                <a:solidFill>
                  <a:srgbClr val="0000FF"/>
                </a:solidFill>
                <a:latin typeface="Arial"/>
                <a:cs typeface="Arial"/>
              </a:rPr>
              <a:t>(aerosol) </a:t>
            </a:r>
            <a:r>
              <a:rPr lang="en-US" sz="2400" dirty="0" smtClean="0">
                <a:latin typeface="Arial"/>
                <a:cs typeface="Arial"/>
              </a:rPr>
              <a:t>=&gt; </a:t>
            </a:r>
            <a:r>
              <a:rPr lang="en-US" sz="2400" dirty="0" err="1" smtClean="0">
                <a:latin typeface="Arial"/>
                <a:cs typeface="Arial"/>
              </a:rPr>
              <a:t>ClNO</a:t>
            </a:r>
            <a:r>
              <a:rPr lang="en-US" sz="2400" baseline="-25000" dirty="0" err="1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+ HNO</a:t>
            </a:r>
            <a:r>
              <a:rPr lang="en-US" sz="2400" baseline="-25000" dirty="0" smtClean="0">
                <a:latin typeface="Arial"/>
                <a:cs typeface="Arial"/>
              </a:rPr>
              <a:t>3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R5	 N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O</a:t>
            </a:r>
            <a:r>
              <a:rPr lang="en-US" sz="2400" baseline="-25000" dirty="0" smtClean="0">
                <a:latin typeface="Arial"/>
                <a:cs typeface="Arial"/>
              </a:rPr>
              <a:t>5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sz="24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400" dirty="0" err="1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-US" sz="24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(aerosol</a:t>
            </a:r>
            <a:r>
              <a:rPr lang="en-US" sz="2400" baseline="-25000" dirty="0" smtClean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r>
              <a:rPr lang="en-US" sz="2400" dirty="0" smtClean="0">
                <a:latin typeface="Arial"/>
                <a:cs typeface="Arial"/>
              </a:rPr>
              <a:t>=&gt; 2HNO</a:t>
            </a:r>
            <a:r>
              <a:rPr lang="en-US" sz="2400" baseline="-25000" dirty="0" smtClean="0">
                <a:latin typeface="Arial"/>
                <a:cs typeface="Arial"/>
              </a:rPr>
              <a:t>3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R6	 NO</a:t>
            </a:r>
            <a:r>
              <a:rPr lang="en-US" sz="2400" baseline="-25000" dirty="0" smtClean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 + NO =&gt; 2NO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08600" y="1638292"/>
            <a:ext cx="3917072" cy="1754327"/>
            <a:chOff x="5308600" y="1841500"/>
            <a:chExt cx="3917072" cy="1754327"/>
          </a:xfrm>
        </p:grpSpPr>
        <p:sp>
          <p:nvSpPr>
            <p:cNvPr id="7" name="Rectangle 6"/>
            <p:cNvSpPr/>
            <p:nvPr/>
          </p:nvSpPr>
          <p:spPr>
            <a:xfrm>
              <a:off x="5384800" y="1938865"/>
              <a:ext cx="3750733" cy="914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08600" y="1841500"/>
              <a:ext cx="373119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  <a:latin typeface="Arial"/>
                  <a:cs typeface="Arial"/>
                </a:rPr>
                <a:t>}</a:t>
              </a:r>
              <a:endParaRPr lang="en-US" sz="54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73861" y="1968500"/>
              <a:ext cx="36518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"/>
                  <a:cs typeface="Arial"/>
                </a:rPr>
                <a:t>Sum:  Total uptake rate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Arial"/>
                  <a:cs typeface="Arial"/>
                </a:rPr>
                <a:t>Ratio: Reaction efficiency</a:t>
              </a:r>
              <a:endParaRPr lang="en-US" sz="24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30135" y="855120"/>
            <a:ext cx="4940625" cy="508000"/>
            <a:chOff x="3979333" y="1185333"/>
            <a:chExt cx="4940625" cy="508000"/>
          </a:xfrm>
        </p:grpSpPr>
        <p:sp>
          <p:nvSpPr>
            <p:cNvPr id="8" name="Rectangle 7"/>
            <p:cNvSpPr/>
            <p:nvPr/>
          </p:nvSpPr>
          <p:spPr>
            <a:xfrm>
              <a:off x="4013200" y="1227667"/>
              <a:ext cx="4665133" cy="465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79333" y="1185333"/>
              <a:ext cx="4940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N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Arial"/>
                  <a:cs typeface="Arial"/>
                </a:rPr>
                <a:t>2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O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Arial"/>
                  <a:cs typeface="Arial"/>
                </a:rPr>
                <a:t>5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+ H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Arial"/>
                  <a:cs typeface="Arial"/>
                </a:rPr>
                <a:t>2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O </a:t>
              </a:r>
              <a:r>
                <a:rPr lang="en-US" sz="2400" dirty="0" err="1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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 NO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2</a:t>
              </a:r>
              <a:r>
                <a:rPr lang="en-US" sz="2400" baseline="300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+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(H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2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O) + NO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3</a:t>
              </a:r>
              <a:r>
                <a:rPr lang="en-US" sz="2400" baseline="30000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-</a:t>
              </a:r>
              <a:endParaRPr lang="en-US" sz="2400" baseline="300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7399" y="3031067"/>
            <a:ext cx="78101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Initialize with ambient measurements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Adjust R4 and R5 to match N</a:t>
            </a:r>
            <a:r>
              <a:rPr lang="en-US" sz="2400" baseline="-25000" dirty="0" smtClean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O</a:t>
            </a:r>
            <a:r>
              <a:rPr lang="en-US" sz="2400" baseline="-25000" dirty="0" smtClean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 and </a:t>
            </a:r>
            <a:r>
              <a:rPr lang="en-US" sz="2400" dirty="0" err="1" smtClean="0">
                <a:solidFill>
                  <a:srgbClr val="008000"/>
                </a:solidFill>
                <a:latin typeface="Arial"/>
                <a:cs typeface="Arial"/>
              </a:rPr>
              <a:t>ClNO</a:t>
            </a:r>
            <a:r>
              <a:rPr lang="en-US" sz="24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 at end time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Calculate N</a:t>
            </a:r>
            <a:r>
              <a:rPr lang="en-US" sz="2400" baseline="-25000" dirty="0" smtClean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O</a:t>
            </a:r>
            <a:r>
              <a:rPr lang="en-US" sz="2400" baseline="-25000" dirty="0" smtClean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 uptake and </a:t>
            </a:r>
            <a:r>
              <a:rPr lang="en-US" sz="2400" dirty="0" err="1" smtClean="0">
                <a:solidFill>
                  <a:srgbClr val="008000"/>
                </a:solidFill>
                <a:latin typeface="Arial"/>
                <a:cs typeface="Arial"/>
              </a:rPr>
              <a:t>ClNO</a:t>
            </a:r>
            <a:r>
              <a:rPr lang="en-US" sz="24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 formation 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efficiency</a:t>
            </a:r>
          </a:p>
          <a:p>
            <a:endParaRPr lang="en-US" sz="2400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	Example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	Output</a:t>
            </a:r>
            <a:endParaRPr lang="en-US" sz="2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6267" y="3098800"/>
            <a:ext cx="8788400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Model_06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948" y="4209984"/>
            <a:ext cx="5366756" cy="272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31_pl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7" y="0"/>
            <a:ext cx="6249545" cy="6858000"/>
          </a:xfrm>
          <a:prstGeom prst="rect">
            <a:avLst/>
          </a:prstGeom>
        </p:spPr>
      </p:pic>
      <p:pic>
        <p:nvPicPr>
          <p:cNvPr id="9" name="Picture 8" descr="05_31_mod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4316367"/>
            <a:ext cx="5394209" cy="2503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4000" y="1104900"/>
            <a:ext cx="3390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	 Ascent</a:t>
            </a:r>
          </a:p>
          <a:p>
            <a:r>
              <a:rPr lang="en-US" sz="2400" dirty="0" smtClean="0">
                <a:latin typeface="Arial"/>
                <a:cs typeface="Arial"/>
              </a:rPr>
              <a:t>	    </a:t>
            </a:r>
            <a:r>
              <a:rPr lang="en-US" sz="2400" dirty="0" err="1" smtClean="0">
                <a:latin typeface="Arial"/>
                <a:cs typeface="Arial"/>
              </a:rPr>
              <a:t>vs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	Descent</a:t>
            </a:r>
          </a:p>
          <a:p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pPr>
              <a:buFont typeface="Symbol" charset="2"/>
              <a:buChar char="g"/>
            </a:pPr>
            <a:r>
              <a:rPr lang="en-US" sz="2400" u="sng" dirty="0" smtClean="0">
                <a:latin typeface="Arial"/>
                <a:cs typeface="Arial"/>
              </a:rPr>
              <a:t> = 3.3 x10</a:t>
            </a:r>
            <a:r>
              <a:rPr lang="en-US" sz="2400" u="sng" baseline="30000" dirty="0" smtClean="0">
                <a:latin typeface="Arial"/>
                <a:cs typeface="Arial"/>
              </a:rPr>
              <a:t>-3</a:t>
            </a:r>
          </a:p>
          <a:p>
            <a:pPr>
              <a:buFont typeface="Symbol" charset="2"/>
              <a:buChar char="g"/>
            </a:pPr>
            <a:endParaRPr lang="en-US" sz="2400" u="sng" baseline="30000" dirty="0" smtClean="0">
              <a:latin typeface="Arial"/>
              <a:cs typeface="Arial"/>
            </a:endParaRPr>
          </a:p>
          <a:p>
            <a:r>
              <a:rPr lang="en-US" sz="2400" u="sng" dirty="0" smtClean="0">
                <a:latin typeface="Arial"/>
                <a:cs typeface="Arial"/>
              </a:rPr>
              <a:t>80% efficiency</a:t>
            </a:r>
            <a:endParaRPr lang="en-US" sz="2400" u="sng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3465" y="190500"/>
            <a:ext cx="28905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May 31, 2010 Flight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432991" y="5397897"/>
            <a:ext cx="1751806" cy="1588"/>
          </a:xfrm>
          <a:prstGeom prst="line">
            <a:avLst/>
          </a:prstGeom>
          <a:ln w="31750" cap="flat" cmpd="sng" algn="ctr">
            <a:solidFill>
              <a:srgbClr val="00F2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5400000">
            <a:off x="5029200" y="5143500"/>
            <a:ext cx="1066800" cy="1588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800" y="-667266"/>
            <a:ext cx="388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more results – maybe a summary</a:t>
            </a:r>
            <a:endParaRPr lang="en-US" dirty="0"/>
          </a:p>
        </p:txBody>
      </p:sp>
      <p:pic>
        <p:nvPicPr>
          <p:cNvPr id="3" name="Picture 2" descr="05_30_tim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778501" cy="4428382"/>
          </a:xfrm>
          <a:prstGeom prst="rect">
            <a:avLst/>
          </a:prstGeom>
        </p:spPr>
      </p:pic>
      <p:pic>
        <p:nvPicPr>
          <p:cNvPr id="17" name="Picture 16" descr="05_30_model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00" y="4089400"/>
            <a:ext cx="5898443" cy="27939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4434682" y="5474494"/>
            <a:ext cx="17002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74065" y="177800"/>
            <a:ext cx="28905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May </a:t>
            </a:r>
            <a:r>
              <a:rPr lang="en-US" sz="2400" dirty="0" smtClean="0">
                <a:latin typeface="Arial"/>
                <a:cs typeface="Arial"/>
              </a:rPr>
              <a:t>30, </a:t>
            </a:r>
            <a:r>
              <a:rPr lang="en-US" sz="2400" dirty="0" smtClean="0">
                <a:latin typeface="Arial"/>
                <a:cs typeface="Arial"/>
              </a:rPr>
              <a:t>2010 Flight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81700" y="4508500"/>
            <a:ext cx="3390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u="sng" dirty="0" smtClean="0">
                <a:latin typeface="Arial"/>
                <a:cs typeface="Arial"/>
              </a:rPr>
              <a:t>= 4.4 x10</a:t>
            </a:r>
            <a:r>
              <a:rPr lang="en-US" sz="2400" u="sng" baseline="30000" dirty="0" smtClean="0">
                <a:latin typeface="Arial"/>
                <a:cs typeface="Arial"/>
              </a:rPr>
              <a:t>-3</a:t>
            </a:r>
          </a:p>
          <a:p>
            <a:pPr>
              <a:buFont typeface="Symbol" charset="2"/>
              <a:buChar char="g"/>
            </a:pPr>
            <a:endParaRPr lang="en-US" sz="2400" u="sng" baseline="30000" dirty="0" smtClean="0">
              <a:latin typeface="Arial"/>
              <a:cs typeface="Arial"/>
            </a:endParaRPr>
          </a:p>
          <a:p>
            <a:r>
              <a:rPr lang="en-US" sz="2400" u="sng" dirty="0" smtClean="0">
                <a:latin typeface="Arial"/>
                <a:cs typeface="Arial"/>
              </a:rPr>
              <a:t>6% efficiency</a:t>
            </a:r>
            <a:endParaRPr lang="en-US" sz="2400" u="sng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1300" y="1879600"/>
            <a:ext cx="523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03800" y="1816100"/>
            <a:ext cx="2110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4:25 Hours since sunset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4800" y="3962400"/>
            <a:ext cx="523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03800" y="38735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4:25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9400" y="38735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4:05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5100" y="38735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4:10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03500" y="38735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4:15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1900" y="38735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4:20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18161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4:05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60500" y="18161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4:10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28900" y="18161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4:15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97300" y="18161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4:20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5000" y="152400"/>
            <a:ext cx="177800" cy="37211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solidFill>
              <a:schemeClr val="bg1">
                <a:lumMod val="50000"/>
                <a:alpha val="24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3378200" y="3924300"/>
            <a:ext cx="1790700" cy="660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03_time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-28622"/>
            <a:ext cx="5961937" cy="4537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1065" y="177800"/>
            <a:ext cx="2802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June 3, </a:t>
            </a:r>
            <a:r>
              <a:rPr lang="en-US" sz="2400" dirty="0" smtClean="0">
                <a:latin typeface="Arial"/>
                <a:cs typeface="Arial"/>
              </a:rPr>
              <a:t>2010 Flight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88100" y="4584700"/>
            <a:ext cx="3390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u="sng" dirty="0" smtClean="0">
                <a:latin typeface="Arial"/>
                <a:cs typeface="Arial"/>
              </a:rPr>
              <a:t>= 2.8 x10</a:t>
            </a:r>
            <a:r>
              <a:rPr lang="en-US" sz="2400" u="sng" baseline="30000" dirty="0" smtClean="0">
                <a:latin typeface="Arial"/>
                <a:cs typeface="Arial"/>
              </a:rPr>
              <a:t>-2</a:t>
            </a:r>
          </a:p>
          <a:p>
            <a:pPr>
              <a:buFont typeface="Symbol" charset="2"/>
              <a:buChar char="g"/>
            </a:pPr>
            <a:endParaRPr lang="en-US" sz="2400" u="sng" baseline="30000" dirty="0" smtClean="0">
              <a:latin typeface="Arial"/>
              <a:cs typeface="Arial"/>
            </a:endParaRPr>
          </a:p>
          <a:p>
            <a:r>
              <a:rPr lang="en-US" sz="2400" u="sng" dirty="0" smtClean="0">
                <a:latin typeface="Arial"/>
                <a:cs typeface="Arial"/>
              </a:rPr>
              <a:t>44% efficiency</a:t>
            </a:r>
            <a:endParaRPr lang="en-US" sz="2400" u="sng" dirty="0">
              <a:latin typeface="Arial"/>
              <a:cs typeface="Arial"/>
            </a:endParaRPr>
          </a:p>
        </p:txBody>
      </p:sp>
      <p:pic>
        <p:nvPicPr>
          <p:cNvPr id="10" name="Picture 9" descr="06_03_mod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098" y="4089400"/>
            <a:ext cx="5978880" cy="28321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4612482" y="5347494"/>
            <a:ext cx="19034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2100" y="1898650"/>
            <a:ext cx="5359400" cy="222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60450" y="1816100"/>
            <a:ext cx="6142987" cy="307777"/>
            <a:chOff x="1060450" y="1816100"/>
            <a:chExt cx="6142987" cy="307777"/>
          </a:xfrm>
        </p:grpSpPr>
        <p:sp>
          <p:nvSpPr>
            <p:cNvPr id="11" name="TextBox 10"/>
            <p:cNvSpPr txBox="1"/>
            <p:nvPr/>
          </p:nvSpPr>
          <p:spPr>
            <a:xfrm>
              <a:off x="5092700" y="1816100"/>
              <a:ext cx="2110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8:50 Hours since sunset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045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8:25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7960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8605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8:35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7345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8:40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98450" y="3987800"/>
            <a:ext cx="5346700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0350" y="18161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8:20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2600" y="18161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8:45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66800" y="3892550"/>
            <a:ext cx="4566346" cy="307777"/>
            <a:chOff x="1060450" y="1816100"/>
            <a:chExt cx="4566346" cy="307777"/>
          </a:xfrm>
        </p:grpSpPr>
        <p:sp>
          <p:nvSpPr>
            <p:cNvPr id="22" name="TextBox 21"/>
            <p:cNvSpPr txBox="1"/>
            <p:nvPr/>
          </p:nvSpPr>
          <p:spPr>
            <a:xfrm>
              <a:off x="509270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045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8:25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7960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8605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8:35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73450" y="18161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8:40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6700" y="389255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8:20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98950" y="389255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8:45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74800" y="152400"/>
            <a:ext cx="152400" cy="37211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solidFill>
              <a:schemeClr val="bg1">
                <a:lumMod val="50000"/>
                <a:alpha val="24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3911600"/>
            <a:ext cx="3721100" cy="8001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71500" y="787400"/>
            <a:ext cx="6443034" cy="5334000"/>
            <a:chOff x="571500" y="977900"/>
            <a:chExt cx="6443034" cy="5334000"/>
          </a:xfrm>
        </p:grpSpPr>
        <p:grpSp>
          <p:nvGrpSpPr>
            <p:cNvPr id="6" name="Group 5"/>
            <p:cNvGrpSpPr/>
            <p:nvPr/>
          </p:nvGrpSpPr>
          <p:grpSpPr>
            <a:xfrm>
              <a:off x="571500" y="977900"/>
              <a:ext cx="6443034" cy="5334000"/>
              <a:chOff x="368300" y="266700"/>
              <a:chExt cx="6443034" cy="53340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68300" y="266700"/>
                <a:ext cx="355600" cy="5334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7549" y="266700"/>
                <a:ext cx="6093785" cy="53340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16200000">
                <a:off x="-469900" y="2781300"/>
                <a:ext cx="2083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N</a:t>
                </a:r>
                <a:r>
                  <a:rPr lang="en-US" baseline="-25000" dirty="0" smtClean="0">
                    <a:latin typeface="Arial"/>
                    <a:cs typeface="Arial"/>
                  </a:rPr>
                  <a:t>2</a:t>
                </a:r>
                <a:r>
                  <a:rPr lang="en-US" dirty="0" smtClean="0">
                    <a:latin typeface="Arial"/>
                    <a:cs typeface="Arial"/>
                  </a:rPr>
                  <a:t>O</a:t>
                </a:r>
                <a:r>
                  <a:rPr lang="en-US" baseline="-25000" dirty="0" smtClean="0">
                    <a:latin typeface="Arial"/>
                    <a:cs typeface="Arial"/>
                  </a:rPr>
                  <a:t>5</a:t>
                </a:r>
                <a:r>
                  <a:rPr lang="en-US" dirty="0" smtClean="0">
                    <a:latin typeface="Arial"/>
                    <a:cs typeface="Arial"/>
                  </a:rPr>
                  <a:t> uptake </a:t>
                </a:r>
                <a:r>
                  <a:rPr lang="en-US" dirty="0" err="1" smtClean="0">
                    <a:latin typeface="Arial"/>
                    <a:cs typeface="Arial"/>
                  </a:rPr>
                  <a:t>coeff</a:t>
                </a:r>
                <a:r>
                  <a:rPr lang="en-US" dirty="0" smtClean="0">
                    <a:latin typeface="Arial"/>
                    <a:cs typeface="Arial"/>
                  </a:rPr>
                  <a:t>. 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sp>
          <p:nvSpPr>
            <p:cNvPr id="8" name="Cross 7"/>
            <p:cNvSpPr/>
            <p:nvPr/>
          </p:nvSpPr>
          <p:spPr>
            <a:xfrm>
              <a:off x="2836333" y="2997200"/>
              <a:ext cx="317500" cy="317500"/>
            </a:xfrm>
            <a:prstGeom prst="plus">
              <a:avLst>
                <a:gd name="adj" fmla="val 45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ross 8"/>
            <p:cNvSpPr/>
            <p:nvPr/>
          </p:nvSpPr>
          <p:spPr>
            <a:xfrm>
              <a:off x="6239933" y="1769534"/>
              <a:ext cx="317500" cy="317500"/>
            </a:xfrm>
            <a:prstGeom prst="plus">
              <a:avLst>
                <a:gd name="adj" fmla="val 4500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5600" y="215900"/>
            <a:ext cx="6945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What does this tell us about uptake coefficients.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6285468"/>
            <a:ext cx="647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Figure 15. Chang et al., </a:t>
            </a:r>
            <a:r>
              <a:rPr lang="en-US" dirty="0" err="1" smtClean="0">
                <a:latin typeface="Arial"/>
                <a:cs typeface="Arial"/>
              </a:rPr>
              <a:t>Aer</a:t>
            </a:r>
            <a:r>
              <a:rPr lang="en-US" dirty="0" smtClean="0">
                <a:latin typeface="Arial"/>
                <a:cs typeface="Arial"/>
              </a:rPr>
              <a:t>. Sci. Technol., 45, 655-685, 2011.  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ght-view.jpg"/>
          <p:cNvPicPr>
            <a:picLocks noChangeAspect="1"/>
          </p:cNvPicPr>
          <p:nvPr/>
        </p:nvPicPr>
        <p:blipFill>
          <a:blip r:embed="rId2">
            <a:lum bright="-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48" y="0"/>
            <a:ext cx="8871652" cy="692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Conclusions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is often abundant in the</a:t>
            </a:r>
            <a:r>
              <a:rPr lang="en-US" dirty="0" smtClean="0">
                <a:latin typeface="Arial"/>
                <a:cs typeface="Arial"/>
              </a:rPr>
              <a:t> nighttime </a:t>
            </a:r>
            <a:r>
              <a:rPr lang="en-US" dirty="0" smtClean="0">
                <a:latin typeface="Arial"/>
                <a:cs typeface="Arial"/>
              </a:rPr>
              <a:t>residual layer, measured </a:t>
            </a:r>
          </a:p>
          <a:p>
            <a:r>
              <a:rPr lang="en-US" dirty="0" smtClean="0">
                <a:latin typeface="Arial"/>
                <a:cs typeface="Arial"/>
              </a:rPr>
              <a:t>		mixing ratios were up to 3.7 </a:t>
            </a:r>
            <a:r>
              <a:rPr lang="en-US" dirty="0" smtClean="0">
                <a:latin typeface="Arial"/>
                <a:cs typeface="Arial"/>
              </a:rPr>
              <a:t>ppbv.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There is often enough aerosol surface area and chloride in the LA Basin to make</a:t>
            </a:r>
          </a:p>
          <a:p>
            <a:r>
              <a:rPr lang="en-US" dirty="0" smtClean="0">
                <a:latin typeface="Arial"/>
                <a:cs typeface="Arial"/>
              </a:rPr>
              <a:t>	the chemistry reasonably efficient.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r>
              <a:rPr lang="en-US" dirty="0" smtClean="0">
                <a:latin typeface="Arial"/>
                <a:cs typeface="Arial"/>
              </a:rPr>
              <a:t>	</a:t>
            </a:r>
          </a:p>
          <a:p>
            <a:r>
              <a:rPr lang="en-US" dirty="0" smtClean="0">
                <a:latin typeface="Arial"/>
                <a:cs typeface="Arial"/>
              </a:rPr>
              <a:t>	Low </a:t>
            </a:r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production seems to be related to low N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O</a:t>
            </a:r>
            <a:r>
              <a:rPr lang="en-US" baseline="-25000" dirty="0" smtClean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 uptake due to low RH </a:t>
            </a:r>
          </a:p>
          <a:p>
            <a:r>
              <a:rPr lang="en-US" dirty="0" smtClean="0">
                <a:latin typeface="Arial"/>
                <a:cs typeface="Arial"/>
              </a:rPr>
              <a:t>		and</a:t>
            </a:r>
            <a:r>
              <a:rPr lang="en-US" dirty="0" smtClean="0">
                <a:latin typeface="Arial"/>
                <a:cs typeface="Arial"/>
              </a:rPr>
              <a:t> low aerosol chloride.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Box model runs make much more HNO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/NO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than is measured</a:t>
            </a: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Further Work/Problems/Unknowns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Nitrogen and Odd-Oxygen</a:t>
            </a:r>
            <a:r>
              <a:rPr lang="en-US" dirty="0" smtClean="0">
                <a:latin typeface="Arial"/>
                <a:cs typeface="Arial"/>
              </a:rPr>
              <a:t> Balances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production from Cl atom Chemistry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Soluble Chloride Inventory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ght-view.jpg"/>
          <p:cNvPicPr>
            <a:picLocks noChangeAspect="1"/>
          </p:cNvPicPr>
          <p:nvPr/>
        </p:nvPicPr>
        <p:blipFill>
          <a:blip r:embed="rId2">
            <a:lum bright="-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838" y="1612137"/>
            <a:ext cx="296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Finlayson-Pitts, et al., 1989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00" y="335280"/>
            <a:ext cx="8248278" cy="6247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5(g)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+ Cl</a:t>
            </a:r>
            <a:r>
              <a:rPr lang="en-US" sz="2400" baseline="3000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2400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aq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=&gt; ClNO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2(g)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+ NO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2400" baseline="3000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(aq)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endParaRPr lang="en-US" sz="2400" baseline="-25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   ClNO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z="24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=&gt; Cl + NO</a:t>
            </a:r>
            <a:r>
              <a:rPr lang="en-US" sz="2400" baseline="-25000" dirty="0" smtClean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u="sng" dirty="0" smtClean="0">
                <a:solidFill>
                  <a:srgbClr val="FFFF00"/>
                </a:solidFill>
                <a:latin typeface="Arial"/>
                <a:cs typeface="Arial"/>
              </a:rPr>
              <a:t>The Chemistry Requires</a:t>
            </a:r>
          </a:p>
          <a:p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	N</a:t>
            </a:r>
            <a:r>
              <a:rPr lang="en-US" sz="2400" baseline="-25000" dirty="0" smtClean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  <a:latin typeface="Arial"/>
                <a:cs typeface="Arial"/>
              </a:rPr>
              <a:t>5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 (NO</a:t>
            </a:r>
            <a:r>
              <a:rPr lang="en-US" sz="2400" baseline="-25000" dirty="0" smtClean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O</a:t>
            </a:r>
            <a:r>
              <a:rPr lang="en-US" sz="2400" baseline="-25000" dirty="0" smtClean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Time,)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	Efficient  N</a:t>
            </a:r>
            <a:r>
              <a:rPr lang="en-US" sz="2400" baseline="-25000" dirty="0" smtClean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  <a:latin typeface="Arial"/>
                <a:cs typeface="Arial"/>
              </a:rPr>
              <a:t>5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uptake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	Aerosol Surface Area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	Aerosol Chloride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	Source of Soluble Chloride to Aerosol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1479" y="125085"/>
            <a:ext cx="98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sea salt</a:t>
            </a:r>
          </a:p>
          <a:p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689600" y="0"/>
            <a:ext cx="36449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6934200" y="702984"/>
            <a:ext cx="4038600" cy="533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6563580" y="3312103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888284" y="3555987"/>
            <a:ext cx="3100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</a:rPr>
              <a:t>HCl</a:t>
            </a:r>
            <a:r>
              <a:rPr lang="en-US" sz="2400" dirty="0" smtClean="0">
                <a:latin typeface="Arial"/>
                <a:cs typeface="Arial"/>
              </a:rPr>
              <a:t>  	</a:t>
            </a:r>
            <a:r>
              <a:rPr lang="en-US" sz="2400" dirty="0">
                <a:latin typeface="Arial"/>
                <a:cs typeface="Arial"/>
              </a:rPr>
              <a:t>       H</a:t>
            </a:r>
            <a:r>
              <a:rPr lang="en-US" sz="2400" baseline="30000" dirty="0">
                <a:latin typeface="Arial"/>
                <a:cs typeface="Arial"/>
              </a:rPr>
              <a:t>+</a:t>
            </a:r>
            <a:r>
              <a:rPr lang="en-US" sz="2400" dirty="0">
                <a:latin typeface="Arial"/>
                <a:cs typeface="Arial"/>
              </a:rPr>
              <a:t>  +  </a:t>
            </a:r>
            <a:r>
              <a:rPr lang="en-US" sz="2400" dirty="0" smtClean="0">
                <a:latin typeface="Arial"/>
                <a:cs typeface="Arial"/>
              </a:rPr>
              <a:t> Cl</a:t>
            </a:r>
            <a:r>
              <a:rPr lang="en-US" sz="2400" baseline="30000" dirty="0">
                <a:latin typeface="Arial"/>
                <a:cs typeface="Arial"/>
              </a:rPr>
              <a:t>-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798893" y="3076900"/>
            <a:ext cx="3335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en-US" sz="2400" baseline="-25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-US" sz="2400" baseline="-25000" dirty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        NO</a:t>
            </a:r>
            <a:r>
              <a:rPr lang="en-US" sz="2400" baseline="-25000" dirty="0">
                <a:latin typeface="Arial"/>
                <a:cs typeface="Arial"/>
              </a:rPr>
              <a:t>3</a:t>
            </a:r>
            <a:r>
              <a:rPr lang="en-US" sz="2400" baseline="30000" dirty="0">
                <a:latin typeface="Arial"/>
                <a:cs typeface="Arial"/>
              </a:rPr>
              <a:t>-</a:t>
            </a:r>
            <a:r>
              <a:rPr lang="en-US" sz="2400" dirty="0">
                <a:latin typeface="Arial"/>
                <a:cs typeface="Arial"/>
              </a:rPr>
              <a:t> + NO</a:t>
            </a:r>
            <a:r>
              <a:rPr lang="en-US" sz="2400" baseline="-25000" dirty="0">
                <a:latin typeface="Arial"/>
                <a:cs typeface="Arial"/>
              </a:rPr>
              <a:t>2</a:t>
            </a:r>
            <a:r>
              <a:rPr lang="en-US" sz="2400" baseline="30000" dirty="0">
                <a:latin typeface="Arial"/>
                <a:cs typeface="Arial"/>
              </a:rPr>
              <a:t>+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6781800" y="2074584"/>
            <a:ext cx="6096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265832" y="2836584"/>
            <a:ext cx="762000" cy="1371600"/>
          </a:xfrm>
          <a:prstGeom prst="ellipse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8193824" y="2836584"/>
            <a:ext cx="914400" cy="1371600"/>
          </a:xfrm>
          <a:prstGeom prst="ellipse">
            <a:avLst/>
          </a:prstGeom>
          <a:noFill/>
          <a:ln w="317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6781800" y="4055784"/>
            <a:ext cx="1524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867400" y="4741584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A600"/>
                </a:solidFill>
                <a:latin typeface="Arial"/>
                <a:cs typeface="Arial"/>
              </a:rPr>
              <a:t>ClNO</a:t>
            </a:r>
            <a:r>
              <a:rPr lang="en-US" sz="2400" baseline="-25000" dirty="0" err="1">
                <a:solidFill>
                  <a:srgbClr val="FFA600"/>
                </a:solidFill>
                <a:latin typeface="Arial"/>
                <a:cs typeface="Arial"/>
              </a:rPr>
              <a:t>2</a:t>
            </a:r>
            <a:endParaRPr lang="en-US" sz="2400" dirty="0">
              <a:solidFill>
                <a:srgbClr val="FFA600"/>
              </a:solidFill>
              <a:latin typeface="Arial"/>
              <a:cs typeface="Arial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867400" y="1693584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/>
                <a:cs typeface="Arial"/>
              </a:rPr>
              <a:t>HNO</a:t>
            </a:r>
            <a:r>
              <a:rPr lang="en-US" sz="2400" baseline="-25000">
                <a:latin typeface="Arial"/>
                <a:cs typeface="Arial"/>
              </a:rPr>
              <a:t>3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553200" y="1236384"/>
            <a:ext cx="743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NH</a:t>
            </a:r>
            <a:r>
              <a:rPr lang="en-US" sz="2400" baseline="-25000">
                <a:latin typeface="Arial"/>
                <a:cs typeface="Arial"/>
              </a:rPr>
              <a:t>3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239000" y="1693584"/>
            <a:ext cx="3810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7543800" y="2150784"/>
            <a:ext cx="863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NH</a:t>
            </a:r>
            <a:r>
              <a:rPr lang="en-US" sz="2400" baseline="-25000" dirty="0" smtClean="0">
                <a:latin typeface="Arial"/>
                <a:cs typeface="Arial"/>
              </a:rPr>
              <a:t>4</a:t>
            </a:r>
            <a:r>
              <a:rPr lang="en-US" sz="2400" baseline="30000" dirty="0" smtClean="0">
                <a:latin typeface="Arial"/>
                <a:cs typeface="Arial"/>
              </a:rPr>
              <a:t>+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543800" y="2531784"/>
            <a:ext cx="364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+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629400" y="5351184"/>
            <a:ext cx="743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NH</a:t>
            </a:r>
            <a:r>
              <a:rPr lang="en-US" sz="2400" baseline="-25000">
                <a:latin typeface="Arial"/>
                <a:cs typeface="Arial"/>
              </a:rPr>
              <a:t>3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7315200" y="4817784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924800" y="4360584"/>
            <a:ext cx="863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NH</a:t>
            </a:r>
            <a:r>
              <a:rPr lang="en-US" sz="2400" baseline="-25000" dirty="0" smtClean="0">
                <a:latin typeface="Arial"/>
                <a:cs typeface="Arial"/>
              </a:rPr>
              <a:t>4</a:t>
            </a:r>
            <a:r>
              <a:rPr lang="en-US" sz="2400" baseline="30000" dirty="0" smtClean="0">
                <a:latin typeface="Arial"/>
                <a:cs typeface="Arial"/>
              </a:rPr>
              <a:t>+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305800" y="4055784"/>
            <a:ext cx="364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+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7772400" y="1007784"/>
            <a:ext cx="1319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NH</a:t>
            </a:r>
            <a:r>
              <a:rPr lang="en-US" sz="2400" baseline="-25000">
                <a:latin typeface="Arial"/>
                <a:cs typeface="Arial"/>
              </a:rPr>
              <a:t>4</a:t>
            </a:r>
            <a:r>
              <a:rPr lang="en-US" sz="2400">
                <a:latin typeface="Arial"/>
                <a:cs typeface="Arial"/>
              </a:rPr>
              <a:t>NO</a:t>
            </a:r>
            <a:r>
              <a:rPr lang="en-US" sz="2400" baseline="-25000">
                <a:latin typeface="Arial"/>
                <a:cs typeface="Arial"/>
              </a:rPr>
              <a:t>3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118475" y="5274984"/>
            <a:ext cx="10339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NH</a:t>
            </a:r>
            <a:r>
              <a:rPr lang="en-US" sz="2400" baseline="-25000">
                <a:latin typeface="Arial"/>
                <a:cs typeface="Arial"/>
              </a:rPr>
              <a:t>4</a:t>
            </a:r>
            <a:r>
              <a:rPr lang="en-US" sz="2400">
                <a:latin typeface="Arial"/>
                <a:cs typeface="Arial"/>
              </a:rPr>
              <a:t>Cl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 flipV="1">
            <a:off x="8382000" y="4817784"/>
            <a:ext cx="152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7924800" y="1388784"/>
            <a:ext cx="3048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>
            <a:off x="6588980" y="3782003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1600" y="4635500"/>
            <a:ext cx="8940800" cy="330200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2"/>
          <a:srcRect t="17578" b="7031"/>
          <a:stretch>
            <a:fillRect/>
          </a:stretch>
        </p:blipFill>
        <p:spPr bwMode="auto">
          <a:xfrm>
            <a:off x="827465" y="501384"/>
            <a:ext cx="7503736" cy="386741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52800" y="25400"/>
            <a:ext cx="187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NOAA </a:t>
            </a:r>
            <a:r>
              <a:rPr lang="en-US" sz="2400" dirty="0" err="1" smtClean="0">
                <a:latin typeface="Arial"/>
                <a:cs typeface="Arial"/>
              </a:rPr>
              <a:t>43RF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679" y="4622800"/>
            <a:ext cx="9022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				Iodide ion </a:t>
            </a:r>
            <a:r>
              <a:rPr lang="en-US" dirty="0" err="1" smtClean="0">
                <a:latin typeface="Arial"/>
                <a:cs typeface="Arial"/>
              </a:rPr>
              <a:t>CIMS</a:t>
            </a:r>
            <a:r>
              <a:rPr lang="en-US" dirty="0" smtClean="0">
                <a:latin typeface="Arial"/>
                <a:cs typeface="Arial"/>
              </a:rPr>
              <a:t>		Jim Roberts, Andy Neuman, John Nowak</a:t>
            </a:r>
          </a:p>
          <a:p>
            <a:r>
              <a:rPr lang="en-US" dirty="0" smtClean="0">
                <a:latin typeface="Arial"/>
                <a:cs typeface="Arial"/>
              </a:rPr>
              <a:t>NO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, N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O</a:t>
            </a:r>
            <a:r>
              <a:rPr lang="en-US" baseline="-25000" dirty="0" smtClean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 			</a:t>
            </a:r>
            <a:r>
              <a:rPr lang="en-US" dirty="0" err="1" smtClean="0">
                <a:latin typeface="Arial"/>
                <a:cs typeface="Arial"/>
              </a:rPr>
              <a:t>CaRDS</a:t>
            </a:r>
            <a:r>
              <a:rPr lang="en-US" dirty="0" smtClean="0">
                <a:latin typeface="Arial"/>
                <a:cs typeface="Arial"/>
              </a:rPr>
              <a:t>				Steve Brown, Bill </a:t>
            </a:r>
            <a:r>
              <a:rPr lang="en-US" dirty="0" err="1" smtClean="0">
                <a:latin typeface="Arial"/>
                <a:cs typeface="Arial"/>
              </a:rPr>
              <a:t>Dube</a:t>
            </a:r>
            <a:r>
              <a:rPr lang="en-US" dirty="0" smtClean="0">
                <a:latin typeface="Arial"/>
                <a:cs typeface="Arial"/>
              </a:rPr>
              <a:t>, Nick Wagner</a:t>
            </a:r>
          </a:p>
          <a:p>
            <a:r>
              <a:rPr lang="en-US" dirty="0" smtClean="0">
                <a:latin typeface="Arial"/>
                <a:cs typeface="Arial"/>
              </a:rPr>
              <a:t>NO</a:t>
            </a:r>
            <a:r>
              <a:rPr lang="en-US" baseline="-25000" dirty="0" smtClean="0">
                <a:latin typeface="Arial"/>
                <a:cs typeface="Arial"/>
              </a:rPr>
              <a:t>y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 NO, 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	Chemiluminescence 	Tom Ryerson, </a:t>
            </a:r>
            <a:r>
              <a:rPr lang="en-US" dirty="0" err="1" smtClean="0">
                <a:latin typeface="Arial"/>
                <a:cs typeface="Arial"/>
              </a:rPr>
              <a:t>Ilana</a:t>
            </a:r>
            <a:r>
              <a:rPr lang="en-US" dirty="0" smtClean="0">
                <a:latin typeface="Arial"/>
                <a:cs typeface="Arial"/>
              </a:rPr>
              <a:t> Pollack</a:t>
            </a:r>
          </a:p>
          <a:p>
            <a:r>
              <a:rPr lang="en-US" dirty="0" err="1" smtClean="0">
                <a:latin typeface="Arial"/>
                <a:cs typeface="Arial"/>
              </a:rPr>
              <a:t>NH</a:t>
            </a:r>
            <a:r>
              <a:rPr lang="en-US" baseline="-25000" dirty="0" err="1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				</a:t>
            </a:r>
            <a:r>
              <a:rPr lang="en-US" dirty="0" err="1" smtClean="0">
                <a:latin typeface="Arial"/>
                <a:cs typeface="Arial"/>
              </a:rPr>
              <a:t>CIMS</a:t>
            </a:r>
            <a:r>
              <a:rPr lang="en-US" dirty="0" smtClean="0">
                <a:latin typeface="Arial"/>
                <a:cs typeface="Arial"/>
              </a:rPr>
              <a:t>; 				John Nowak</a:t>
            </a:r>
          </a:p>
          <a:p>
            <a:r>
              <a:rPr lang="en-US" dirty="0" err="1" smtClean="0">
                <a:latin typeface="Arial"/>
                <a:cs typeface="Arial"/>
              </a:rPr>
              <a:t>HNO</a:t>
            </a:r>
            <a:r>
              <a:rPr lang="en-US" baseline="-25000" dirty="0" err="1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				</a:t>
            </a:r>
            <a:r>
              <a:rPr lang="en-US" dirty="0" err="1" smtClean="0">
                <a:latin typeface="Arial"/>
                <a:cs typeface="Arial"/>
              </a:rPr>
              <a:t>CIMS</a:t>
            </a:r>
            <a:r>
              <a:rPr lang="en-US" dirty="0" smtClean="0">
                <a:latin typeface="Arial"/>
                <a:cs typeface="Arial"/>
              </a:rPr>
              <a:t>; 				Andy Neuman</a:t>
            </a:r>
          </a:p>
          <a:p>
            <a:r>
              <a:rPr lang="en-US" dirty="0" smtClean="0">
                <a:latin typeface="Arial"/>
                <a:cs typeface="Arial"/>
              </a:rPr>
              <a:t>Aerosol Chemistry 	</a:t>
            </a:r>
            <a:r>
              <a:rPr lang="en-US" dirty="0" err="1" smtClean="0">
                <a:latin typeface="Arial"/>
                <a:cs typeface="Arial"/>
              </a:rPr>
              <a:t>C-ToF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AMS</a:t>
            </a:r>
            <a:r>
              <a:rPr lang="en-US" dirty="0" smtClean="0">
                <a:latin typeface="Arial"/>
                <a:cs typeface="Arial"/>
              </a:rPr>
              <a:t>; 			Ann </a:t>
            </a:r>
            <a:r>
              <a:rPr lang="en-US" dirty="0" err="1" smtClean="0">
                <a:latin typeface="Arial"/>
                <a:cs typeface="Arial"/>
              </a:rPr>
              <a:t>Middlebrook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Roya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Bahreini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Aerosol Surface Area 	</a:t>
            </a:r>
            <a:r>
              <a:rPr lang="en-US" dirty="0" err="1" smtClean="0">
                <a:latin typeface="Arial"/>
                <a:cs typeface="Arial"/>
              </a:rPr>
              <a:t>NMASS/UHSAS</a:t>
            </a:r>
            <a:r>
              <a:rPr lang="en-US" dirty="0" smtClean="0">
                <a:latin typeface="Arial"/>
                <a:cs typeface="Arial"/>
              </a:rPr>
              <a:t>		Chuck Brock 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2601" y="50800"/>
            <a:ext cx="805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NOAA P3 Flight patterns for May 24, 30, 31 and June 2, 3, 2010 Night Flights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3" name="Picture 12" descr="Flght_map_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3285"/>
            <a:ext cx="7480300" cy="580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2601" y="50800"/>
            <a:ext cx="805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NOAA P3 Flight patterns for May 24, 30, 31 and June 2, 3, 2010 Night Flights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Flight_map_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4251"/>
            <a:ext cx="7480300" cy="5801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4400" y="711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Pasadena Site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Mielke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et al.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6_02_new_curt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" y="0"/>
            <a:ext cx="6773449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48100" y="5918200"/>
            <a:ext cx="990600" cy="2413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13200" y="3708400"/>
            <a:ext cx="83820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91157" y="3681968"/>
            <a:ext cx="220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N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baseline="-25000" dirty="0" err="1" smtClean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 almost absent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5200" y="6101834"/>
            <a:ext cx="245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Gradient within the </a:t>
            </a:r>
            <a:r>
              <a:rPr lang="en-US" dirty="0" err="1" smtClean="0">
                <a:latin typeface="Arial"/>
                <a:cs typeface="Arial"/>
              </a:rPr>
              <a:t>RL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1700" y="1257300"/>
            <a:ext cx="241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dNO</a:t>
            </a:r>
            <a:r>
              <a:rPr lang="en-US" baseline="-25000" dirty="0" err="1" smtClean="0">
                <a:latin typeface="Arial"/>
                <a:cs typeface="Arial"/>
              </a:rPr>
              <a:t>3</a:t>
            </a:r>
            <a:r>
              <a:rPr lang="en-US" dirty="0" err="1" smtClean="0">
                <a:latin typeface="Arial"/>
                <a:cs typeface="Arial"/>
              </a:rPr>
              <a:t>/dt</a:t>
            </a:r>
            <a:r>
              <a:rPr lang="en-US" dirty="0" smtClean="0">
                <a:latin typeface="Arial"/>
                <a:cs typeface="Arial"/>
              </a:rPr>
              <a:t> = </a:t>
            </a:r>
            <a:r>
              <a:rPr lang="en-US" dirty="0" err="1" smtClean="0">
                <a:latin typeface="Arial"/>
                <a:cs typeface="Arial"/>
              </a:rPr>
              <a:t>k[NO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][O</a:t>
            </a:r>
            <a:r>
              <a:rPr lang="en-US" baseline="-25000" dirty="0" err="1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] 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08100" y="5372100"/>
            <a:ext cx="3302000" cy="20320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97400" y="5397500"/>
            <a:ext cx="393700" cy="2286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70803" y="5499100"/>
            <a:ext cx="2635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Residual of the Daytime</a:t>
            </a:r>
          </a:p>
          <a:p>
            <a:r>
              <a:rPr lang="en-US" dirty="0" smtClean="0">
                <a:latin typeface="Arial"/>
                <a:cs typeface="Arial"/>
              </a:rPr>
              <a:t>Boundary </a:t>
            </a:r>
            <a:r>
              <a:rPr lang="en-US" dirty="0" smtClean="0">
                <a:latin typeface="Arial"/>
                <a:cs typeface="Arial"/>
              </a:rPr>
              <a:t>Layer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6_02_new_curt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" y="0"/>
            <a:ext cx="6773449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48100" y="5918200"/>
            <a:ext cx="990600" cy="2413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13200" y="3708400"/>
            <a:ext cx="83820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91157" y="3681968"/>
            <a:ext cx="220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N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baseline="-25000" dirty="0" err="1" smtClean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 almost absent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5200" y="6101834"/>
            <a:ext cx="245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Gradient within the </a:t>
            </a:r>
            <a:r>
              <a:rPr lang="en-US" dirty="0" err="1" smtClean="0">
                <a:latin typeface="Arial"/>
                <a:cs typeface="Arial"/>
              </a:rPr>
              <a:t>RL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1700" y="1257300"/>
            <a:ext cx="241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dNO</a:t>
            </a:r>
            <a:r>
              <a:rPr lang="en-US" baseline="-25000" dirty="0" err="1" smtClean="0">
                <a:latin typeface="Arial"/>
                <a:cs typeface="Arial"/>
              </a:rPr>
              <a:t>3</a:t>
            </a:r>
            <a:r>
              <a:rPr lang="en-US" dirty="0" err="1" smtClean="0">
                <a:latin typeface="Arial"/>
                <a:cs typeface="Arial"/>
              </a:rPr>
              <a:t>/dt</a:t>
            </a:r>
            <a:r>
              <a:rPr lang="en-US" dirty="0" smtClean="0">
                <a:latin typeface="Arial"/>
                <a:cs typeface="Arial"/>
              </a:rPr>
              <a:t> = </a:t>
            </a:r>
            <a:r>
              <a:rPr lang="en-US" dirty="0" err="1" smtClean="0">
                <a:latin typeface="Arial"/>
                <a:cs typeface="Arial"/>
              </a:rPr>
              <a:t>k[NO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][O</a:t>
            </a:r>
            <a:r>
              <a:rPr lang="en-US" baseline="-25000" dirty="0" err="1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] 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08100" y="5372100"/>
            <a:ext cx="3302000" cy="20320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97400" y="5397500"/>
            <a:ext cx="393700" cy="2286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70803" y="5499100"/>
            <a:ext cx="2635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Residual of the Daytime</a:t>
            </a:r>
          </a:p>
          <a:p>
            <a:r>
              <a:rPr lang="en-US" dirty="0" smtClean="0">
                <a:latin typeface="Arial"/>
                <a:cs typeface="Arial"/>
              </a:rPr>
              <a:t>Boundary </a:t>
            </a:r>
            <a:r>
              <a:rPr lang="en-US" dirty="0" smtClean="0">
                <a:latin typeface="Arial"/>
                <a:cs typeface="Arial"/>
              </a:rPr>
              <a:t>Layer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0800000" flipV="1">
            <a:off x="4521200" y="3746500"/>
            <a:ext cx="3276600" cy="1816100"/>
          </a:xfrm>
          <a:prstGeom prst="curvedConnector3">
            <a:avLst>
              <a:gd name="adj1" fmla="val -775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393352" y="2133600"/>
            <a:ext cx="2750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+ </a:t>
            </a:r>
            <a:r>
              <a:rPr lang="en-US" dirty="0" err="1" smtClean="0">
                <a:latin typeface="Arial"/>
                <a:cs typeface="Arial"/>
              </a:rPr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Arial"/>
                <a:cs typeface="Arial"/>
              </a:rPr>
              <a:t> =&gt; Cl + NO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</a:p>
          <a:p>
            <a:r>
              <a:rPr lang="en-US" dirty="0" smtClean="0">
                <a:latin typeface="Arial"/>
                <a:cs typeface="Arial"/>
              </a:rPr>
              <a:t>Cl + RH =&gt; RO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</a:p>
          <a:p>
            <a:r>
              <a:rPr lang="en-US" dirty="0" smtClean="0">
                <a:latin typeface="Arial"/>
                <a:cs typeface="Arial"/>
              </a:rPr>
              <a:t>RO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+ NO =&gt; RO+NO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</a:p>
          <a:p>
            <a:r>
              <a:rPr lang="en-US" dirty="0" smtClean="0">
                <a:latin typeface="Arial"/>
                <a:cs typeface="Arial"/>
              </a:rPr>
              <a:t>RO + 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=&gt; HO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+ OVOC</a:t>
            </a:r>
          </a:p>
          <a:p>
            <a:r>
              <a:rPr lang="en-US" dirty="0" smtClean="0">
                <a:latin typeface="Arial"/>
                <a:cs typeface="Arial"/>
              </a:rPr>
              <a:t>HO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+ NO =&gt; NO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+ OH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00800" y="1714500"/>
            <a:ext cx="2648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Arial"/>
                <a:cs typeface="Arial"/>
              </a:rPr>
              <a:t>Ozone Production</a:t>
            </a:r>
            <a:endParaRPr lang="en-US" sz="2400" u="sng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05_30_new_curt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" y="0"/>
            <a:ext cx="6718231" cy="685800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3291799" y="3581400"/>
            <a:ext cx="1026201" cy="507999"/>
          </a:xfrm>
          <a:prstGeom prst="donut">
            <a:avLst>
              <a:gd name="adj" fmla="val 0"/>
            </a:avLst>
          </a:prstGeom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3400" y="3263900"/>
            <a:ext cx="287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N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baseline="-25000" dirty="0" err="1" smtClean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, but not much </a:t>
            </a:r>
            <a:r>
              <a:rPr lang="en-US" dirty="0" err="1" smtClean="0">
                <a:latin typeface="Arial"/>
                <a:cs typeface="Arial"/>
              </a:rPr>
              <a:t>ClNO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endParaRPr lang="en-US" baseline="-25000" dirty="0"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56100" y="3467100"/>
            <a:ext cx="1435100" cy="2852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35400" y="6210300"/>
            <a:ext cx="1689100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50607" y="5994400"/>
            <a:ext cx="316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Low level leg over the Ocean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56665</TotalTime>
  <Words>1066</Words>
  <Application>Microsoft Macintosh PowerPoint</Application>
  <PresentationFormat>On-screen Show (4:3)</PresentationFormat>
  <Paragraphs>188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Airborne Measurements of Nitryl Chloride and Implications for Chlorine Activation in the South Coast Air Basin of California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NOAA ESRL 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Airborne Measurements of Nitryl Chloride and Implications for Chlorine Activation in the South Coast Air Basin of California </dc:title>
  <dc:creator>Jim Roberts</dc:creator>
  <cp:lastModifiedBy>Jim Roberts</cp:lastModifiedBy>
  <cp:revision>340</cp:revision>
  <dcterms:created xsi:type="dcterms:W3CDTF">2011-05-12T10:50:55Z</dcterms:created>
  <dcterms:modified xsi:type="dcterms:W3CDTF">2011-05-17T16:48:04Z</dcterms:modified>
</cp:coreProperties>
</file>