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263" r:id="rId3"/>
    <p:sldId id="264" r:id="rId4"/>
    <p:sldId id="266" r:id="rId5"/>
    <p:sldId id="269" r:id="rId6"/>
    <p:sldId id="279" r:id="rId7"/>
    <p:sldId id="326" r:id="rId8"/>
    <p:sldId id="332" r:id="rId9"/>
    <p:sldId id="320" r:id="rId10"/>
    <p:sldId id="321" r:id="rId11"/>
    <p:sldId id="325" r:id="rId12"/>
    <p:sldId id="323" r:id="rId13"/>
    <p:sldId id="324" r:id="rId14"/>
    <p:sldId id="334" r:id="rId15"/>
    <p:sldId id="338" r:id="rId16"/>
    <p:sldId id="335" r:id="rId17"/>
    <p:sldId id="282" r:id="rId18"/>
    <p:sldId id="285" r:id="rId19"/>
    <p:sldId id="329" r:id="rId20"/>
    <p:sldId id="286" r:id="rId21"/>
    <p:sldId id="327" r:id="rId22"/>
    <p:sldId id="328" r:id="rId23"/>
    <p:sldId id="288" r:id="rId24"/>
    <p:sldId id="291" r:id="rId25"/>
    <p:sldId id="297" r:id="rId26"/>
    <p:sldId id="337" r:id="rId27"/>
    <p:sldId id="336" r:id="rId28"/>
    <p:sldId id="344" r:id="rId29"/>
    <p:sldId id="345" r:id="rId30"/>
    <p:sldId id="346" r:id="rId31"/>
    <p:sldId id="339" r:id="rId32"/>
    <p:sldId id="340" r:id="rId33"/>
    <p:sldId id="341" r:id="rId34"/>
    <p:sldId id="343" r:id="rId35"/>
    <p:sldId id="348" r:id="rId36"/>
    <p:sldId id="34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 autoAdjust="0"/>
    <p:restoredTop sz="94678" autoAdjust="0"/>
  </p:normalViewPr>
  <p:slideViewPr>
    <p:cSldViewPr>
      <p:cViewPr varScale="1">
        <p:scale>
          <a:sx n="76" d="100"/>
          <a:sy n="76" d="100"/>
        </p:scale>
        <p:origin x="-98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3F3EB87-AAD5-4413-AF23-DF5EA676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F4E3B-60A0-4F57-B49C-38A26F1F3D1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2F3AD844-140A-4EFF-97FC-0A66497F6224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7CB8DA12-5FAF-45D6-B3FC-9892CCE6D2DE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D68A0-7D47-4E0D-8107-B241C7983388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D15F02-4239-464C-B16A-96735B7DA768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71FF1-C5CE-4D35-8993-5E81BD31F5FD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956A08-22A0-41C6-AB5C-14A2F7208345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B5E13-3A97-4CEF-A6C3-9F983E5AD652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A1973517-9500-4049-AF19-78106A816E8C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8A3BD78B-ECD2-4EBA-9A94-2644A0E91793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8521B-091A-4CAC-8FB4-FDB53F2953F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C0330B-9CD0-47C0-9CF0-151531595B1F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EDB38-7B55-4373-A55F-C9BF9ECEFFB2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AA9CC3-D9B3-4655-8006-63B3F9A189E8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B065CB-F5F7-41BD-9247-1CA5B0A0CE80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F97B9D-9689-4397-8622-B4058AFA7437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A323F-256F-4437-870F-10E34E358BB1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8B3D80-A046-4BA6-A614-375F1A4BD087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8E5517-DBB7-4CEC-A02D-940CBCAA846C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4D7EEE-1B3E-4EF1-8800-20109D053DFC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A33B4C-B3F2-4EA4-98B5-33771237CAAD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A1EFA7-F9D8-4686-A62C-45C7D662F5CB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A77F7-8584-4984-A297-91CB8BD54C2B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63F93B-A301-439E-B099-6A129D2CC12E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DC1A-4417-4902-A609-44CD7F1FC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8EEA-93E1-4159-B100-32155E2B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DFA8-ED16-49E5-A638-93201D6DB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3D40-364A-4C65-A14E-C31EAF379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C1AF-B300-4FAA-B666-12CB4548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4587-7FB2-47A8-AED7-D640B30B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6D51-78AE-4C14-8129-276F7E680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E9F6-374E-46C2-AEBF-1580483D7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4780-04C7-4464-BC4A-02F8BDDCE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2A7F-EFDC-435A-A6B4-CABF7AB7D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E99D-D52E-4E1A-B5DC-6D88F7441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192B1C8-4A36-49F9-B9A4-18D7C86F3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42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600" b="1" dirty="0">
                <a:latin typeface="Times New Roman" pitchFamily="18" charset="0"/>
              </a:rPr>
              <a:t>Chemical and Aerosol Data Assimilation Activities during </a:t>
            </a:r>
            <a:r>
              <a:rPr lang="en-US" sz="3600" b="1" dirty="0" err="1">
                <a:latin typeface="Times New Roman" pitchFamily="18" charset="0"/>
              </a:rPr>
              <a:t>CalNex</a:t>
            </a:r>
            <a:endParaRPr lang="en-US" sz="3600" dirty="0">
              <a:latin typeface="Times New Roman" pitchFamily="18" charset="0"/>
            </a:endParaRPr>
          </a:p>
          <a:p>
            <a:pPr algn="ctr" eaLnBrk="0" hangingPunct="0"/>
            <a:endParaRPr lang="en-US" b="1" dirty="0">
              <a:latin typeface="Times New Roman" pitchFamily="18" charset="0"/>
            </a:endParaRPr>
          </a:p>
          <a:p>
            <a:pPr algn="ctr" eaLnBrk="0" hangingPunct="0"/>
            <a:r>
              <a:rPr lang="en-US" b="1" dirty="0">
                <a:latin typeface="Times New Roman" pitchFamily="18" charset="0"/>
              </a:rPr>
              <a:t>R. Bradley Pierce</a:t>
            </a:r>
          </a:p>
          <a:p>
            <a:pPr algn="ctr" eaLnBrk="0" hangingPunct="0"/>
            <a:r>
              <a:rPr lang="en-US" b="1" dirty="0">
                <a:latin typeface="Times New Roman" pitchFamily="18" charset="0"/>
              </a:rPr>
              <a:t>NOAA/NESDIS/STAR</a:t>
            </a:r>
          </a:p>
          <a:p>
            <a:pPr algn="ctr" eaLnBrk="0" hangingPunct="0"/>
            <a:endParaRPr lang="en-US" b="1" dirty="0">
              <a:latin typeface="Times New Roman" pitchFamily="18" charset="0"/>
            </a:endParaRPr>
          </a:p>
          <a:p>
            <a:pPr algn="ctr" eaLnBrk="0" hangingPunct="0"/>
            <a:r>
              <a:rPr lang="en-US" sz="1600" b="1" dirty="0">
                <a:latin typeface="Times New Roman" pitchFamily="18" charset="0"/>
              </a:rPr>
              <a:t>Allen </a:t>
            </a:r>
            <a:r>
              <a:rPr lang="en-US" sz="1600" b="1" dirty="0" smtClean="0">
                <a:latin typeface="Times New Roman" pitchFamily="18" charset="0"/>
              </a:rPr>
              <a:t>Lenzen</a:t>
            </a:r>
            <a:r>
              <a:rPr lang="en-US" sz="1600" b="1" baseline="30000" dirty="0">
                <a:latin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Todd </a:t>
            </a:r>
            <a:r>
              <a:rPr lang="en-US" sz="1600" b="1" dirty="0" smtClean="0">
                <a:latin typeface="Times New Roman" pitchFamily="18" charset="0"/>
              </a:rPr>
              <a:t>Schaack</a:t>
            </a:r>
            <a:r>
              <a:rPr lang="en-US" sz="1600" b="1" baseline="30000" dirty="0">
                <a:latin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Tom </a:t>
            </a:r>
            <a:r>
              <a:rPr lang="en-US" sz="1600" b="1" dirty="0" smtClean="0">
                <a:latin typeface="Times New Roman" pitchFamily="18" charset="0"/>
              </a:rPr>
              <a:t>Ryerson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John </a:t>
            </a:r>
            <a:r>
              <a:rPr lang="en-US" sz="1600" b="1" dirty="0" smtClean="0">
                <a:latin typeface="Times New Roman" pitchFamily="18" charset="0"/>
              </a:rPr>
              <a:t>Holloway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</a:rPr>
              <a:t>Ilana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Pollack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Ann </a:t>
            </a:r>
            <a:r>
              <a:rPr lang="en-US" sz="1600" b="1" dirty="0" smtClean="0">
                <a:latin typeface="Times New Roman" pitchFamily="18" charset="0"/>
              </a:rPr>
              <a:t>Middlebrook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</a:rPr>
              <a:t>Roya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Bahreini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Dan Lack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Owen </a:t>
            </a:r>
            <a:r>
              <a:rPr lang="en-US" sz="1600" b="1" dirty="0" smtClean="0">
                <a:latin typeface="Times New Roman" pitchFamily="18" charset="0"/>
              </a:rPr>
              <a:t>Cooper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Sam </a:t>
            </a:r>
            <a:r>
              <a:rPr lang="en-US" sz="1600" b="1" dirty="0" smtClean="0">
                <a:latin typeface="Times New Roman" pitchFamily="18" charset="0"/>
              </a:rPr>
              <a:t>Oltmans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,</a:t>
            </a:r>
            <a:r>
              <a:rPr lang="en-US" sz="1600" b="1" baseline="30000" dirty="0" smtClean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Chris </a:t>
            </a:r>
            <a:r>
              <a:rPr lang="en-US" sz="1600" b="1" dirty="0" smtClean="0">
                <a:latin typeface="Times New Roman" pitchFamily="18" charset="0"/>
              </a:rPr>
              <a:t>Hostetler</a:t>
            </a:r>
            <a:r>
              <a:rPr lang="en-US" sz="1600" b="1" baseline="30000" dirty="0">
                <a:latin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</a:rPr>
              <a:t>Rich </a:t>
            </a:r>
            <a:r>
              <a:rPr lang="en-US" sz="1600" b="1" dirty="0" smtClean="0">
                <a:latin typeface="Times New Roman" pitchFamily="18" charset="0"/>
              </a:rPr>
              <a:t>Ferrare</a:t>
            </a:r>
            <a:r>
              <a:rPr lang="en-US" sz="1600" b="1" baseline="30000" dirty="0" smtClean="0">
                <a:latin typeface="Times New Roman" pitchFamily="18" charset="0"/>
              </a:rPr>
              <a:t>3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 eaLnBrk="0" hangingPunct="0"/>
            <a:endParaRPr lang="en-US" sz="1600" b="1" baseline="30000" dirty="0">
              <a:latin typeface="Times New Roman" pitchFamily="18" charset="0"/>
            </a:endParaRPr>
          </a:p>
          <a:p>
            <a:pPr algn="ctr" eaLnBrk="0" hangingPunct="0"/>
            <a:r>
              <a:rPr lang="en-US" sz="1600" b="1" baseline="30000" dirty="0">
                <a:latin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University of Wisconsin-Madison, </a:t>
            </a:r>
            <a:r>
              <a:rPr lang="en-US" sz="1600" b="1" baseline="30000" dirty="0">
                <a:latin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</a:rPr>
              <a:t>NOAA </a:t>
            </a:r>
            <a:r>
              <a:rPr lang="en-US" sz="1600" b="1" dirty="0">
                <a:latin typeface="Times New Roman" pitchFamily="18" charset="0"/>
              </a:rPr>
              <a:t>ESRL Chemical Sciences Division, Boulder, CO, </a:t>
            </a:r>
          </a:p>
          <a:p>
            <a:pPr algn="ctr" eaLnBrk="0" hangingPunct="0"/>
            <a:r>
              <a:rPr lang="en-US" sz="1600" b="1" baseline="30000" dirty="0">
                <a:latin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</a:rPr>
              <a:t>NASA </a:t>
            </a:r>
            <a:r>
              <a:rPr lang="en-US" sz="1600" b="1" dirty="0">
                <a:latin typeface="Times New Roman" pitchFamily="18" charset="0"/>
              </a:rPr>
              <a:t>Langley Research Center, Hampton, </a:t>
            </a:r>
            <a:r>
              <a:rPr lang="en-US" sz="1600" b="1" dirty="0" smtClean="0">
                <a:latin typeface="Times New Roman" pitchFamily="18" charset="0"/>
              </a:rPr>
              <a:t>VA</a:t>
            </a:r>
            <a:endParaRPr lang="en-US" sz="1600" b="1" dirty="0">
              <a:latin typeface="Times New Roman" pitchFamily="18" charset="0"/>
            </a:endParaRPr>
          </a:p>
          <a:p>
            <a:pPr algn="ctr" eaLnBrk="0" hangingPunct="0"/>
            <a:endParaRPr lang="en-US" sz="1400" dirty="0">
              <a:latin typeface="Times New Roman" pitchFamily="18" charset="0"/>
            </a:endParaRPr>
          </a:p>
          <a:p>
            <a:pPr algn="ctr" eaLnBrk="0" hangingPunct="0"/>
            <a:endParaRPr lang="en-US" dirty="0">
              <a:latin typeface="Times New Roman" pitchFamily="18" charset="0"/>
            </a:endParaRPr>
          </a:p>
          <a:p>
            <a:pPr algn="ctr" eaLnBrk="0" hangingPunct="0"/>
            <a:endParaRPr lang="en-US" dirty="0">
              <a:latin typeface="Times New Roman" pitchFamily="18" charset="0"/>
            </a:endParaRPr>
          </a:p>
        </p:txBody>
      </p:sp>
      <p:pic>
        <p:nvPicPr>
          <p:cNvPr id="14338" name="Picture 3" descr="200px-NAS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1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193px-NOA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6248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7741" y="4572000"/>
            <a:ext cx="221625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CalNex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2010 Data Analysis Workshop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May 16 – 19, 2011,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Sacramento CA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5181600"/>
            <a:ext cx="4419600" cy="65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98852"/>
            <a:ext cx="2362200" cy="16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RAQMS_850mb_AC_noassim_2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135938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298450" y="152400"/>
            <a:ext cx="8186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Northern Hemisphere 850mb May-June 2010 Anomaly Correlations (AC)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(No Assimilation)</a:t>
            </a:r>
          </a:p>
        </p:txBody>
      </p:sp>
      <p:sp>
        <p:nvSpPr>
          <p:cNvPr id="26627" name="Line 11"/>
          <p:cNvSpPr>
            <a:spLocks noChangeShapeType="1"/>
          </p:cNvSpPr>
          <p:nvPr/>
        </p:nvSpPr>
        <p:spPr bwMode="auto">
          <a:xfrm>
            <a:off x="1666875" y="2890838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7391400" y="27193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useful Skill</a:t>
            </a: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152400" y="6019800"/>
            <a:ext cx="8534400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850mb ozone forecasts have useful skill past 3 days (significantly better than water vapor)</a:t>
            </a:r>
          </a:p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850mb extinction forecasts do not have useful skill at 1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RAQMS_850mb_AC_assim_2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1534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98450" y="152400"/>
            <a:ext cx="8186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Northern Hemisphere 850mb May-June 2010 Anomaly Correlations (AC)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(With MLS/OMI/MODIS Assimilation)</a:t>
            </a: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1666875" y="2890838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391400" y="27193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useful Skill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66700" y="5867400"/>
            <a:ext cx="8293100" cy="925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Assimilation of O3 retrievals results in slight improvements in 850mb ozone forecasts </a:t>
            </a:r>
          </a:p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Assimilation of AOD retrievals results in significant improvement in 850mb extinction </a:t>
            </a:r>
          </a:p>
          <a:p>
            <a:pPr eaLnBrk="0" hangingPunct="0"/>
            <a:r>
              <a:rPr lang="en-US">
                <a:latin typeface="Times New Roman" pitchFamily="18" charset="0"/>
              </a:rPr>
              <a:t> forecasts with useful skill at ~1.5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RAQMS_850mb_Ext_AC_noassim_2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"/>
            <a:ext cx="81534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1666875" y="2890838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7391400" y="27193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useful Skill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298450" y="152400"/>
            <a:ext cx="8186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Northern Hemisphere 850mb May-June 2010 Anomaly Correlations (AC)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(No Assimilation)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3400" y="5932488"/>
            <a:ext cx="8332788" cy="925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Only 850mb SO4 extinction forecasts useful skill past 1 day</a:t>
            </a:r>
          </a:p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Black and organic carbon (BC+OC) and dust extinctions are both poorly initialized and </a:t>
            </a:r>
          </a:p>
          <a:p>
            <a:pPr eaLnBrk="0" hangingPunct="0"/>
            <a:r>
              <a:rPr lang="en-US">
                <a:latin typeface="Times New Roman" pitchFamily="18" charset="0"/>
              </a:rPr>
              <a:t>forecasted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RAQMS_850mb_Ext_AC_assim_2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2300"/>
            <a:ext cx="81534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298450" y="152400"/>
            <a:ext cx="8186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Northern Hemisphere 850mb May-June 2010 Anomaly Correlations (AC)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(With MODIS Assimilation)</a:t>
            </a:r>
          </a:p>
        </p:txBody>
      </p:sp>
      <p:sp>
        <p:nvSpPr>
          <p:cNvPr id="29699" name="Line 6"/>
          <p:cNvSpPr>
            <a:spLocks noChangeShapeType="1"/>
          </p:cNvSpPr>
          <p:nvPr/>
        </p:nvSpPr>
        <p:spPr bwMode="auto">
          <a:xfrm>
            <a:off x="1666875" y="2890838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7391400" y="27193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useful Skill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33400" y="5867400"/>
            <a:ext cx="8229600" cy="925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MODIS AOD assimilation results in small changes in 850mb SO4 extinction forecasts</a:t>
            </a:r>
          </a:p>
          <a:p>
            <a:pPr eaLnBrk="0" hangingPunct="0">
              <a:buFontTx/>
              <a:buChar char="•"/>
            </a:pPr>
            <a:r>
              <a:rPr lang="en-US">
                <a:latin typeface="Times New Roman" pitchFamily="18" charset="0"/>
              </a:rPr>
              <a:t>MODIS AOD assimilation results in significant improvements in black and organic carbon (BC+OC) and dust forecast skill (dust prediction useful at 2 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ad Pierce\Documents\CalNex_data_workshop\Talk\Figures\RAQMS_1x1_reanalysis_Sacramento_May_June_2010_CO.png"/>
          <p:cNvPicPr>
            <a:picLocks noChangeArrowheads="1"/>
          </p:cNvPicPr>
          <p:nvPr/>
        </p:nvPicPr>
        <p:blipFill>
          <a:blip r:embed="rId2"/>
          <a:srcRect t="25556" r="20000"/>
          <a:stretch>
            <a:fillRect/>
          </a:stretch>
        </p:blipFill>
        <p:spPr bwMode="auto">
          <a:xfrm>
            <a:off x="0" y="1143000"/>
            <a:ext cx="9144000" cy="426298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 rot="21176445">
            <a:off x="1958444" y="2438076"/>
            <a:ext cx="533400" cy="214271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1176445">
            <a:off x="3253844" y="2463055"/>
            <a:ext cx="533400" cy="214271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5152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Sacramento CO May-June 2010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RAQMS 1x1 Degree Re-analysis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1905000"/>
            <a:ext cx="127470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May 10-12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905000"/>
            <a:ext cx="127470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May 22-24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ad Pierce\Documents\CalNex_data_workshop\Talk\Figures\RAQMS_1x1_reanalysis_Sacramento_May_June_2010_O3.png"/>
          <p:cNvPicPr>
            <a:picLocks noChangeArrowheads="1"/>
          </p:cNvPicPr>
          <p:nvPr/>
        </p:nvPicPr>
        <p:blipFill>
          <a:blip r:embed="rId2"/>
          <a:srcRect l="5556" t="25556" r="20000"/>
          <a:stretch>
            <a:fillRect/>
          </a:stretch>
        </p:blipFill>
        <p:spPr bwMode="auto">
          <a:xfrm>
            <a:off x="643919" y="1143000"/>
            <a:ext cx="8474914" cy="4262984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 bwMode="auto">
          <a:xfrm rot="21176445">
            <a:off x="1958444" y="2438076"/>
            <a:ext cx="533400" cy="214271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1176445">
            <a:off x="3253844" y="2463055"/>
            <a:ext cx="533400" cy="214271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905000"/>
            <a:ext cx="127470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May 10-12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905000"/>
            <a:ext cx="127470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May 22-24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52400"/>
            <a:ext cx="5152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Sacramento O3 May-June 2010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RAQMS 1x1 Degree Re-analysis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ad Pierce\Documents\CalNex_data_workshop\Talk\Figures\RAQMS_1x1_reanalysis_Sacramento_May_June_2010_Extinction_Dust.png"/>
          <p:cNvPicPr>
            <a:picLocks noChangeAspect="1" noChangeArrowheads="1"/>
          </p:cNvPicPr>
          <p:nvPr/>
        </p:nvPicPr>
        <p:blipFill>
          <a:blip r:embed="rId2"/>
          <a:srcRect t="25556" r="20000"/>
          <a:stretch>
            <a:fillRect/>
          </a:stretch>
        </p:blipFill>
        <p:spPr bwMode="auto">
          <a:xfrm>
            <a:off x="-3413" y="1143000"/>
            <a:ext cx="9147413" cy="4256088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 bwMode="auto">
          <a:xfrm rot="21176445">
            <a:off x="1958444" y="2438076"/>
            <a:ext cx="533400" cy="214271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 rot="21176445">
            <a:off x="3253844" y="2463055"/>
            <a:ext cx="533400" cy="214271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0"/>
            <a:ext cx="127470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May 10-12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1905000"/>
            <a:ext cx="127470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May 22-24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2400"/>
            <a:ext cx="6970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Sacramento Dust Extinction May-June 2010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RAQMS 1x1 Degree Re-analysis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Brad Pierce\My Documents\CalNex_deployment\HSRL\HSRL_20100522_Flight\20100522_L1_bsr532_3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2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2133600" y="228600"/>
            <a:ext cx="50042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HSRL aerosol Scattering Ratio 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</a:rPr>
              <a:t>Saturday</a:t>
            </a:r>
            <a:r>
              <a:rPr lang="en-US" sz="2800" b="1" dirty="0">
                <a:latin typeface="Times New Roman" pitchFamily="18" charset="0"/>
              </a:rPr>
              <a:t>, May 22, 2010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8179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HSRL data from Chris Hostetler and Rich </a:t>
            </a:r>
            <a:r>
              <a:rPr lang="en-US" sz="2400" dirty="0" err="1" smtClean="0">
                <a:latin typeface="Times New Roman" pitchFamily="18" charset="0"/>
              </a:rPr>
              <a:t>Ferrare</a:t>
            </a:r>
            <a:r>
              <a:rPr lang="en-US" sz="2400" dirty="0" smtClean="0">
                <a:latin typeface="Times New Roman" pitchFamily="18" charset="0"/>
              </a:rPr>
              <a:t>, NASA </a:t>
            </a:r>
            <a:r>
              <a:rPr lang="en-US" sz="2400" dirty="0" err="1" smtClean="0">
                <a:latin typeface="Times New Roman" pitchFamily="18" charset="0"/>
              </a:rPr>
              <a:t>LaRC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1295400" y="3048000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24000" y="2819400"/>
            <a:ext cx="281940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524000" y="3276600"/>
            <a:ext cx="281940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114800" y="3581400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4115594" y="4266406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5106194" y="4418806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343400" y="4038600"/>
            <a:ext cx="9906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343400" y="4495800"/>
            <a:ext cx="9906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5409406" y="3504406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6401594" y="3961606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637212" y="3276600"/>
            <a:ext cx="992188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637212" y="3733800"/>
            <a:ext cx="992188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257800" y="3886200"/>
            <a:ext cx="38100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5257800" y="4343400"/>
            <a:ext cx="38100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334000" y="4038600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3588"/>
            <a:ext cx="7429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447800" y="304800"/>
            <a:ext cx="311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GOES WV 00Z 20100523 (Saturday Afternoon)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3588"/>
            <a:ext cx="7429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447800" y="304800"/>
            <a:ext cx="311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GOES WV 00Z 20100523 (Saturday Afternoon)</a:t>
            </a:r>
          </a:p>
        </p:txBody>
      </p:sp>
      <p:pic>
        <p:nvPicPr>
          <p:cNvPr id="34819" name="Picture 5" descr="rdf_regional_2010052300__3-day_conus"/>
          <p:cNvPicPr>
            <a:picLocks noChangeArrowheads="1"/>
          </p:cNvPicPr>
          <p:nvPr/>
        </p:nvPicPr>
        <p:blipFill>
          <a:blip r:embed="rId4"/>
          <a:srcRect l="5800" t="11067" r="24553" b="15601"/>
          <a:stretch>
            <a:fillRect/>
          </a:stretch>
        </p:blipFill>
        <p:spPr bwMode="auto">
          <a:xfrm>
            <a:off x="3429000" y="3065463"/>
            <a:ext cx="48768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048000" y="2627313"/>
            <a:ext cx="53403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RAQMS RDF 5km Lagrangian Descent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 l="8125" t="6349" r="8125"/>
          <a:stretch>
            <a:fillRect/>
          </a:stretch>
        </p:blipFill>
        <p:spPr bwMode="auto">
          <a:xfrm>
            <a:off x="1350963" y="838200"/>
            <a:ext cx="6421437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TextBox 14"/>
          <p:cNvSpPr txBox="1">
            <a:spLocks noChangeArrowheads="1"/>
          </p:cNvSpPr>
          <p:nvPr/>
        </p:nvSpPr>
        <p:spPr bwMode="auto">
          <a:xfrm>
            <a:off x="0" y="5626100"/>
            <a:ext cx="9144000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Demonstration of: </a:t>
            </a:r>
          </a:p>
          <a:p>
            <a:pPr>
              <a:buFont typeface="Arial" charset="0"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Real-time assimilation of Microwave Limb Sounder (MLS) stratospheric ozone profiles</a:t>
            </a:r>
          </a:p>
          <a:p>
            <a:pPr>
              <a:buFont typeface="Arial" charset="0"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Real-time assimilation of Ozone Monitoring Instrument (OMI) total ozone column</a:t>
            </a:r>
          </a:p>
          <a:p>
            <a:pPr>
              <a:buFont typeface="Arial" charset="0"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Real-time incorporation of Moderate Resolution Imaging Spectroradiometer (MODIS) fire detection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332163" y="5029200"/>
            <a:ext cx="25908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OMI cloud cleared O3 column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RAQMS CalNex O3 Assimilation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3588"/>
            <a:ext cx="7429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9"/>
          <p:cNvSpPr txBox="1">
            <a:spLocks noChangeArrowheads="1"/>
          </p:cNvSpPr>
          <p:nvPr/>
        </p:nvSpPr>
        <p:spPr bwMode="auto">
          <a:xfrm>
            <a:off x="1447800" y="304800"/>
            <a:ext cx="311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GOES WV 00Z 20100523 (Saturday Afternoon)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175125" y="2627313"/>
            <a:ext cx="33051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RAQMS RDF 5km O3 forecast</a:t>
            </a:r>
          </a:p>
        </p:txBody>
      </p:sp>
      <p:pic>
        <p:nvPicPr>
          <p:cNvPr id="2050" name="Picture 2" descr="C:\Users\Brad Pierce\Documents\CalNex_data_workshop\Talk\Figures\rdf_regional_2010052300__3-day_conus.dat.iox.5km.conus.png"/>
          <p:cNvPicPr>
            <a:picLocks noChangeAspect="1" noChangeArrowheads="1"/>
          </p:cNvPicPr>
          <p:nvPr/>
        </p:nvPicPr>
        <p:blipFill>
          <a:blip r:embed="rId4"/>
          <a:srcRect l="6250" t="11667" r="25000" b="15000"/>
          <a:stretch>
            <a:fillRect/>
          </a:stretch>
        </p:blipFill>
        <p:spPr bwMode="auto">
          <a:xfrm>
            <a:off x="3429000" y="3048000"/>
            <a:ext cx="4876800" cy="250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3588"/>
            <a:ext cx="7429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9"/>
          <p:cNvSpPr txBox="1">
            <a:spLocks noChangeArrowheads="1"/>
          </p:cNvSpPr>
          <p:nvPr/>
        </p:nvSpPr>
        <p:spPr bwMode="auto">
          <a:xfrm>
            <a:off x="1447800" y="304800"/>
            <a:ext cx="311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GOES WV 00Z 20100523 (Saturday Afternoon)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175125" y="2627313"/>
            <a:ext cx="34702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RAQMS RDF 5km Dust forecast</a:t>
            </a:r>
          </a:p>
        </p:txBody>
      </p:sp>
      <p:pic>
        <p:nvPicPr>
          <p:cNvPr id="38916" name="Picture 8" descr="rdf_regional_2010052300__3-day_conus"/>
          <p:cNvPicPr>
            <a:picLocks noChangeArrowheads="1"/>
          </p:cNvPicPr>
          <p:nvPr/>
        </p:nvPicPr>
        <p:blipFill>
          <a:blip r:embed="rId4"/>
          <a:srcRect l="5800" t="11067" r="25800" b="15601"/>
          <a:stretch>
            <a:fillRect/>
          </a:stretch>
        </p:blipFill>
        <p:spPr bwMode="auto">
          <a:xfrm>
            <a:off x="3459163" y="3065463"/>
            <a:ext cx="4818062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3588"/>
            <a:ext cx="7429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9"/>
          <p:cNvSpPr txBox="1">
            <a:spLocks noChangeArrowheads="1"/>
          </p:cNvSpPr>
          <p:nvPr/>
        </p:nvSpPr>
        <p:spPr bwMode="auto">
          <a:xfrm>
            <a:off x="1447800" y="304800"/>
            <a:ext cx="311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GOES WV 00Z 20100523 (Saturday Afternoon)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175125" y="2627313"/>
            <a:ext cx="33432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RAQMS RDF 5km CO forecast</a:t>
            </a:r>
          </a:p>
        </p:txBody>
      </p:sp>
      <p:pic>
        <p:nvPicPr>
          <p:cNvPr id="40964" name="Picture 8" descr="rdf_regional_2010052300__3-day_conus"/>
          <p:cNvPicPr>
            <a:picLocks noChangeAspect="1" noChangeArrowheads="1"/>
          </p:cNvPicPr>
          <p:nvPr/>
        </p:nvPicPr>
        <p:blipFill>
          <a:blip r:embed="rId4"/>
          <a:srcRect l="5800" t="10001" r="25200" b="15601"/>
          <a:stretch>
            <a:fillRect/>
          </a:stretch>
        </p:blipFill>
        <p:spPr bwMode="auto">
          <a:xfrm>
            <a:off x="3455988" y="3057525"/>
            <a:ext cx="4846637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rdf_regional_2010052300__3-day_co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0588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8" descr="rdf_regional_2010052300__3-day_con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0"/>
            <a:ext cx="457041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9" descr="rdf_regional_2010052300__3-day_co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" descr="rdf_regional_2010052300__3-day_con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3588" y="3430588"/>
            <a:ext cx="457041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1905000" y="3352800"/>
            <a:ext cx="56546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5km RDF CO, O3, Dust, and Vertical Displacement 00Z 20100523 (Saturday Afternoon)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239039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5km Dust forecast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91200" y="6019800"/>
            <a:ext cx="263726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5km </a:t>
            </a:r>
            <a:r>
              <a:rPr lang="en-US" sz="1200" dirty="0" smtClean="0"/>
              <a:t>Descent </a:t>
            </a:r>
            <a:r>
              <a:rPr lang="en-US" sz="1200" dirty="0"/>
              <a:t>forecast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230543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5km </a:t>
            </a:r>
            <a:r>
              <a:rPr lang="en-US" sz="1200" dirty="0" smtClean="0"/>
              <a:t>CO </a:t>
            </a:r>
            <a:r>
              <a:rPr lang="en-US" sz="1200" dirty="0"/>
              <a:t>forecast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24161" y="2590800"/>
            <a:ext cx="2279791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5km </a:t>
            </a:r>
            <a:r>
              <a:rPr lang="en-US" sz="1200" dirty="0" smtClean="0"/>
              <a:t>O3 </a:t>
            </a:r>
            <a:r>
              <a:rPr lang="en-US" sz="1200" dirty="0"/>
              <a:t>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 descr="rdf_regional_2010052300__3-day_co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0"/>
            <a:ext cx="457041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8" descr="rdf_regional_2010052300__3-day_con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9" descr="rdf_regional_2010052300__3-day_co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3430588"/>
            <a:ext cx="457041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0" descr="rdf_regional_2010052300__3-day_con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30588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1905000" y="3352800"/>
            <a:ext cx="56546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3km RDF CO, O3, Dust, and Vertical Displacement 00Z 20100523 (Saturday Afternoon)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239039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3km </a:t>
            </a:r>
            <a:r>
              <a:rPr lang="en-US" sz="1200" dirty="0"/>
              <a:t>Dust forecast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91200" y="6019800"/>
            <a:ext cx="263726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3km Descent </a:t>
            </a:r>
            <a:r>
              <a:rPr lang="en-US" sz="1200" dirty="0"/>
              <a:t>forecast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230543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3km CO </a:t>
            </a:r>
            <a:r>
              <a:rPr lang="en-US" sz="1200" dirty="0"/>
              <a:t>forecast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24161" y="2590800"/>
            <a:ext cx="2279791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3km O3 </a:t>
            </a:r>
            <a:r>
              <a:rPr lang="en-US" sz="1200" dirty="0"/>
              <a:t>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 descr="rdf_regional_2010052300__3-day_co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0588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8" descr="rdf_regional_2010052300__3-day_con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0"/>
            <a:ext cx="457041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9" descr="rdf_regional_2010052300__3-day_co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0" descr="rdf_regional_2010052300__3-day_con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3588" y="3430588"/>
            <a:ext cx="457041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905000" y="3352800"/>
            <a:ext cx="5738813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500m RDF CO, O3, Dust, and Vertical Displacement 00Z 20100523 (Saturday Afternoon)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248337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500m </a:t>
            </a:r>
            <a:r>
              <a:rPr lang="en-US" sz="1200" dirty="0"/>
              <a:t>Dust forecast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91200" y="6019800"/>
            <a:ext cx="273023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500m Descent </a:t>
            </a:r>
            <a:r>
              <a:rPr lang="en-US" sz="1200" dirty="0"/>
              <a:t>forecast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23984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500m CO </a:t>
            </a:r>
            <a:r>
              <a:rPr lang="en-US" sz="1200" dirty="0"/>
              <a:t>forecast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24161" y="2590800"/>
            <a:ext cx="237276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RAQMS RDF </a:t>
            </a:r>
            <a:r>
              <a:rPr lang="en-US" sz="1200" dirty="0" smtClean="0"/>
              <a:t>500m O3 </a:t>
            </a:r>
            <a:r>
              <a:rPr lang="en-US" sz="1200" dirty="0"/>
              <a:t>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ad Pierce\Documents\CalNex_data_workshop\Talk\Figures\AIRNOW_CMAQ_surface_baseline_ozone_cmaq_gfs_fixed_lbc_00zMay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0"/>
            <a:ext cx="65982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 pitchFamily="18" charset="0"/>
              </a:rPr>
              <a:t>NAM-CMAQ </a:t>
            </a:r>
            <a:r>
              <a:rPr lang="en-US" sz="2800" b="1" dirty="0" err="1" smtClean="0">
                <a:latin typeface="Times New Roman" pitchFamily="18" charset="0"/>
              </a:rPr>
              <a:t>CalNex</a:t>
            </a:r>
            <a:r>
              <a:rPr lang="en-US" sz="2800" b="1" dirty="0" smtClean="0">
                <a:latin typeface="Times New Roman" pitchFamily="18" charset="0"/>
              </a:rPr>
              <a:t> Experimental Runs</a:t>
            </a:r>
            <a:endParaRPr lang="en-US" sz="2800" b="1" dirty="0">
              <a:latin typeface="Times New Roman" pitchFamily="18" charset="0"/>
            </a:endParaRPr>
          </a:p>
          <a:p>
            <a:pPr marL="800100" lvl="1" indent="-342900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Fixed Lateral Boundary Conditions</a:t>
            </a:r>
          </a:p>
          <a:p>
            <a:pPr marL="800100" lvl="1" indent="-342900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RAQMS </a:t>
            </a:r>
            <a:r>
              <a:rPr lang="en-US" sz="2400" b="1" dirty="0">
                <a:latin typeface="Times New Roman" pitchFamily="18" charset="0"/>
              </a:rPr>
              <a:t>Lateral Boundary </a:t>
            </a:r>
            <a:r>
              <a:rPr lang="en-US" sz="2400" b="1" dirty="0" smtClean="0">
                <a:latin typeface="Times New Roman" pitchFamily="18" charset="0"/>
              </a:rPr>
              <a:t>Conditions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3733800" cy="480131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real-time experimental NAM-CMAQ CB5 runs were conducted by NCEP (Y. Tang) during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CalNex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 with Fixed lateral boundary conditions (LBC) 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 with RAQMS LBC.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are conducting NAM-CMAQ post-mission studies focusing on assimilation of GOES Total Column Ozone.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Here we look at the “Baseline”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(no assimilation) results.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219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FIXED LBC 00Z May 23, 2010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 Pierce\Documents\CalNex_data_workshop\Talk\Figures\AIRNOW_CMAQ_surface_baseline_ozone_cmaq_gfs_raqms_lbc_00zMay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0"/>
            <a:ext cx="65982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 pitchFamily="18" charset="0"/>
              </a:rPr>
              <a:t>NAM-CMAQ </a:t>
            </a:r>
            <a:r>
              <a:rPr lang="en-US" sz="2800" b="1" dirty="0" err="1" smtClean="0">
                <a:latin typeface="Times New Roman" pitchFamily="18" charset="0"/>
              </a:rPr>
              <a:t>CalNex</a:t>
            </a:r>
            <a:r>
              <a:rPr lang="en-US" sz="2800" b="1" dirty="0" smtClean="0">
                <a:latin typeface="Times New Roman" pitchFamily="18" charset="0"/>
              </a:rPr>
              <a:t> Experimental Runs</a:t>
            </a:r>
            <a:endParaRPr lang="en-US" sz="2800" b="1" dirty="0">
              <a:latin typeface="Times New Roman" pitchFamily="18" charset="0"/>
            </a:endParaRPr>
          </a:p>
          <a:p>
            <a:pPr marL="800100" lvl="1" indent="-342900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Fixed Lateral Boundary Conditions</a:t>
            </a:r>
          </a:p>
          <a:p>
            <a:pPr marL="800100" lvl="1" indent="-342900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RAQMS </a:t>
            </a:r>
            <a:r>
              <a:rPr lang="en-US" sz="2400" b="1" dirty="0">
                <a:latin typeface="Times New Roman" pitchFamily="18" charset="0"/>
              </a:rPr>
              <a:t>Lateral Boundary </a:t>
            </a:r>
            <a:r>
              <a:rPr lang="en-US" sz="2400" b="1" dirty="0" smtClean="0">
                <a:latin typeface="Times New Roman" pitchFamily="18" charset="0"/>
              </a:rPr>
              <a:t>Conditions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2192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RAQMS LBC 00Z May 23, 2010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52600"/>
            <a:ext cx="3733800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RAQMS LBC results in increased surface ozone over Southern California and Inter-mountain West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4572000"/>
            <a:ext cx="3810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76800" y="4038600"/>
            <a:ext cx="304800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0" y="3429000"/>
            <a:ext cx="609600" cy="1066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343400"/>
            <a:ext cx="215956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Southern California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733800"/>
            <a:ext cx="160383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Central Valley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2971800"/>
            <a:ext cx="225799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Inter-mountain West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 bwMode="auto">
          <a:xfrm>
            <a:off x="3781990" y="3156466"/>
            <a:ext cx="1552010" cy="5011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124200" y="3918466"/>
            <a:ext cx="1752600" cy="3487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0" idx="1"/>
          </p:cNvCxnSpPr>
          <p:nvPr/>
        </p:nvCxnSpPr>
        <p:spPr bwMode="auto">
          <a:xfrm>
            <a:off x="3691855" y="4528066"/>
            <a:ext cx="1337345" cy="1963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Brad Pierce\Documents\CalNex_data_workshop\Talk\Figures\CMAQ_AIRNOW_statistics.gfs.utls.extrapolated.scal.pn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28600"/>
            <a:ext cx="83849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NAM-CMAQ verses AIRNOW May 22-June 30, 2010</a:t>
            </a:r>
          </a:p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Southern California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(33N-35N 121W-114W)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RAQMS LBC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152400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FIXED LBC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638800"/>
            <a:ext cx="246413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 = -2.14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38800"/>
            <a:ext cx="236154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 = 0.65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48400"/>
            <a:ext cx="848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RAQMS LBC increases Southern California surface ozone and reduces bias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ad Pierce\Documents\CalNex_data_workshop\Talk\Figures\CMAQ_AIRNOW_statistics.gfs.utls.extrapolated.centralv.png"/>
          <p:cNvPicPr>
            <a:picLocks noChangeAspect="1" noChangeArrowheads="1"/>
          </p:cNvPicPr>
          <p:nvPr/>
        </p:nvPicPr>
        <p:blipFill>
          <a:blip r:embed="rId2"/>
          <a:srcRect b="51200"/>
          <a:stretch>
            <a:fillRect/>
          </a:stretch>
        </p:blipFill>
        <p:spPr bwMode="auto">
          <a:xfrm>
            <a:off x="0" y="1295400"/>
            <a:ext cx="9144000" cy="44622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228600"/>
            <a:ext cx="83849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NAM-CMAQ verses AIRNOW May 22-June 30, 2010</a:t>
            </a:r>
          </a:p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Central Valley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(35N-39N 124W-118W)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RAQMS LBC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152400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FIXED LBC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638800"/>
            <a:ext cx="236154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 = 2.56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38800"/>
            <a:ext cx="236154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 = 3.35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48400"/>
            <a:ext cx="801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RAQMS LBC increases Central Valley surface ozone and increases bias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AQMS_CALNEX_mission_vs_IONS_O3_rms_var_2010_nos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609600"/>
            <a:ext cx="61245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2741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14400" y="762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>
                <a:latin typeface="Times New Roman" pitchFamily="18" charset="0"/>
                <a:ea typeface="ＭＳ Ｐゴシック"/>
                <a:cs typeface="ＭＳ Ｐゴシック"/>
              </a:rPr>
              <a:t>CalNex-2010 O</a:t>
            </a:r>
            <a:r>
              <a:rPr lang="en-US" sz="2400" b="1" baseline="-25000">
                <a:latin typeface="Times New Roman" pitchFamily="18" charset="0"/>
                <a:ea typeface="ＭＳ Ｐゴシック"/>
                <a:cs typeface="ＭＳ Ｐゴシック"/>
              </a:rPr>
              <a:t>3</a:t>
            </a:r>
            <a:r>
              <a:rPr lang="en-US" sz="2400" b="1">
                <a:latin typeface="Times New Roman" pitchFamily="18" charset="0"/>
                <a:ea typeface="ＭＳ Ｐゴシック"/>
                <a:cs typeface="ＭＳ Ｐゴシック"/>
              </a:rPr>
              <a:t> sondes – Owen Cooper (NOAA ESRL)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57200" y="5075238"/>
            <a:ext cx="2216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RAQMS </a:t>
            </a:r>
            <a:r>
              <a:rPr lang="en-US" b="1" u="sng">
                <a:latin typeface="Times New Roman" pitchFamily="18" charset="0"/>
              </a:rPr>
              <a:t>NO ASSIM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is low biased up to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30% of Ozonesonde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590800" y="5562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4448175" y="388620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838700" y="388620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41325" y="7239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CalNex Ozonesonde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343400" y="25511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NO ASSIM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ad Pierce\Documents\CalNex_data_workshop\Talk\Figures\CMAQ_AIRNOW_statistics_00Z.gfs.utls.extrapolated.intermountain.pn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228600"/>
            <a:ext cx="83849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NAM-CMAQ verses AIRNOW May 22-June 30, 2010</a:t>
            </a:r>
          </a:p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Inter-mountain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West (35N-45N 115W-105W)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RAQMS LBC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152400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FIXED LBC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638800"/>
            <a:ext cx="246413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 = -1.04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38800"/>
            <a:ext cx="236154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 = 8.36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ppbv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48400"/>
            <a:ext cx="8124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RAQMS LBC increases Inter-mountain surface ozone and increases bias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 Pierce\Documents\CalNex_data_workshop\Talk\Figures\CMAQ_CALNEX_mission_vs_IONS_O3_rms_var_may_20-jun_21_fixedb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838200"/>
            <a:ext cx="5143500" cy="5143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2741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762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CalNex-2010 O</a:t>
            </a:r>
            <a:r>
              <a:rPr lang="en-US" sz="2400" b="1" baseline="-25000" dirty="0">
                <a:latin typeface="Times New Roman" pitchFamily="18" charset="0"/>
                <a:ea typeface="ＭＳ Ｐゴシック"/>
                <a:cs typeface="ＭＳ Ｐゴシック"/>
              </a:rPr>
              <a:t>3</a:t>
            </a:r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/>
                <a:cs typeface="ＭＳ Ｐゴシック"/>
              </a:rPr>
              <a:t>sondes</a:t>
            </a:r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 – Owen Cooper (NOAA ESRL)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1325" y="7239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latin typeface="Times New Roman" pitchFamily="18" charset="0"/>
              </a:rPr>
              <a:t>CalNex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Ozonesonde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32766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 LBC NAM-CMAQ experiment significantly underestimates upper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(&lt;300mb) ozone and free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(&lt;900mb) variance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792" y="60960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NAM-CMAQ FIXED LBC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d Pierce\Documents\CalNex_data_workshop\Talk\Figures\CMAQ_CALNEX_mission_vs_IONS_O3_rms_var_may_20-jun_21_raqmsb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256" y="840472"/>
            <a:ext cx="5143500" cy="5143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2741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762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CalNex-2010 O</a:t>
            </a:r>
            <a:r>
              <a:rPr lang="en-US" sz="2400" b="1" baseline="-25000" dirty="0">
                <a:latin typeface="Times New Roman" pitchFamily="18" charset="0"/>
                <a:ea typeface="ＭＳ Ｐゴシック"/>
                <a:cs typeface="ＭＳ Ｐゴシック"/>
              </a:rPr>
              <a:t>3</a:t>
            </a:r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/>
                <a:cs typeface="ＭＳ Ｐゴシック"/>
              </a:rPr>
              <a:t>sondes</a:t>
            </a:r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 – Owen Cooper (NOAA ESRL)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1325" y="7239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latin typeface="Times New Roman" pitchFamily="18" charset="0"/>
              </a:rPr>
              <a:t>CalNex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Ozonesonde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350520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RAQMS LBC NAM-CMAQ experiment overestimates free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(600-200mb) ozone and boundary layer (&gt;900mb) variance but shows improved agreement in free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variance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60960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NAM CMAQ RAQMS LBC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 Pierce\Documents\CalNex_data_workshop\Talk\Figures\RAQMS_1x1_reanalysis_Sacramento_May_June_2010_O3.png"/>
          <p:cNvPicPr>
            <a:picLocks noChangeAspect="1" noChangeArrowheads="1"/>
          </p:cNvPicPr>
          <p:nvPr/>
        </p:nvPicPr>
        <p:blipFill>
          <a:blip r:embed="rId2"/>
          <a:srcRect t="25556" r="20000"/>
          <a:stretch>
            <a:fillRect/>
          </a:stretch>
        </p:blipFill>
        <p:spPr bwMode="auto">
          <a:xfrm>
            <a:off x="0" y="1003299"/>
            <a:ext cx="9144000" cy="4254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5152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Sacramento O3 May-June 2010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RAQMS 1x1 Degree Re-analysis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ad Pierce\Documents\CalNex_data_workshop\Talk\Figures\CMAQ_Sacromento_May_22-June_30_2010_O3.raqmsbc.png"/>
          <p:cNvPicPr>
            <a:picLocks noChangeAspect="1" noChangeArrowheads="1"/>
          </p:cNvPicPr>
          <p:nvPr/>
        </p:nvPicPr>
        <p:blipFill>
          <a:blip r:embed="rId2"/>
          <a:srcRect t="25556" r="20000"/>
          <a:stretch>
            <a:fillRect/>
          </a:stretch>
        </p:blipFill>
        <p:spPr bwMode="auto">
          <a:xfrm>
            <a:off x="0" y="1007378"/>
            <a:ext cx="9162288" cy="42629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6009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Sacramento O3 May 22 -June 22 2010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NAM-CMAQ with RAQMS LBC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19117"/>
            <a:ext cx="9144000" cy="153888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NAM-CMAQ RAQMS LBC experiment shows more descent of high ozone air than RAQMS 1x1 re-analysis which may lead to overestimates in surface ozone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Points to the need for improved vertical resolution in NAM-CMAQ upper troposphere/lower stratosphere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ad Pierce\Documents\CalNex_data_workshop\Talk\Figures\CMAQ_Sacromento_May_22-June_30_2010_O3.fixbc.png"/>
          <p:cNvPicPr>
            <a:picLocks noChangeAspect="1" noChangeArrowheads="1"/>
          </p:cNvPicPr>
          <p:nvPr/>
        </p:nvPicPr>
        <p:blipFill>
          <a:blip r:embed="rId2"/>
          <a:srcRect t="25556" r="20000"/>
          <a:stretch>
            <a:fillRect/>
          </a:stretch>
        </p:blipFill>
        <p:spPr bwMode="auto">
          <a:xfrm>
            <a:off x="0" y="1007378"/>
            <a:ext cx="9162288" cy="42629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6009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Sacramento O3 May 22 -June 22 2010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NAM-CMAQ with FIXED LBC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19117"/>
            <a:ext cx="9144000" cy="153888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 LBC experiment shows less descent of high ozone air then RAQMS LBC experiment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 LBC experiment shows less variance then either RAQMS or the RAQMS LBC experiment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"/>
            <a:ext cx="89916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Summary: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Assimilation of global satellite ozone retrievals results in improved agreement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CalNex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P3 airborne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ozonesonde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ozone measurements and slight improvements in large-scale ozone forecasts</a:t>
            </a: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Assimilation of global aerosol retrievals results in improved agreement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CalNex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HSRL airborne aerosol extinction measurements and significant improvements in large-scale dust forecasts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Leads to overestimates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insitu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aerosol dry mass and extinction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Need to understand the contribution from large aerosols to ambient extinction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 of real-time RAQMS LBC within experimental CB5 NAM-CMAQ leads to improved agreement with UTLS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ozonesonde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measurements and improved representation of free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variance  but leads to overestimates in surface ozone over the inter-mountain west</a:t>
            </a:r>
          </a:p>
          <a:p>
            <a:pPr marL="800100" lvl="1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Need to increase the vertical resolution of NAM-CMAQ in the UTLS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Forecasting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exceedances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under the proposed ozone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Ambient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Standards (NAAQS)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will require improved treatment of free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ozone within regional AQ forecasting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assessment systems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2741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914400" y="762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CalNex-2010 O</a:t>
            </a:r>
            <a:r>
              <a:rPr lang="en-US" sz="2400" b="1" baseline="-25000" dirty="0">
                <a:latin typeface="Times New Roman" pitchFamily="18" charset="0"/>
                <a:ea typeface="ＭＳ Ｐゴシック"/>
                <a:cs typeface="ＭＳ Ｐゴシック"/>
              </a:rPr>
              <a:t>3</a:t>
            </a:r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/>
                <a:cs typeface="ＭＳ Ｐゴシック"/>
              </a:rPr>
              <a:t>sondes</a:t>
            </a:r>
            <a:r>
              <a:rPr lang="en-US" sz="2400" b="1" dirty="0">
                <a:latin typeface="Times New Roman" pitchFamily="18" charset="0"/>
                <a:ea typeface="ＭＳ Ｐゴシック"/>
                <a:cs typeface="ＭＳ Ｐゴシック"/>
              </a:rPr>
              <a:t> – Owen Cooper (NOAA ESRL)</a:t>
            </a:r>
          </a:p>
        </p:txBody>
      </p:sp>
      <p:pic>
        <p:nvPicPr>
          <p:cNvPr id="18435" name="Picture 4" descr="RAQMS_CALNEX_mission_vs_IONS_O3_rms_var_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609600"/>
            <a:ext cx="6134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57200" y="5075238"/>
            <a:ext cx="2200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RAQMS </a:t>
            </a:r>
            <a:r>
              <a:rPr lang="en-US" b="1" u="sng">
                <a:latin typeface="Times New Roman" pitchFamily="18" charset="0"/>
              </a:rPr>
              <a:t>MLS+OMI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analysis is within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20% of Ozonesonde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590800" y="5562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4448175" y="388620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4838700" y="388620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41325" y="7239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latin typeface="Times New Roman" pitchFamily="18" charset="0"/>
              </a:rPr>
              <a:t>CalNex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Ozonesonde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343400" y="2551113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MLS+OMI</a:t>
            </a:r>
          </a:p>
          <a:p>
            <a:pPr eaLnBrk="0" hangingPunct="0"/>
            <a:r>
              <a:rPr lang="en-US"/>
              <a:t>ASSIM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RAQMS_2x2_vs_ryerson_O3_mission_nos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RAQMS_2x2_vs_ryerson_O3_mi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 l="31429" t="38705" r="34763" b="16190"/>
          <a:stretch>
            <a:fillRect/>
          </a:stretch>
        </p:blipFill>
        <p:spPr bwMode="auto">
          <a:xfrm>
            <a:off x="6172200" y="4379913"/>
            <a:ext cx="29718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74688" y="0"/>
            <a:ext cx="7805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Comparison with NOAA P3 Insitu O3 Measurements</a:t>
            </a:r>
          </a:p>
          <a:p>
            <a:pPr algn="ctr" eaLnBrk="0" hangingPunct="0"/>
            <a:r>
              <a:rPr lang="en-US" sz="2800">
                <a:latin typeface="Times New Roman" pitchFamily="18" charset="0"/>
              </a:rPr>
              <a:t> (Primarily LA Basin/Central Valley) 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5181600" cy="12001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Assimilation of MLS+OMI O3 retrievals results in increased lower-tropospheric O3 (and improved agreement with airborne insitu O3) over Southern California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17525" y="18288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No Assim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581400" y="1828800"/>
            <a:ext cx="194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MLS+OMI Assim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0" y="6477000"/>
            <a:ext cx="559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Insitu O3 from Tom Ryerson, NOAA ESRL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/>
          <p:cNvPicPr>
            <a:picLocks noChangeAspect="1" noChangeArrowheads="1"/>
          </p:cNvPicPr>
          <p:nvPr/>
        </p:nvPicPr>
        <p:blipFill>
          <a:blip r:embed="rId3"/>
          <a:srcRect l="8075" t="7533" r="8115"/>
          <a:stretch>
            <a:fillRect/>
          </a:stretch>
        </p:blipFill>
        <p:spPr bwMode="auto">
          <a:xfrm>
            <a:off x="746125" y="457200"/>
            <a:ext cx="7559675" cy="5213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1506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RAQMS CalNex AOD Assimilation Procedure 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457200" y="5867400"/>
            <a:ext cx="8229600" cy="835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Demonstration of: </a:t>
            </a:r>
          </a:p>
          <a:p>
            <a:pPr lvl="1">
              <a:buFont typeface="Arial" charset="0"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Real-time assimilation of MODIS Aerosol Optical Depth (AOD)</a:t>
            </a:r>
          </a:p>
          <a:p>
            <a:pPr lvl="1">
              <a:buFont typeface="Arial" charset="0"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Real-time incorporation of MODIS based biomass burning emissions</a:t>
            </a:r>
            <a:endParaRPr lang="en-US" sz="1600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SRL_RAQMS_statistics_Extinction_Total_curtain_with_extinction_reanalysis_dust"/>
          <p:cNvPicPr>
            <a:picLocks noChangeAspect="1" noChangeArrowheads="1"/>
          </p:cNvPicPr>
          <p:nvPr/>
        </p:nvPicPr>
        <p:blipFill>
          <a:blip r:embed="rId2"/>
          <a:srcRect l="4074" r="8519"/>
          <a:stretch>
            <a:fillRect/>
          </a:stretch>
        </p:blipFill>
        <p:spPr bwMode="auto">
          <a:xfrm>
            <a:off x="3805238" y="838200"/>
            <a:ext cx="5338762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HSRL_RAQMS_median_Extinction_Total_curtain_with_extinction_reanalysis_dust"/>
          <p:cNvPicPr>
            <a:picLocks noChangeAspect="1" noChangeArrowheads="1"/>
          </p:cNvPicPr>
          <p:nvPr/>
        </p:nvPicPr>
        <p:blipFill>
          <a:blip r:embed="rId3"/>
          <a:srcRect l="3334" r="24815"/>
          <a:stretch>
            <a:fillRect/>
          </a:stretch>
        </p:blipFill>
        <p:spPr bwMode="auto">
          <a:xfrm>
            <a:off x="3733800" y="3784600"/>
            <a:ext cx="4419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38200" y="0"/>
            <a:ext cx="7847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Comparison with HSRL Lidar Measurements</a:t>
            </a:r>
          </a:p>
          <a:p>
            <a:pPr algn="ctr" eaLnBrk="0" hangingPunct="0"/>
            <a:r>
              <a:rPr lang="en-US" sz="2800">
                <a:latin typeface="Times New Roman" pitchFamily="18" charset="0"/>
              </a:rPr>
              <a:t> (Primarily LA Basin, Chris Hostetler, NASA LaRC)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52400" y="1524000"/>
            <a:ext cx="3200400" cy="36718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RAQMS free tropospheric median aerosol extinction is in very good agreement with HSRL 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Variability is underestimated, particularly for lower values of aerosol extinction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Largest biases are found within the LA Basin Boundary Layer (below 1000m) were RAQMS median extinction is low</a:t>
            </a:r>
            <a:endParaRPr lang="en-US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331788" y="0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Comparison with NOAA P3 Insitu Aerosol Measurements</a:t>
            </a:r>
          </a:p>
          <a:p>
            <a:pPr algn="ctr" eaLnBrk="0" hangingPunct="0"/>
            <a:r>
              <a:rPr lang="en-US" sz="2800">
                <a:latin typeface="Times New Roman" pitchFamily="18" charset="0"/>
              </a:rPr>
              <a:t> (Primarily LA Basin/Central Valley) </a:t>
            </a: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086600" y="1828800"/>
            <a:ext cx="1981200" cy="175432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</a:rPr>
              <a:t>Need to better understand size range of measured </a:t>
            </a:r>
            <a:r>
              <a:rPr lang="en-US" dirty="0" err="1" smtClean="0">
                <a:latin typeface="Times New Roman" pitchFamily="18" charset="0"/>
              </a:rPr>
              <a:t>insitu</a:t>
            </a:r>
            <a:r>
              <a:rPr lang="en-US" dirty="0" smtClean="0">
                <a:latin typeface="Times New Roman" pitchFamily="18" charset="0"/>
              </a:rPr>
              <a:t> dray mass and Extinction measurements 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24580" name="Picture 8" descr="RAQMS_1x1_vs_Lack_dry_ext_reanalysis_d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RAQMS_1x1_vs_middlebrook_Total_reanalysis_du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838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0" y="5256074"/>
            <a:ext cx="7010400" cy="147732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Boundary </a:t>
            </a:r>
            <a:r>
              <a:rPr lang="en-US" dirty="0">
                <a:latin typeface="Times New Roman" pitchFamily="18" charset="0"/>
              </a:rPr>
              <a:t>Layer </a:t>
            </a:r>
            <a:r>
              <a:rPr lang="en-US" dirty="0" smtClean="0">
                <a:latin typeface="Times New Roman" pitchFamily="18" charset="0"/>
              </a:rPr>
              <a:t>extinction underestimates arise </a:t>
            </a:r>
            <a:r>
              <a:rPr lang="en-US" dirty="0">
                <a:latin typeface="Times New Roman" pitchFamily="18" charset="0"/>
              </a:rPr>
              <a:t>due to underestimates in local LA sources and neglect of nitrate aerosol in GOCART module</a:t>
            </a:r>
          </a:p>
          <a:p>
            <a:pPr eaLnBrk="0" hangingPunct="0">
              <a:buFontTx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Assimilation </a:t>
            </a:r>
            <a:r>
              <a:rPr lang="en-US" dirty="0">
                <a:latin typeface="Times New Roman" pitchFamily="18" charset="0"/>
              </a:rPr>
              <a:t>of MODIS AOD results in overestimates of free </a:t>
            </a:r>
            <a:r>
              <a:rPr lang="en-US" dirty="0" err="1">
                <a:latin typeface="Times New Roman" pitchFamily="18" charset="0"/>
              </a:rPr>
              <a:t>tropospheric</a:t>
            </a:r>
            <a:r>
              <a:rPr lang="en-US" dirty="0">
                <a:latin typeface="Times New Roman" pitchFamily="18" charset="0"/>
              </a:rPr>
              <a:t> aerosol dry mass due to uncertainties in hydroscopic growth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583488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Assessment of Global 850mb O3 and Aerosol Extinction Forecast Skill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  <a:p>
            <a:pPr eaLnBrk="0" hangingPunct="0"/>
            <a:endParaRPr lang="en-US" sz="2800">
              <a:latin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en-US" sz="2800">
                <a:latin typeface="Times New Roman" pitchFamily="18" charset="0"/>
              </a:rPr>
              <a:t>Anomaly Correlations (AC)</a:t>
            </a:r>
          </a:p>
          <a:p>
            <a:pPr lvl="2" eaLnBrk="0" hangingPunct="0">
              <a:buFontTx/>
              <a:buChar char="•"/>
            </a:pPr>
            <a:r>
              <a:rPr lang="en-US" sz="2000">
                <a:latin typeface="Times New Roman" pitchFamily="18" charset="0"/>
              </a:rPr>
              <a:t>Correlation between forecast and analysis</a:t>
            </a:r>
          </a:p>
          <a:p>
            <a:pPr lvl="2" eaLnBrk="0" hangingPunct="0">
              <a:buFontTx/>
              <a:buChar char="•"/>
            </a:pPr>
            <a:r>
              <a:rPr lang="en-US" sz="2000">
                <a:latin typeface="Times New Roman" pitchFamily="18" charset="0"/>
              </a:rPr>
              <a:t>May-June mean removed</a:t>
            </a:r>
          </a:p>
          <a:p>
            <a:pPr lvl="2" eaLnBrk="0" hangingPunct="0">
              <a:buFontTx/>
              <a:buChar char="•"/>
            </a:pPr>
            <a:r>
              <a:rPr lang="en-US" sz="2000">
                <a:latin typeface="Times New Roman" pitchFamily="18" charset="0"/>
              </a:rPr>
              <a:t>Spectrally truncated to wavenumber 20</a:t>
            </a:r>
          </a:p>
          <a:p>
            <a:pPr lvl="2" eaLnBrk="0" hangingPunct="0">
              <a:buFontTx/>
              <a:buChar char="•"/>
            </a:pPr>
            <a:r>
              <a:rPr lang="en-US" sz="2000">
                <a:latin typeface="Times New Roman" pitchFamily="18" charset="0"/>
              </a:rPr>
              <a:t>Averaged from 20N-80N</a:t>
            </a:r>
          </a:p>
        </p:txBody>
      </p:sp>
      <p:pic>
        <p:nvPicPr>
          <p:cNvPr id="25602" name="Picture 3" descr="acz5"/>
          <p:cNvPicPr>
            <a:picLocks noChangeAspect="1" noChangeArrowheads="1"/>
          </p:cNvPicPr>
          <p:nvPr/>
        </p:nvPicPr>
        <p:blipFill>
          <a:blip r:embed="rId2"/>
          <a:srcRect l="10400" b="50580"/>
          <a:stretch>
            <a:fillRect/>
          </a:stretch>
        </p:blipFill>
        <p:spPr bwMode="auto">
          <a:xfrm>
            <a:off x="1219200" y="3581400"/>
            <a:ext cx="6096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4"/>
          <p:cNvSpPr>
            <a:spLocks noChangeShapeType="1"/>
          </p:cNvSpPr>
          <p:nvPr/>
        </p:nvSpPr>
        <p:spPr bwMode="auto">
          <a:xfrm flipV="1">
            <a:off x="1768475" y="4876800"/>
            <a:ext cx="5241925" cy="333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086600" y="472440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useful Skill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6492875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http://www.emc.ncep.noaa.gov/gmb/STATS/html/monarch.html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1409</Words>
  <Application>Microsoft PowerPoint</Application>
  <PresentationFormat>On-screen Show (4:3)</PresentationFormat>
  <Paragraphs>227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53</cp:revision>
  <cp:lastPrinted>1601-01-01T00:00:00Z</cp:lastPrinted>
  <dcterms:created xsi:type="dcterms:W3CDTF">1601-01-01T00:00:00Z</dcterms:created>
  <dcterms:modified xsi:type="dcterms:W3CDTF">2011-05-17T06:18:17Z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