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308" r:id="rId4"/>
    <p:sldId id="309" r:id="rId5"/>
    <p:sldId id="282" r:id="rId6"/>
    <p:sldId id="337" r:id="rId7"/>
    <p:sldId id="338" r:id="rId8"/>
    <p:sldId id="314" r:id="rId9"/>
    <p:sldId id="334" r:id="rId10"/>
    <p:sldId id="315" r:id="rId11"/>
    <p:sldId id="316" r:id="rId12"/>
    <p:sldId id="342" r:id="rId13"/>
    <p:sldId id="343" r:id="rId14"/>
    <p:sldId id="283" r:id="rId15"/>
    <p:sldId id="317" r:id="rId16"/>
    <p:sldId id="335" r:id="rId17"/>
    <p:sldId id="284" r:id="rId18"/>
    <p:sldId id="262" r:id="rId19"/>
    <p:sldId id="319" r:id="rId20"/>
    <p:sldId id="320" r:id="rId21"/>
    <p:sldId id="321" r:id="rId22"/>
    <p:sldId id="290" r:id="rId23"/>
    <p:sldId id="339" r:id="rId24"/>
    <p:sldId id="322" r:id="rId25"/>
    <p:sldId id="324" r:id="rId26"/>
    <p:sldId id="323" r:id="rId27"/>
    <p:sldId id="325" r:id="rId28"/>
    <p:sldId id="326" r:id="rId29"/>
    <p:sldId id="327" r:id="rId30"/>
    <p:sldId id="328" r:id="rId31"/>
    <p:sldId id="330" r:id="rId32"/>
    <p:sldId id="340" r:id="rId33"/>
    <p:sldId id="332" r:id="rId34"/>
    <p:sldId id="341" r:id="rId35"/>
    <p:sldId id="333" r:id="rId36"/>
    <p:sldId id="278" r:id="rId37"/>
    <p:sldId id="344" r:id="rId38"/>
    <p:sldId id="345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3CFE"/>
    <a:srgbClr val="E6A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210" y="9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9D44-D73C-49DC-93E7-8F761623CA1F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3E4ED-5211-46AF-9E38-B52882D41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9D44-D73C-49DC-93E7-8F761623CA1F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3E4ED-5211-46AF-9E38-B52882D41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9D44-D73C-49DC-93E7-8F761623CA1F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3E4ED-5211-46AF-9E38-B52882D41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9D44-D73C-49DC-93E7-8F761623CA1F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3E4ED-5211-46AF-9E38-B52882D41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9D44-D73C-49DC-93E7-8F761623CA1F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3E4ED-5211-46AF-9E38-B52882D41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9D44-D73C-49DC-93E7-8F761623CA1F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3E4ED-5211-46AF-9E38-B52882D41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9D44-D73C-49DC-93E7-8F761623CA1F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3E4ED-5211-46AF-9E38-B52882D41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9D44-D73C-49DC-93E7-8F761623CA1F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3E4ED-5211-46AF-9E38-B52882D41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9D44-D73C-49DC-93E7-8F761623CA1F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3E4ED-5211-46AF-9E38-B52882D41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9D44-D73C-49DC-93E7-8F761623CA1F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3E4ED-5211-46AF-9E38-B52882D41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9D44-D73C-49DC-93E7-8F761623CA1F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3E4ED-5211-46AF-9E38-B52882D41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19D44-D73C-49DC-93E7-8F761623CA1F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3E4ED-5211-46AF-9E38-B52882D41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b.ca.gov/cc/inventory/inventory.ht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rb.ca.gov/ei/maps/basins/abscmap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b.ca.gov/cc/inventory/inventory.ht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rb.ca.gov/ei/maps/basins/abscmap.ht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010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725" y="4362450"/>
            <a:ext cx="8229600" cy="2374998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Outline: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emissions inventories for California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Observations from P-3 during </a:t>
            </a:r>
            <a:r>
              <a:rPr lang="en-US" sz="2400" dirty="0" err="1" smtClean="0"/>
              <a:t>CalNex</a:t>
            </a:r>
            <a:endParaRPr lang="en-US" sz="2400" dirty="0" smtClean="0"/>
          </a:p>
          <a:p>
            <a:pPr lvl="1"/>
            <a:r>
              <a:rPr lang="en-US" sz="2400" dirty="0" smtClean="0"/>
              <a:t>a)  L.A. Basin (dairies, landfills, wastewater treatment, …)</a:t>
            </a:r>
          </a:p>
          <a:p>
            <a:pPr lvl="1"/>
            <a:r>
              <a:rPr lang="en-US" sz="2400" dirty="0" smtClean="0"/>
              <a:t>b)  Sacramento Valley (rice, dairies, gas wells, wetlands)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Summary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825" y="114301"/>
            <a:ext cx="8905875" cy="415498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 smtClean="0"/>
              <a:t>Methane Emissions from Point and Area Sources in California</a:t>
            </a:r>
          </a:p>
          <a:p>
            <a:pPr algn="ctr"/>
            <a:endParaRPr lang="en-US" sz="2000" dirty="0" smtClean="0"/>
          </a:p>
          <a:p>
            <a:pPr algn="ctr">
              <a:lnSpc>
                <a:spcPct val="120000"/>
              </a:lnSpc>
            </a:pPr>
            <a:r>
              <a:rPr lang="en-US" u="sng" dirty="0" smtClean="0"/>
              <a:t>J. Peischl</a:t>
            </a:r>
            <a:r>
              <a:rPr lang="en-US" dirty="0" smtClean="0"/>
              <a:t>,</a:t>
            </a:r>
            <a:r>
              <a:rPr lang="en-US" baseline="30000" dirty="0" smtClean="0"/>
              <a:t>1,2</a:t>
            </a:r>
            <a:r>
              <a:rPr lang="en-US" dirty="0" smtClean="0"/>
              <a:t> T. B. Ryerson,</a:t>
            </a:r>
            <a:r>
              <a:rPr lang="en-US" baseline="30000" dirty="0" smtClean="0"/>
              <a:t>2</a:t>
            </a:r>
            <a:r>
              <a:rPr lang="en-US" dirty="0" smtClean="0"/>
              <a:t> M. Trainer,</a:t>
            </a:r>
            <a:r>
              <a:rPr lang="en-US" baseline="30000" dirty="0" smtClean="0"/>
              <a:t>2</a:t>
            </a:r>
            <a:r>
              <a:rPr lang="en-US" dirty="0" smtClean="0"/>
              <a:t> A. E. Andrews,</a:t>
            </a:r>
            <a:r>
              <a:rPr lang="en-US" baseline="30000" dirty="0" smtClean="0"/>
              <a:t>3</a:t>
            </a:r>
            <a:r>
              <a:rPr lang="en-US" dirty="0" smtClean="0"/>
              <a:t> E. L. Atlas,</a:t>
            </a:r>
            <a:r>
              <a:rPr lang="en-US" baseline="30000" dirty="0" smtClean="0"/>
              <a:t>4</a:t>
            </a:r>
            <a:r>
              <a:rPr lang="en-US" dirty="0" smtClean="0"/>
              <a:t> </a:t>
            </a:r>
          </a:p>
          <a:p>
            <a:pPr algn="ctr">
              <a:lnSpc>
                <a:spcPct val="120000"/>
              </a:lnSpc>
            </a:pPr>
            <a:r>
              <a:rPr lang="en-US" dirty="0" smtClean="0"/>
              <a:t>R. Commane,</a:t>
            </a:r>
            <a:r>
              <a:rPr lang="en-US" baseline="30000" dirty="0" smtClean="0"/>
              <a:t>6</a:t>
            </a:r>
            <a:r>
              <a:rPr lang="en-US" dirty="0" smtClean="0"/>
              <a:t> B. C. Daube,</a:t>
            </a:r>
            <a:r>
              <a:rPr lang="en-US" baseline="30000" dirty="0" smtClean="0"/>
              <a:t>6</a:t>
            </a:r>
            <a:r>
              <a:rPr lang="en-US" dirty="0" smtClean="0"/>
              <a:t> G. S. Diskin,</a:t>
            </a:r>
            <a:r>
              <a:rPr lang="en-US" baseline="30000" dirty="0" smtClean="0"/>
              <a:t>5</a:t>
            </a:r>
            <a:r>
              <a:rPr lang="en-US" dirty="0" smtClean="0"/>
              <a:t> E. Dlugokencky,</a:t>
            </a:r>
            <a:r>
              <a:rPr lang="en-US" baseline="30000" dirty="0" smtClean="0"/>
              <a:t>3</a:t>
            </a:r>
            <a:r>
              <a:rPr lang="en-US" dirty="0" smtClean="0"/>
              <a:t> G. J. Frost,</a:t>
            </a:r>
            <a:r>
              <a:rPr lang="en-US" baseline="30000" dirty="0" smtClean="0"/>
              <a:t>1,2</a:t>
            </a:r>
            <a:r>
              <a:rPr lang="en-US" dirty="0" smtClean="0"/>
              <a:t> J. S. Holloway,</a:t>
            </a:r>
            <a:r>
              <a:rPr lang="en-US" baseline="30000" dirty="0" smtClean="0"/>
              <a:t>1,2</a:t>
            </a:r>
            <a:r>
              <a:rPr lang="en-US" dirty="0" smtClean="0"/>
              <a:t> </a:t>
            </a:r>
          </a:p>
          <a:p>
            <a:pPr algn="ctr">
              <a:lnSpc>
                <a:spcPct val="120000"/>
              </a:lnSpc>
            </a:pPr>
            <a:r>
              <a:rPr lang="en-US" dirty="0" smtClean="0"/>
              <a:t>J. Kofler,</a:t>
            </a:r>
            <a:r>
              <a:rPr lang="en-US" baseline="30000" dirty="0" smtClean="0"/>
              <a:t>1,3</a:t>
            </a:r>
            <a:r>
              <a:rPr lang="en-US" dirty="0" smtClean="0"/>
              <a:t> E. A. Kort,</a:t>
            </a:r>
            <a:r>
              <a:rPr lang="en-US" baseline="30000" dirty="0" smtClean="0"/>
              <a:t>6</a:t>
            </a:r>
            <a:r>
              <a:rPr lang="en-US" dirty="0" smtClean="0"/>
              <a:t> P. M. Lang,</a:t>
            </a:r>
            <a:r>
              <a:rPr lang="en-US" baseline="30000" dirty="0" smtClean="0"/>
              <a:t>3</a:t>
            </a:r>
            <a:r>
              <a:rPr lang="en-US" dirty="0" smtClean="0"/>
              <a:t> K. A. Masarie,</a:t>
            </a:r>
            <a:r>
              <a:rPr lang="en-US" baseline="30000" dirty="0" smtClean="0"/>
              <a:t>3</a:t>
            </a:r>
            <a:r>
              <a:rPr lang="en-US" dirty="0" smtClean="0"/>
              <a:t> S. A. McKeen,</a:t>
            </a:r>
            <a:r>
              <a:rPr lang="en-US" baseline="30000" dirty="0" smtClean="0"/>
              <a:t>2</a:t>
            </a:r>
            <a:r>
              <a:rPr lang="en-US" dirty="0" smtClean="0"/>
              <a:t> J. A. Neuman,</a:t>
            </a:r>
            <a:r>
              <a:rPr lang="en-US" baseline="30000" dirty="0" smtClean="0"/>
              <a:t>1,2</a:t>
            </a:r>
            <a:r>
              <a:rPr lang="en-US" dirty="0" smtClean="0"/>
              <a:t> </a:t>
            </a:r>
          </a:p>
          <a:p>
            <a:pPr algn="ctr">
              <a:lnSpc>
                <a:spcPct val="120000"/>
              </a:lnSpc>
            </a:pPr>
            <a:r>
              <a:rPr lang="en-US" dirty="0" smtClean="0"/>
              <a:t>P. C. Novelli,</a:t>
            </a:r>
            <a:r>
              <a:rPr lang="en-US" baseline="30000" dirty="0" smtClean="0"/>
              <a:t>3</a:t>
            </a:r>
            <a:r>
              <a:rPr lang="en-US" dirty="0" smtClean="0"/>
              <a:t> J. B. Nowak,</a:t>
            </a:r>
            <a:r>
              <a:rPr lang="en-US" baseline="30000" dirty="0" smtClean="0"/>
              <a:t>1,2</a:t>
            </a:r>
            <a:r>
              <a:rPr lang="en-US" dirty="0" smtClean="0"/>
              <a:t> I. B. Pollack,</a:t>
            </a:r>
            <a:r>
              <a:rPr lang="en-US" baseline="30000" dirty="0" smtClean="0"/>
              <a:t>1,2</a:t>
            </a:r>
            <a:r>
              <a:rPr lang="en-US" dirty="0" smtClean="0"/>
              <a:t> J. M. Roberts,</a:t>
            </a:r>
            <a:r>
              <a:rPr lang="en-US" baseline="30000" dirty="0" smtClean="0"/>
              <a:t>2</a:t>
            </a:r>
            <a:r>
              <a:rPr lang="en-US" dirty="0" smtClean="0"/>
              <a:t> G. W. Sachse,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</a:p>
          <a:p>
            <a:pPr algn="ctr">
              <a:lnSpc>
                <a:spcPct val="120000"/>
              </a:lnSpc>
            </a:pPr>
            <a:r>
              <a:rPr lang="en-US" dirty="0" smtClean="0"/>
              <a:t>G. W. Santoni,</a:t>
            </a:r>
            <a:r>
              <a:rPr lang="en-US" baseline="30000" dirty="0" smtClean="0"/>
              <a:t>6</a:t>
            </a:r>
            <a:r>
              <a:rPr lang="en-US" dirty="0" smtClean="0"/>
              <a:t> S. A. Vay,</a:t>
            </a:r>
            <a:r>
              <a:rPr lang="en-US" baseline="30000" dirty="0" smtClean="0"/>
              <a:t>5</a:t>
            </a:r>
            <a:r>
              <a:rPr lang="en-US" dirty="0" smtClean="0"/>
              <a:t> S. C. Wofsy,</a:t>
            </a:r>
            <a:r>
              <a:rPr lang="en-US" baseline="30000" dirty="0" smtClean="0"/>
              <a:t>6</a:t>
            </a:r>
            <a:r>
              <a:rPr lang="en-US" dirty="0" smtClean="0"/>
              <a:t> B. Xiang,</a:t>
            </a:r>
            <a:r>
              <a:rPr lang="en-US" baseline="30000" dirty="0" smtClean="0"/>
              <a:t>6</a:t>
            </a:r>
            <a:r>
              <a:rPr lang="en-US" dirty="0" smtClean="0"/>
              <a:t> and D. D. Parrish</a:t>
            </a:r>
            <a:r>
              <a:rPr lang="en-US" baseline="30000" dirty="0" smtClean="0"/>
              <a:t>2</a:t>
            </a:r>
          </a:p>
          <a:p>
            <a:pPr algn="ctr">
              <a:lnSpc>
                <a:spcPct val="120000"/>
              </a:lnSpc>
            </a:pPr>
            <a:endParaRPr lang="en-US" sz="2000" baseline="30000" dirty="0" smtClean="0"/>
          </a:p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 CIRES, University of Colorado Boulder, Boulder, CO</a:t>
            </a:r>
          </a:p>
          <a:p>
            <a:pPr algn="ctr"/>
            <a:r>
              <a:rPr lang="en-US" sz="1600" baseline="30000" dirty="0" smtClean="0"/>
              <a:t>2</a:t>
            </a:r>
            <a:r>
              <a:rPr lang="en-US" sz="1600" dirty="0" smtClean="0"/>
              <a:t> NOAA ESRL Chemical Sciences Division, Boulder, CO</a:t>
            </a:r>
          </a:p>
          <a:p>
            <a:pPr algn="ctr"/>
            <a:r>
              <a:rPr lang="en-US" sz="1600" baseline="30000" dirty="0" smtClean="0"/>
              <a:t>3</a:t>
            </a:r>
            <a:r>
              <a:rPr lang="en-US" sz="1600" dirty="0" smtClean="0"/>
              <a:t> NOAA ESRL Global Monitoring Division, Boulder, CO</a:t>
            </a:r>
          </a:p>
          <a:p>
            <a:pPr algn="ctr"/>
            <a:r>
              <a:rPr lang="en-US" sz="1600" baseline="30000" dirty="0" smtClean="0"/>
              <a:t>4</a:t>
            </a:r>
            <a:r>
              <a:rPr lang="en-US" sz="1600" dirty="0" smtClean="0"/>
              <a:t> Marine and Atmospheric Chemistry, RSMAS/University of Miami, Miami, FL</a:t>
            </a:r>
          </a:p>
          <a:p>
            <a:pPr algn="ctr"/>
            <a:r>
              <a:rPr lang="en-US" sz="1600" baseline="30000" dirty="0" smtClean="0"/>
              <a:t>5</a:t>
            </a:r>
            <a:r>
              <a:rPr lang="en-US" sz="1600" dirty="0" smtClean="0"/>
              <a:t> Chemistry and Dynamics Branch, NASA Langley, Hampton, VA</a:t>
            </a:r>
          </a:p>
          <a:p>
            <a:pPr algn="ctr"/>
            <a:r>
              <a:rPr lang="en-US" sz="1600" baseline="30000" dirty="0" smtClean="0"/>
              <a:t>6</a:t>
            </a:r>
            <a:r>
              <a:rPr lang="en-US" sz="1600" dirty="0" smtClean="0"/>
              <a:t> EPS and SEAS, Harvard University, Cambridge, MA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4toCO_SCA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310" y="1046354"/>
            <a:ext cx="4787628" cy="4567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6250" y="228600"/>
            <a:ext cx="8220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Observed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/CO is higher than expected from ARB criteria pollutants inventory </a:t>
            </a:r>
            <a:r>
              <a:rPr lang="en-US" dirty="0" smtClean="0"/>
              <a:t>(2008 preliminary EI – latest available)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543550" y="1323975"/>
            <a:ext cx="3238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linear regression of P-3 data influenced by CH</a:t>
            </a:r>
            <a:r>
              <a:rPr lang="en-US" baseline="-25000" dirty="0" smtClean="0"/>
              <a:t>4</a:t>
            </a:r>
            <a:r>
              <a:rPr lang="en-US" dirty="0" smtClean="0"/>
              <a:t> sources not correlated with CO emissions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traffic very minor contributor to total CH</a:t>
            </a:r>
            <a:r>
              <a:rPr lang="en-US" baseline="-25000" dirty="0" smtClean="0"/>
              <a:t>4</a:t>
            </a:r>
            <a:r>
              <a:rPr lang="en-US" dirty="0" smtClean="0"/>
              <a:t> in L.A. Basin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significant difference between observed and inventory CH</a:t>
            </a:r>
            <a:r>
              <a:rPr lang="en-US" baseline="-25000" dirty="0" smtClean="0"/>
              <a:t>4</a:t>
            </a:r>
            <a:r>
              <a:rPr lang="en-US" dirty="0" smtClean="0"/>
              <a:t> ratios to 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4toCO_SCA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311" y="1046354"/>
            <a:ext cx="4787627" cy="4567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3550" y="1323975"/>
            <a:ext cx="3238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linear regression of P-3 data influenced by CH</a:t>
            </a:r>
            <a:r>
              <a:rPr lang="en-US" baseline="-25000" dirty="0" smtClean="0"/>
              <a:t>4</a:t>
            </a:r>
            <a:r>
              <a:rPr lang="en-US" dirty="0" smtClean="0"/>
              <a:t> sources not correlated with CO emissions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traffic very minor contributor to total CH</a:t>
            </a:r>
            <a:r>
              <a:rPr lang="en-US" baseline="-25000" dirty="0" smtClean="0"/>
              <a:t>4</a:t>
            </a:r>
            <a:r>
              <a:rPr lang="en-US" dirty="0" smtClean="0"/>
              <a:t> in L.A. Basin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significant difference between observed and inventory CH</a:t>
            </a:r>
            <a:r>
              <a:rPr lang="en-US" baseline="-25000" dirty="0" smtClean="0"/>
              <a:t>4</a:t>
            </a:r>
            <a:r>
              <a:rPr lang="en-US" dirty="0" smtClean="0"/>
              <a:t> ratios to CO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NOAA Mt. Wilson data consistent with a subset of P-3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250" y="228600"/>
            <a:ext cx="8220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Observed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/CO is higher than expected from ARB criteria pollutants inventory </a:t>
            </a:r>
            <a:r>
              <a:rPr lang="en-US" dirty="0" smtClean="0"/>
              <a:t>(2008 preliminary EI – latest available)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4toCO_SCA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311" y="1046354"/>
            <a:ext cx="4787627" cy="45671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6250" y="228600"/>
            <a:ext cx="822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Observed CO/CO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is higher for Mt. Wilson data than for P-3 data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543550" y="1323975"/>
            <a:ext cx="3238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linear regression of P-3 data influenced by CO</a:t>
            </a:r>
            <a:r>
              <a:rPr lang="en-US" baseline="-25000" dirty="0" smtClean="0"/>
              <a:t>2</a:t>
            </a:r>
            <a:r>
              <a:rPr lang="en-US" dirty="0" smtClean="0"/>
              <a:t> sources not correlated with CO emissions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NOAA Mt. Wilson data consistent with a subset of P-3 data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NOAA Mt. Wilson data show same variability in CO as NOAA P-3, but not for CH</a:t>
            </a:r>
            <a:r>
              <a:rPr lang="en-US" baseline="-25000" dirty="0" smtClean="0"/>
              <a:t>4</a:t>
            </a:r>
            <a:r>
              <a:rPr lang="en-US" dirty="0" smtClean="0"/>
              <a:t> and CO</a:t>
            </a:r>
            <a:r>
              <a:rPr lang="en-US" baseline="-25000" dirty="0" smtClean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A_DEM_CO2_hil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3838575"/>
            <a:ext cx="4175282" cy="2514599"/>
          </a:xfrm>
          <a:prstGeom prst="rect">
            <a:avLst/>
          </a:prstGeom>
        </p:spPr>
      </p:pic>
      <p:pic>
        <p:nvPicPr>
          <p:cNvPr id="10" name="Picture 9" descr="LA_DEM_CH4_hil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914400"/>
            <a:ext cx="4175282" cy="2514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77100" y="1438273"/>
            <a:ext cx="1562099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Mt. Wilson data not influenced by: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CH</a:t>
            </a:r>
            <a:r>
              <a:rPr lang="en-US" baseline="-25000" dirty="0" smtClean="0"/>
              <a:t>4</a:t>
            </a:r>
            <a:r>
              <a:rPr lang="en-US" dirty="0" smtClean="0"/>
              <a:t> emissions from East L.A. Basin, or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CO</a:t>
            </a:r>
            <a:r>
              <a:rPr lang="en-US" baseline="-25000" dirty="0" smtClean="0"/>
              <a:t>2</a:t>
            </a:r>
            <a:r>
              <a:rPr lang="en-US" dirty="0" smtClean="0"/>
              <a:t> emissions from Long Beach</a:t>
            </a:r>
            <a:endParaRPr lang="en-US" baseline="-25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76250" y="228600"/>
            <a:ext cx="822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Mt. Wilson data may not sample entire L.A. Basin</a:t>
            </a:r>
            <a:endParaRPr lang="en-US" sz="2400" dirty="0"/>
          </a:p>
        </p:txBody>
      </p:sp>
      <p:pic>
        <p:nvPicPr>
          <p:cNvPr id="8" name="Picture 7" descr="CH4_to_CO_LA_hili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914399"/>
            <a:ext cx="2635968" cy="2514600"/>
          </a:xfrm>
          <a:prstGeom prst="rect">
            <a:avLst/>
          </a:prstGeom>
        </p:spPr>
      </p:pic>
      <p:pic>
        <p:nvPicPr>
          <p:cNvPr id="9" name="Picture 8" descr="CO_to_CO2_LA_hilit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3838574"/>
            <a:ext cx="2635968" cy="2514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95300" y="3562350"/>
            <a:ext cx="65722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4_CO_LA_timeline_noY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710" y="600304"/>
            <a:ext cx="5367525" cy="27625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228600"/>
            <a:ext cx="7324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L.A. Basin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/CO emission ratios over time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1352550"/>
            <a:ext cx="115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/CO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953125" y="2152650"/>
            <a:ext cx="288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50-200% change in CH</a:t>
            </a:r>
            <a:r>
              <a:rPr lang="en-US" baseline="-25000" dirty="0" smtClean="0"/>
              <a:t>4</a:t>
            </a:r>
            <a:r>
              <a:rPr lang="en-US" dirty="0" smtClean="0"/>
              <a:t>/CO</a:t>
            </a:r>
          </a:p>
          <a:p>
            <a:r>
              <a:rPr lang="en-US" dirty="0" smtClean="0"/>
              <a:t>     over eight years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4_CO_LA_timeline_noY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710" y="600304"/>
            <a:ext cx="5367525" cy="2762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228600"/>
            <a:ext cx="7324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L.A. Basin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/CO emission ratios over time</a:t>
            </a:r>
            <a:endParaRPr lang="en-US" sz="2400" dirty="0"/>
          </a:p>
        </p:txBody>
      </p:sp>
      <p:pic>
        <p:nvPicPr>
          <p:cNvPr id="13" name="Picture 12" descr="COtoCO2_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2" y="2943225"/>
            <a:ext cx="5371388" cy="21229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48275" y="3048000"/>
            <a:ext cx="115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CO/CO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257800" y="1352550"/>
            <a:ext cx="115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/CO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953125" y="2152650"/>
            <a:ext cx="288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50-200% change in CH</a:t>
            </a:r>
            <a:r>
              <a:rPr lang="en-US" baseline="-25000" dirty="0" smtClean="0"/>
              <a:t>4</a:t>
            </a:r>
            <a:r>
              <a:rPr lang="en-US" dirty="0" smtClean="0"/>
              <a:t>/CO</a:t>
            </a:r>
          </a:p>
          <a:p>
            <a:r>
              <a:rPr lang="en-US" dirty="0" smtClean="0"/>
              <a:t>     over eight years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53125" y="3581400"/>
            <a:ext cx="2886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Parrish et al. (2002) have </a:t>
            </a:r>
          </a:p>
          <a:p>
            <a:r>
              <a:rPr lang="en-US" dirty="0" smtClean="0"/>
              <a:t>     shown CO decreases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see </a:t>
            </a:r>
            <a:r>
              <a:rPr lang="en-US" dirty="0" err="1" smtClean="0"/>
              <a:t>Warneke</a:t>
            </a:r>
            <a:r>
              <a:rPr lang="en-US" dirty="0" smtClean="0"/>
              <a:t> et al. and</a:t>
            </a:r>
          </a:p>
          <a:p>
            <a:r>
              <a:rPr lang="en-US" dirty="0" smtClean="0"/>
              <a:t>     Pollack et 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4_CO_LA_timeline_noY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710" y="600304"/>
            <a:ext cx="5367525" cy="2762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228600"/>
            <a:ext cx="7324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L.A. Basin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/CO emission ratios over time</a:t>
            </a:r>
            <a:endParaRPr lang="en-US" sz="2400" dirty="0"/>
          </a:p>
        </p:txBody>
      </p:sp>
      <p:pic>
        <p:nvPicPr>
          <p:cNvPr id="5" name="Picture 4" descr="COtoCO2_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1" y="2943225"/>
            <a:ext cx="5371390" cy="2122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7800" y="1352550"/>
            <a:ext cx="115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/CO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248275" y="3048000"/>
            <a:ext cx="115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CO/CO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5953125" y="2152650"/>
            <a:ext cx="288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50-200% change in CH</a:t>
            </a:r>
            <a:r>
              <a:rPr lang="en-US" baseline="-25000" dirty="0" smtClean="0"/>
              <a:t>4</a:t>
            </a:r>
            <a:r>
              <a:rPr lang="en-US" dirty="0" smtClean="0"/>
              <a:t>/CO</a:t>
            </a:r>
          </a:p>
          <a:p>
            <a:r>
              <a:rPr lang="en-US" dirty="0" smtClean="0"/>
              <a:t>     over eight years</a:t>
            </a:r>
            <a:endParaRPr lang="en-US" dirty="0"/>
          </a:p>
        </p:txBody>
      </p:sp>
      <p:pic>
        <p:nvPicPr>
          <p:cNvPr id="9" name="Picture 8" descr="COtoCO2_L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235" y="4649343"/>
            <a:ext cx="5371390" cy="21229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57799" y="4736592"/>
            <a:ext cx="1247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/CO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953125" y="5257800"/>
            <a:ext cx="2886076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we need to account for either decreasing CO or changing CO</a:t>
            </a:r>
            <a:r>
              <a:rPr lang="en-US" baseline="-25000" dirty="0" smtClean="0"/>
              <a:t>2</a:t>
            </a:r>
            <a:r>
              <a:rPr lang="en-US" dirty="0" smtClean="0"/>
              <a:t> emissions before evaluating absolute changes to CH</a:t>
            </a:r>
            <a:r>
              <a:rPr lang="en-US" baseline="-25000" dirty="0" smtClean="0"/>
              <a:t>4</a:t>
            </a:r>
            <a:r>
              <a:rPr lang="en-US" dirty="0" smtClean="0"/>
              <a:t> emissions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53125" y="3581400"/>
            <a:ext cx="2886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Parrish et al. (2002) have </a:t>
            </a:r>
          </a:p>
          <a:p>
            <a:r>
              <a:rPr lang="en-US" dirty="0" smtClean="0"/>
              <a:t>     shown CO decreases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see </a:t>
            </a:r>
            <a:r>
              <a:rPr lang="en-US" dirty="0" err="1" smtClean="0"/>
              <a:t>Warneke</a:t>
            </a:r>
            <a:r>
              <a:rPr lang="en-US" dirty="0" smtClean="0"/>
              <a:t> et al. and</a:t>
            </a:r>
          </a:p>
          <a:p>
            <a:r>
              <a:rPr lang="en-US" dirty="0" smtClean="0"/>
              <a:t>     Pollack et 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0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1124" y="228600"/>
            <a:ext cx="6400801" cy="83099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b) Agricultural emissions in the Sacramento Valley (rice + dairies, gas wells, wetlands)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Millan CO2 uptak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5061" y="809627"/>
            <a:ext cx="3154680" cy="34153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6725" y="228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lot already known about rice CH</a:t>
            </a:r>
            <a:r>
              <a:rPr lang="en-US" sz="2400" baseline="-25000" dirty="0" smtClean="0"/>
              <a:t>4</a:t>
            </a:r>
            <a:endParaRPr lang="en-US" sz="2400" baseline="-25000" dirty="0"/>
          </a:p>
        </p:txBody>
      </p:sp>
      <p:pic>
        <p:nvPicPr>
          <p:cNvPr id="7" name="Picture 6" descr="McMillan re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113" y="933451"/>
            <a:ext cx="3717037" cy="267822"/>
          </a:xfrm>
          <a:prstGeom prst="rect">
            <a:avLst/>
          </a:prstGeom>
        </p:spPr>
      </p:pic>
      <p:pic>
        <p:nvPicPr>
          <p:cNvPr id="8" name="Picture 7" descr="McMillan tit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651" y="1204913"/>
            <a:ext cx="4229099" cy="6310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1450" y="904875"/>
            <a:ext cx="4276725" cy="10191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4776" y="2114550"/>
            <a:ext cx="3952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McMillan gives fluxes at one rice field</a:t>
            </a:r>
          </a:p>
          <a:p>
            <a:r>
              <a:rPr lang="en-US" dirty="0" smtClean="0"/>
              <a:t>     for 2.5 years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shows annual variability in</a:t>
            </a:r>
          </a:p>
          <a:p>
            <a:r>
              <a:rPr lang="en-US" dirty="0" smtClean="0"/>
              <a:t>     flooding/planting of 40 days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019674" y="904875"/>
            <a:ext cx="2676525" cy="30480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29197" y="800101"/>
            <a:ext cx="1552577" cy="5232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CO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 flux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7536" y="1000125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17536" y="2028825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7536" y="3048000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348413" y="1197769"/>
            <a:ext cx="1335881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031581" y="2221706"/>
            <a:ext cx="2647950" cy="2382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33963" y="3233738"/>
            <a:ext cx="2643187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McMillan CH4 emissi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4350" y="3862389"/>
            <a:ext cx="3067050" cy="1885866"/>
          </a:xfrm>
          <a:prstGeom prst="rect">
            <a:avLst/>
          </a:prstGeom>
        </p:spPr>
      </p:pic>
      <p:pic>
        <p:nvPicPr>
          <p:cNvPr id="10" name="Picture 9" descr="McMillan CO2 uptak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5061" y="809627"/>
            <a:ext cx="3154680" cy="34153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6725" y="228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lot already known about rice CH</a:t>
            </a:r>
            <a:r>
              <a:rPr lang="en-US" sz="2400" baseline="-25000" dirty="0" smtClean="0"/>
              <a:t>4</a:t>
            </a:r>
            <a:endParaRPr lang="en-US" sz="2400" baseline="-25000" dirty="0"/>
          </a:p>
        </p:txBody>
      </p:sp>
      <p:pic>
        <p:nvPicPr>
          <p:cNvPr id="7" name="Picture 6" descr="McMillan re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113" y="933451"/>
            <a:ext cx="3717037" cy="267822"/>
          </a:xfrm>
          <a:prstGeom prst="rect">
            <a:avLst/>
          </a:prstGeom>
        </p:spPr>
      </p:pic>
      <p:pic>
        <p:nvPicPr>
          <p:cNvPr id="8" name="Picture 7" descr="McMillan tit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651" y="1204913"/>
            <a:ext cx="4229099" cy="6310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1450" y="904875"/>
            <a:ext cx="4276725" cy="10191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4776" y="2114550"/>
            <a:ext cx="39528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McMillan gives fluxes at one rice field</a:t>
            </a:r>
          </a:p>
          <a:p>
            <a:r>
              <a:rPr lang="en-US" dirty="0" smtClean="0"/>
              <a:t>     for 2.5 years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shows annual variability in</a:t>
            </a:r>
          </a:p>
          <a:p>
            <a:r>
              <a:rPr lang="en-US" dirty="0" smtClean="0"/>
              <a:t>     flooding/planting of 40 days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CH</a:t>
            </a:r>
            <a:r>
              <a:rPr lang="en-US" baseline="-25000" dirty="0" smtClean="0"/>
              <a:t>4</a:t>
            </a:r>
            <a:r>
              <a:rPr lang="en-US" dirty="0" smtClean="0"/>
              <a:t> from rice is 2% of total annual</a:t>
            </a:r>
          </a:p>
          <a:p>
            <a:r>
              <a:rPr lang="en-US" dirty="0" smtClean="0"/>
              <a:t>     California budget, but more during</a:t>
            </a:r>
          </a:p>
          <a:p>
            <a:r>
              <a:rPr lang="en-US" dirty="0" smtClean="0"/>
              <a:t>     growing season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67300" y="3962400"/>
            <a:ext cx="2657475" cy="24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019675" y="3971925"/>
            <a:ext cx="2247900" cy="157162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019674" y="904875"/>
            <a:ext cx="2676525" cy="30480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38725" y="4133850"/>
            <a:ext cx="10287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29198" y="3876675"/>
            <a:ext cx="1362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CH</a:t>
            </a:r>
            <a:r>
              <a:rPr lang="en-US" sz="2800" baseline="-25000" dirty="0" smtClean="0">
                <a:solidFill>
                  <a:srgbClr val="00B0F0"/>
                </a:solidFill>
              </a:rPr>
              <a:t>4</a:t>
            </a:r>
            <a:r>
              <a:rPr lang="en-US" sz="2800" dirty="0" smtClean="0">
                <a:solidFill>
                  <a:srgbClr val="00B0F0"/>
                </a:solidFill>
              </a:rPr>
              <a:t> flux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9197" y="800101"/>
            <a:ext cx="1552577" cy="5232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CO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 flux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88911" y="5105395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031581" y="5288756"/>
            <a:ext cx="2216944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17536" y="1000125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17536" y="2028825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17536" y="3048000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348413" y="1197769"/>
            <a:ext cx="1335881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31581" y="2221706"/>
            <a:ext cx="2647950" cy="2382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33963" y="3233738"/>
            <a:ext cx="2643187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4_pieCha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66375" y="1319538"/>
            <a:ext cx="8000000" cy="55384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5275" y="6210300"/>
            <a:ext cx="702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ARB CH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 EI: </a:t>
            </a:r>
            <a:r>
              <a:rPr lang="en-US" sz="1600" dirty="0" smtClean="0">
                <a:hlinkClick r:id="rId3"/>
              </a:rPr>
              <a:t>http://www.arb.ca.gov/cc/inventory/inventory.htm</a:t>
            </a:r>
            <a:endParaRPr lang="en-US" sz="1600" dirty="0" smtClean="0"/>
          </a:p>
          <a:p>
            <a:r>
              <a:rPr lang="en-US" sz="1600" dirty="0" smtClean="0"/>
              <a:t>ARB criteria pollutants EI: </a:t>
            </a:r>
            <a:r>
              <a:rPr lang="en-US" sz="1600" dirty="0" smtClean="0">
                <a:hlinkClick r:id="rId4"/>
              </a:rPr>
              <a:t>http://www.arb.ca.gov/ei/maps/basins/abscmap.htm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7" name="Arc 16"/>
          <p:cNvSpPr/>
          <p:nvPr/>
        </p:nvSpPr>
        <p:spPr>
          <a:xfrm rot="10800000">
            <a:off x="438148" y="2200274"/>
            <a:ext cx="3771901" cy="3781425"/>
          </a:xfrm>
          <a:prstGeom prst="arc">
            <a:avLst>
              <a:gd name="adj1" fmla="val 15738479"/>
              <a:gd name="adj2" fmla="val 543656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7" idx="2"/>
          </p:cNvCxnSpPr>
          <p:nvPr/>
        </p:nvCxnSpPr>
        <p:spPr>
          <a:xfrm flipH="1">
            <a:off x="2333625" y="2200382"/>
            <a:ext cx="10586" cy="18858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7" idx="0"/>
          </p:cNvCxnSpPr>
          <p:nvPr/>
        </p:nvCxnSpPr>
        <p:spPr>
          <a:xfrm flipH="1" flipV="1">
            <a:off x="2333625" y="4076700"/>
            <a:ext cx="243532" cy="18879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6725" y="2286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Known sources of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in California</a:t>
            </a:r>
          </a:p>
          <a:p>
            <a:pPr algn="ctr"/>
            <a:r>
              <a:rPr lang="en-US" sz="2000" dirty="0" smtClean="0"/>
              <a:t>Air Resources Board (ARB) emissions inventories (EI)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895975" y="1304925"/>
            <a:ext cx="3086101" cy="3170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 can evaluate many of these sectors with P-3 data: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dairies in Central Valley</a:t>
            </a:r>
          </a:p>
          <a:p>
            <a:r>
              <a:rPr lang="en-US" sz="2000" dirty="0" smtClean="0"/>
              <a:t>       and L.A. Basin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rice in Sacramento Valley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L.A. Basin – combination </a:t>
            </a:r>
          </a:p>
          <a:p>
            <a:r>
              <a:rPr lang="en-US" sz="2000" dirty="0" smtClean="0"/>
              <a:t>       of all but rice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1552576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cattle – see Nowak </a:t>
            </a:r>
          </a:p>
          <a:p>
            <a:pPr algn="ctr"/>
            <a:r>
              <a:rPr lang="en-US" dirty="0" smtClean="0"/>
              <a:t>et al. 10:10 am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rot="16200000" flipH="1">
            <a:off x="1097072" y="2259122"/>
            <a:ext cx="258544" cy="1762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McMillan CH4 emissi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4350" y="3862389"/>
            <a:ext cx="3067050" cy="1885866"/>
          </a:xfrm>
          <a:prstGeom prst="rect">
            <a:avLst/>
          </a:prstGeom>
        </p:spPr>
      </p:pic>
      <p:pic>
        <p:nvPicPr>
          <p:cNvPr id="10" name="Picture 9" descr="McMillan CO2 uptak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5061" y="809627"/>
            <a:ext cx="3154680" cy="34153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6725" y="228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lot already known about rice CH</a:t>
            </a:r>
            <a:r>
              <a:rPr lang="en-US" sz="2400" baseline="-25000" dirty="0" smtClean="0"/>
              <a:t>4</a:t>
            </a:r>
            <a:endParaRPr lang="en-US" sz="2400" baseline="-25000" dirty="0"/>
          </a:p>
        </p:txBody>
      </p:sp>
      <p:pic>
        <p:nvPicPr>
          <p:cNvPr id="7" name="Picture 6" descr="McMillan re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113" y="933451"/>
            <a:ext cx="3717037" cy="267822"/>
          </a:xfrm>
          <a:prstGeom prst="rect">
            <a:avLst/>
          </a:prstGeom>
        </p:spPr>
      </p:pic>
      <p:pic>
        <p:nvPicPr>
          <p:cNvPr id="8" name="Picture 7" descr="McMillan tit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651" y="1204913"/>
            <a:ext cx="4229099" cy="6310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1450" y="904875"/>
            <a:ext cx="4276725" cy="10191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4776" y="2114551"/>
            <a:ext cx="42767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McMillan gives fluxes at one rice field</a:t>
            </a:r>
          </a:p>
          <a:p>
            <a:r>
              <a:rPr lang="en-US" dirty="0" smtClean="0"/>
              <a:t>     for 2.5 years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shows annual variability in</a:t>
            </a:r>
          </a:p>
          <a:p>
            <a:r>
              <a:rPr lang="en-US" dirty="0" smtClean="0"/>
              <a:t>     flooding/planting of 40 days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CH</a:t>
            </a:r>
            <a:r>
              <a:rPr lang="en-US" baseline="-25000" dirty="0" smtClean="0"/>
              <a:t>4</a:t>
            </a:r>
            <a:r>
              <a:rPr lang="en-US" dirty="0" smtClean="0"/>
              <a:t> from rice is 2% of total annual</a:t>
            </a:r>
          </a:p>
          <a:p>
            <a:r>
              <a:rPr lang="en-US" dirty="0" smtClean="0"/>
              <a:t>     California budget, but more during</a:t>
            </a:r>
          </a:p>
          <a:p>
            <a:r>
              <a:rPr lang="en-US" dirty="0" smtClean="0"/>
              <a:t>     growing season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balance between photosynthesis and</a:t>
            </a:r>
          </a:p>
          <a:p>
            <a:r>
              <a:rPr lang="en-US" dirty="0" smtClean="0"/>
              <a:t>     respiration changes sign of CH</a:t>
            </a:r>
            <a:r>
              <a:rPr lang="en-US" baseline="-25000" dirty="0" smtClean="0"/>
              <a:t>4</a:t>
            </a:r>
            <a:r>
              <a:rPr lang="en-US" dirty="0" smtClean="0"/>
              <a:t>/CO</a:t>
            </a:r>
            <a:r>
              <a:rPr lang="en-US" baseline="-25000" dirty="0" smtClean="0"/>
              <a:t>2</a:t>
            </a:r>
            <a:endParaRPr lang="en-US" dirty="0" smtClean="0"/>
          </a:p>
          <a:p>
            <a:r>
              <a:rPr lang="en-US" dirty="0" smtClean="0"/>
              <a:t>     and depends on season and time of 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67300" y="3962400"/>
            <a:ext cx="2657475" cy="24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019675" y="3971925"/>
            <a:ext cx="2247900" cy="157162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019674" y="904875"/>
            <a:ext cx="2676525" cy="30480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38725" y="4133850"/>
            <a:ext cx="10287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cMillan CH4 to CO2 emiss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56644" y="1919289"/>
            <a:ext cx="1828800" cy="1799303"/>
          </a:xfrm>
          <a:prstGeom prst="rect">
            <a:avLst/>
          </a:prstGeom>
        </p:spPr>
      </p:pic>
      <p:pic>
        <p:nvPicPr>
          <p:cNvPr id="17" name="Picture 16" descr="McMillan CH4 to CO2 uptak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55435" y="3714750"/>
            <a:ext cx="1828800" cy="17709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96151" y="1581150"/>
            <a:ext cx="17811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CH</a:t>
            </a:r>
            <a:r>
              <a:rPr lang="en-US" baseline="-25000" dirty="0" smtClean="0"/>
              <a:t>4</a:t>
            </a:r>
            <a:r>
              <a:rPr lang="en-US" dirty="0" smtClean="0"/>
              <a:t>/CO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239000" y="1581149"/>
            <a:ext cx="1876425" cy="391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6238880" y="2743200"/>
            <a:ext cx="1000121" cy="1588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>
            <a:off x="6257932" y="4162425"/>
            <a:ext cx="981069" cy="1588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267700" y="2924176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night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267700" y="4105275"/>
            <a:ext cx="63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day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 rot="16200000" flipH="1">
            <a:off x="6115050" y="2867024"/>
            <a:ext cx="247650" cy="1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 flipH="1" flipV="1">
            <a:off x="6072982" y="3995738"/>
            <a:ext cx="351631" cy="79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029198" y="3876675"/>
            <a:ext cx="1362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CH</a:t>
            </a:r>
            <a:r>
              <a:rPr lang="en-US" sz="2800" baseline="-25000" dirty="0" smtClean="0">
                <a:solidFill>
                  <a:srgbClr val="00B0F0"/>
                </a:solidFill>
              </a:rPr>
              <a:t>4</a:t>
            </a:r>
            <a:r>
              <a:rPr lang="en-US" sz="2800" dirty="0" smtClean="0">
                <a:solidFill>
                  <a:srgbClr val="00B0F0"/>
                </a:solidFill>
              </a:rPr>
              <a:t> flux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29197" y="800101"/>
            <a:ext cx="1552577" cy="5232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CO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 flux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McMillan CH4 emissi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4350" y="3862389"/>
            <a:ext cx="3067050" cy="1885866"/>
          </a:xfrm>
          <a:prstGeom prst="rect">
            <a:avLst/>
          </a:prstGeom>
        </p:spPr>
      </p:pic>
      <p:pic>
        <p:nvPicPr>
          <p:cNvPr id="10" name="Picture 9" descr="McMillan CO2 uptak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5061" y="809627"/>
            <a:ext cx="3154680" cy="34153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6725" y="228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lot already known about rice CH</a:t>
            </a:r>
            <a:r>
              <a:rPr lang="en-US" sz="2400" baseline="-25000" dirty="0" smtClean="0"/>
              <a:t>4</a:t>
            </a:r>
            <a:endParaRPr lang="en-US" sz="2400" baseline="-25000" dirty="0"/>
          </a:p>
        </p:txBody>
      </p:sp>
      <p:pic>
        <p:nvPicPr>
          <p:cNvPr id="7" name="Picture 6" descr="McMillan re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113" y="933451"/>
            <a:ext cx="3717037" cy="267822"/>
          </a:xfrm>
          <a:prstGeom prst="rect">
            <a:avLst/>
          </a:prstGeom>
        </p:spPr>
      </p:pic>
      <p:pic>
        <p:nvPicPr>
          <p:cNvPr id="8" name="Picture 7" descr="McMillan tit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651" y="1204913"/>
            <a:ext cx="4229099" cy="6310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1450" y="904875"/>
            <a:ext cx="4276725" cy="10191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4776" y="2114551"/>
            <a:ext cx="42767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McMillan gives fluxes at one rice field</a:t>
            </a:r>
          </a:p>
          <a:p>
            <a:r>
              <a:rPr lang="en-US" dirty="0" smtClean="0"/>
              <a:t>     for 2.5 years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shows annual variability in</a:t>
            </a:r>
          </a:p>
          <a:p>
            <a:r>
              <a:rPr lang="en-US" dirty="0" smtClean="0"/>
              <a:t>     flooding/planting of 40 days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CH</a:t>
            </a:r>
            <a:r>
              <a:rPr lang="en-US" baseline="-25000" dirty="0" smtClean="0"/>
              <a:t>4</a:t>
            </a:r>
            <a:r>
              <a:rPr lang="en-US" dirty="0" smtClean="0"/>
              <a:t> from rice is 2% of total annual</a:t>
            </a:r>
          </a:p>
          <a:p>
            <a:r>
              <a:rPr lang="en-US" dirty="0" smtClean="0"/>
              <a:t>     California budget, but more during</a:t>
            </a:r>
          </a:p>
          <a:p>
            <a:r>
              <a:rPr lang="en-US" dirty="0" smtClean="0"/>
              <a:t>     growing season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balance between photosynthesis and</a:t>
            </a:r>
          </a:p>
          <a:p>
            <a:r>
              <a:rPr lang="en-US" dirty="0" smtClean="0"/>
              <a:t>     respiration changes sign of CH</a:t>
            </a:r>
            <a:r>
              <a:rPr lang="en-US" baseline="-25000" dirty="0" smtClean="0"/>
              <a:t>4</a:t>
            </a:r>
            <a:r>
              <a:rPr lang="en-US" dirty="0" smtClean="0"/>
              <a:t>/CO</a:t>
            </a:r>
            <a:r>
              <a:rPr lang="en-US" baseline="-25000" dirty="0" smtClean="0"/>
              <a:t>2</a:t>
            </a:r>
            <a:endParaRPr lang="en-US" dirty="0" smtClean="0"/>
          </a:p>
          <a:p>
            <a:r>
              <a:rPr lang="en-US" dirty="0" smtClean="0"/>
              <a:t>     and depends on season and time of day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67300" y="3962400"/>
            <a:ext cx="2657475" cy="24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019675" y="3971925"/>
            <a:ext cx="2247900" cy="157162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019674" y="904875"/>
            <a:ext cx="2676525" cy="30480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38725" y="4133850"/>
            <a:ext cx="10287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5738813" y="6005513"/>
            <a:ext cx="428625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5367338" y="4938718"/>
            <a:ext cx="1200152" cy="9523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5618421" y="4936427"/>
            <a:ext cx="1213479" cy="838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 flipH="1" flipV="1">
            <a:off x="6005513" y="6005513"/>
            <a:ext cx="428625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80975" y="4991100"/>
            <a:ext cx="40005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P-3 adds spatial information – data for model constraints</a:t>
            </a:r>
          </a:p>
          <a:p>
            <a:endParaRPr lang="en-US" dirty="0" smtClean="0"/>
          </a:p>
          <a:p>
            <a:r>
              <a:rPr lang="en-US" dirty="0" smtClean="0"/>
              <a:t>show data from two flights: before and during growing phase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29198" y="3876675"/>
            <a:ext cx="1362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CH</a:t>
            </a:r>
            <a:r>
              <a:rPr lang="en-US" sz="2800" baseline="-25000" dirty="0" smtClean="0">
                <a:solidFill>
                  <a:srgbClr val="00B0F0"/>
                </a:solidFill>
              </a:rPr>
              <a:t>4</a:t>
            </a:r>
            <a:r>
              <a:rPr lang="en-US" sz="2800" dirty="0" smtClean="0">
                <a:solidFill>
                  <a:srgbClr val="00B0F0"/>
                </a:solidFill>
              </a:rPr>
              <a:t> flux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29197" y="800101"/>
            <a:ext cx="1552577" cy="5232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CO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 flux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rot="5400000">
            <a:off x="4643437" y="2614615"/>
            <a:ext cx="2676528" cy="1904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4891089" y="2614613"/>
            <a:ext cx="2676525" cy="1904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McMillan CH4 to CO2 emiss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56644" y="1919289"/>
            <a:ext cx="1828800" cy="1799303"/>
          </a:xfrm>
          <a:prstGeom prst="rect">
            <a:avLst/>
          </a:prstGeom>
        </p:spPr>
      </p:pic>
      <p:pic>
        <p:nvPicPr>
          <p:cNvPr id="37" name="Picture 36" descr="McMillan CH4 to CO2 uptak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55435" y="3714750"/>
            <a:ext cx="1828800" cy="177092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296151" y="1581150"/>
            <a:ext cx="17811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CH</a:t>
            </a:r>
            <a:r>
              <a:rPr lang="en-US" baseline="-25000" dirty="0" smtClean="0"/>
              <a:t>4</a:t>
            </a:r>
            <a:r>
              <a:rPr lang="en-US" dirty="0" smtClean="0"/>
              <a:t>/CO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7248525" y="1581149"/>
            <a:ext cx="1866900" cy="39147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267700" y="2924176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night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267700" y="4105275"/>
            <a:ext cx="63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95875" y="1162049"/>
            <a:ext cx="36766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flooded rice fields show up well on MODIS Terra images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some fields have already been</a:t>
            </a:r>
          </a:p>
          <a:p>
            <a:r>
              <a:rPr lang="en-US" dirty="0" smtClean="0"/>
              <a:t>     flooded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watch as rice grows over one</a:t>
            </a:r>
          </a:p>
          <a:p>
            <a:r>
              <a:rPr lang="en-US" dirty="0" smtClean="0"/>
              <a:t>     month in 2010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6725" y="228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emission from Sacramento Valley rice crops</a:t>
            </a:r>
            <a:endParaRPr lang="en-US" sz="2400" dirty="0"/>
          </a:p>
        </p:txBody>
      </p:sp>
      <p:pic>
        <p:nvPicPr>
          <p:cNvPr id="9" name="Picture 8" descr="mapR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653" y="988026"/>
            <a:ext cx="3962608" cy="5869971"/>
          </a:xfrm>
          <a:prstGeom prst="rect">
            <a:avLst/>
          </a:prstGeom>
        </p:spPr>
      </p:pic>
      <p:pic>
        <p:nvPicPr>
          <p:cNvPr id="11" name="Picture 10" descr="mapCAinse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0" y="1172214"/>
            <a:ext cx="1217646" cy="1321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95875" y="1162049"/>
            <a:ext cx="36766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flooded rice fields show up well on MODIS Terra images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some fields have already been</a:t>
            </a:r>
          </a:p>
          <a:p>
            <a:r>
              <a:rPr lang="en-US" dirty="0" smtClean="0"/>
              <a:t>     flooded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watch as rice grows over one</a:t>
            </a:r>
          </a:p>
          <a:p>
            <a:r>
              <a:rPr lang="en-US" dirty="0" smtClean="0"/>
              <a:t>     month in 2010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other sources of CH</a:t>
            </a:r>
            <a:r>
              <a:rPr lang="en-US" baseline="-25000" dirty="0" smtClean="0"/>
              <a:t>4</a:t>
            </a:r>
            <a:r>
              <a:rPr lang="en-US" dirty="0" smtClean="0"/>
              <a:t> in the area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6725" y="228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emission from Sacramento Valley rice crops</a:t>
            </a:r>
            <a:endParaRPr lang="en-US" sz="2400" dirty="0"/>
          </a:p>
        </p:txBody>
      </p:sp>
      <p:pic>
        <p:nvPicPr>
          <p:cNvPr id="9" name="Picture 8" descr="mapR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653" y="988026"/>
            <a:ext cx="3962607" cy="5869971"/>
          </a:xfrm>
          <a:prstGeom prst="rect">
            <a:avLst/>
          </a:prstGeom>
        </p:spPr>
      </p:pic>
      <p:pic>
        <p:nvPicPr>
          <p:cNvPr id="11" name="Picture 10" descr="mapCAinse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0" y="1172214"/>
            <a:ext cx="1217646" cy="1321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6725" y="2286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emission from Sacramento Valley rice crops</a:t>
            </a:r>
          </a:p>
          <a:p>
            <a:pPr algn="ctr"/>
            <a:r>
              <a:rPr lang="en-US" sz="2000" dirty="0" smtClean="0"/>
              <a:t>Minimal flooding – before growing phase</a:t>
            </a:r>
            <a:endParaRPr lang="en-US" sz="2000" dirty="0"/>
          </a:p>
        </p:txBody>
      </p:sp>
      <p:pic>
        <p:nvPicPr>
          <p:cNvPr id="9" name="Picture 8" descr="mapR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652" y="988026"/>
            <a:ext cx="3962608" cy="5869972"/>
          </a:xfrm>
          <a:prstGeom prst="rect">
            <a:avLst/>
          </a:prstGeom>
        </p:spPr>
      </p:pic>
      <p:pic>
        <p:nvPicPr>
          <p:cNvPr id="6" name="Picture 5" descr="CH4_key_RWB_ve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10157" y="1027236"/>
            <a:ext cx="868188" cy="5614416"/>
          </a:xfrm>
          <a:prstGeom prst="rect">
            <a:avLst/>
          </a:prstGeom>
        </p:spPr>
      </p:pic>
      <p:pic>
        <p:nvPicPr>
          <p:cNvPr id="7" name="Picture 6" descr="May 11 CH4 C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0829" y="2076450"/>
            <a:ext cx="3244968" cy="308609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rot="16200000" flipH="1">
            <a:off x="628650" y="1704974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05400" y="1162050"/>
            <a:ext cx="3667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P-3 track with CH</a:t>
            </a:r>
            <a:r>
              <a:rPr lang="en-US" baseline="-25000" dirty="0" smtClean="0"/>
              <a:t>4</a:t>
            </a:r>
            <a:r>
              <a:rPr lang="en-US" dirty="0" smtClean="0"/>
              <a:t> in boundary layer</a:t>
            </a:r>
            <a:endParaRPr lang="en-US" baseline="-250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data from 12:30 to 3 pm PDT</a:t>
            </a:r>
            <a:endParaRPr lang="en-US" baseline="-250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286375" y="5219700"/>
            <a:ext cx="3667125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no CH</a:t>
            </a:r>
            <a:r>
              <a:rPr lang="en-US" baseline="-25000" dirty="0" smtClean="0"/>
              <a:t>4</a:t>
            </a:r>
            <a:r>
              <a:rPr lang="en-US" dirty="0" smtClean="0"/>
              <a:t> before growing phase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no correlation with CO – no urban signature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no significant enhancement from      dairies, gas wells, or point sources</a:t>
            </a:r>
          </a:p>
        </p:txBody>
      </p:sp>
      <p:pic>
        <p:nvPicPr>
          <p:cNvPr id="10" name="Picture 9" descr="mapCAinse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5100" y="1172214"/>
            <a:ext cx="1217646" cy="1321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6725" y="2286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emission from Sacramento Valley rice crops</a:t>
            </a:r>
          </a:p>
          <a:p>
            <a:pPr algn="ctr"/>
            <a:r>
              <a:rPr lang="en-US" sz="2000" dirty="0" smtClean="0"/>
              <a:t>Minimal flooding – before growing phase</a:t>
            </a:r>
            <a:endParaRPr lang="en-US" sz="2000" dirty="0"/>
          </a:p>
        </p:txBody>
      </p:sp>
      <p:pic>
        <p:nvPicPr>
          <p:cNvPr id="9" name="Picture 8" descr="mapR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653" y="988027"/>
            <a:ext cx="3962606" cy="586997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rot="16200000" flipH="1">
            <a:off x="628650" y="1704974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86375" y="5219700"/>
            <a:ext cx="3667125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no CH</a:t>
            </a:r>
            <a:r>
              <a:rPr lang="en-US" baseline="-25000" dirty="0" smtClean="0"/>
              <a:t>4</a:t>
            </a:r>
            <a:r>
              <a:rPr lang="en-US" dirty="0" smtClean="0"/>
              <a:t> before growing phase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no correlation with CO – no urban signature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no significant enhancement from dairies, gas wells, or point sources</a:t>
            </a:r>
          </a:p>
        </p:txBody>
      </p:sp>
      <p:pic>
        <p:nvPicPr>
          <p:cNvPr id="13" name="Picture 12" descr="mapCAinse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0" y="1172214"/>
            <a:ext cx="1217646" cy="1321740"/>
          </a:xfrm>
          <a:prstGeom prst="rect">
            <a:avLst/>
          </a:prstGeom>
        </p:spPr>
      </p:pic>
      <p:pic>
        <p:nvPicPr>
          <p:cNvPr id="14" name="Picture 13" descr="May 11 CH4 C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0829" y="2076450"/>
            <a:ext cx="3244968" cy="3086099"/>
          </a:xfrm>
          <a:prstGeom prst="rect">
            <a:avLst/>
          </a:prstGeom>
        </p:spPr>
      </p:pic>
      <p:pic>
        <p:nvPicPr>
          <p:cNvPr id="17" name="Picture 16" descr="CH4_key_RWB_ve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0157" y="1027236"/>
            <a:ext cx="868188" cy="56144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5400" y="1162050"/>
            <a:ext cx="3667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P-3 track with CH</a:t>
            </a:r>
            <a:r>
              <a:rPr lang="en-US" baseline="-25000" dirty="0" smtClean="0"/>
              <a:t>4</a:t>
            </a:r>
            <a:r>
              <a:rPr lang="en-US" dirty="0" smtClean="0"/>
              <a:t> in boundary layer</a:t>
            </a:r>
            <a:endParaRPr lang="en-US" baseline="-250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data from 12:30 to 3 pm PDT</a:t>
            </a:r>
            <a:endParaRPr lang="en-US" baseline="-25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R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653" y="988027"/>
            <a:ext cx="3962606" cy="58699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6725" y="2286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emission from Sacramento Valley rice crops</a:t>
            </a:r>
          </a:p>
          <a:p>
            <a:pPr algn="ctr"/>
            <a:r>
              <a:rPr lang="en-US" sz="2000" dirty="0" smtClean="0"/>
              <a:t>Two weeks later – fields all flooded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1162050"/>
            <a:ext cx="3667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no P-3 flight</a:t>
            </a:r>
            <a:endParaRPr lang="en-US" baseline="-25000" dirty="0"/>
          </a:p>
        </p:txBody>
      </p:sp>
      <p:pic>
        <p:nvPicPr>
          <p:cNvPr id="10" name="Picture 9" descr="mapCAinse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0" y="1172214"/>
            <a:ext cx="1217646" cy="1321740"/>
          </a:xfrm>
          <a:prstGeom prst="rect">
            <a:avLst/>
          </a:prstGeom>
        </p:spPr>
      </p:pic>
      <p:pic>
        <p:nvPicPr>
          <p:cNvPr id="11" name="Picture 10" descr="May 11 CH4 C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0829" y="2076450"/>
            <a:ext cx="3244968" cy="3086099"/>
          </a:xfrm>
          <a:prstGeom prst="rect">
            <a:avLst/>
          </a:prstGeom>
        </p:spPr>
      </p:pic>
      <p:pic>
        <p:nvPicPr>
          <p:cNvPr id="15" name="Picture 14" descr="CH4_key_RWB_ve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0157" y="1027236"/>
            <a:ext cx="868188" cy="561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R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653" y="988027"/>
            <a:ext cx="3962606" cy="58699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6725" y="2286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emission from Sacramento Valley rice crops</a:t>
            </a:r>
          </a:p>
          <a:p>
            <a:pPr algn="ctr"/>
            <a:r>
              <a:rPr lang="en-US" sz="2000" dirty="0" smtClean="0"/>
              <a:t>One month later – rice growing phase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1162050"/>
            <a:ext cx="3667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satellite shows rice actually growing</a:t>
            </a:r>
          </a:p>
        </p:txBody>
      </p:sp>
      <p:pic>
        <p:nvPicPr>
          <p:cNvPr id="10" name="Picture 9" descr="mapCAinse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0" y="1172214"/>
            <a:ext cx="1217646" cy="1321740"/>
          </a:xfrm>
          <a:prstGeom prst="rect">
            <a:avLst/>
          </a:prstGeom>
        </p:spPr>
      </p:pic>
      <p:pic>
        <p:nvPicPr>
          <p:cNvPr id="11" name="Picture 10" descr="May 11 CH4 C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0829" y="2076450"/>
            <a:ext cx="3244968" cy="3086099"/>
          </a:xfrm>
          <a:prstGeom prst="rect">
            <a:avLst/>
          </a:prstGeom>
        </p:spPr>
      </p:pic>
      <p:pic>
        <p:nvPicPr>
          <p:cNvPr id="15" name="Picture 14" descr="CH4_key_RWB_ve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0157" y="1027236"/>
            <a:ext cx="868188" cy="561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6725" y="2286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emission from Sacramento Valley rice crops</a:t>
            </a:r>
          </a:p>
          <a:p>
            <a:pPr algn="ctr"/>
            <a:r>
              <a:rPr lang="en-US" sz="2000" dirty="0" smtClean="0"/>
              <a:t>One month later – rice growing phase</a:t>
            </a:r>
            <a:endParaRPr lang="en-US" sz="2000" dirty="0"/>
          </a:p>
        </p:txBody>
      </p:sp>
      <p:pic>
        <p:nvPicPr>
          <p:cNvPr id="9" name="Picture 8" descr="mapR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653" y="988027"/>
            <a:ext cx="3962606" cy="5869968"/>
          </a:xfrm>
          <a:prstGeom prst="rect">
            <a:avLst/>
          </a:prstGeom>
        </p:spPr>
      </p:pic>
      <p:pic>
        <p:nvPicPr>
          <p:cNvPr id="7" name="Picture 6" descr="May 11 CH4 C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0829" y="2076450"/>
            <a:ext cx="3244968" cy="3086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05400" y="1162050"/>
            <a:ext cx="3667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same scale as before growing phase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data from 1:30 to 4 pm PDT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6200000" flipH="1">
            <a:off x="628650" y="1704974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8000000" flipH="1">
            <a:off x="3267075" y="4752975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371725" y="6134099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mapCAinse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5100" y="1172214"/>
            <a:ext cx="1217646" cy="1321740"/>
          </a:xfrm>
          <a:prstGeom prst="rect">
            <a:avLst/>
          </a:prstGeom>
        </p:spPr>
      </p:pic>
      <p:pic>
        <p:nvPicPr>
          <p:cNvPr id="19" name="Picture 18" descr="CH4_key_RWB_ve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0157" y="1027236"/>
            <a:ext cx="868188" cy="561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6725" y="2286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emission from Sacramento Valley rice crops</a:t>
            </a:r>
          </a:p>
          <a:p>
            <a:pPr algn="ctr"/>
            <a:r>
              <a:rPr lang="en-US" sz="2000" dirty="0" smtClean="0"/>
              <a:t>One month later – rice growing phase</a:t>
            </a:r>
            <a:endParaRPr lang="en-US" sz="2000" dirty="0"/>
          </a:p>
        </p:txBody>
      </p:sp>
      <p:pic>
        <p:nvPicPr>
          <p:cNvPr id="9" name="Picture 8" descr="mapR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653" y="988027"/>
            <a:ext cx="3962606" cy="5869969"/>
          </a:xfrm>
          <a:prstGeom prst="rect">
            <a:avLst/>
          </a:prstGeom>
        </p:spPr>
      </p:pic>
      <p:pic>
        <p:nvPicPr>
          <p:cNvPr id="7" name="Picture 6" descr="May 11 CH4 C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0830" y="2076450"/>
            <a:ext cx="3244967" cy="308609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16200000" flipH="1">
            <a:off x="628650" y="1704974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8000000" flipH="1">
            <a:off x="3267075" y="4752975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371725" y="6134099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86375" y="5219700"/>
            <a:ext cx="3667125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using June 14</a:t>
            </a:r>
            <a:r>
              <a:rPr lang="en-US" baseline="30000" dirty="0" smtClean="0"/>
              <a:t>th</a:t>
            </a:r>
            <a:r>
              <a:rPr lang="en-US" dirty="0" smtClean="0"/>
              <a:t> data only: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use correlation with CO to remove urban CH</a:t>
            </a:r>
            <a:r>
              <a:rPr lang="en-US" baseline="-25000" dirty="0" smtClean="0"/>
              <a:t>4</a:t>
            </a:r>
            <a:r>
              <a:rPr lang="en-US" dirty="0" smtClean="0"/>
              <a:t> contribution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compare CH</a:t>
            </a:r>
            <a:r>
              <a:rPr lang="en-US" baseline="-25000" dirty="0" smtClean="0"/>
              <a:t>4</a:t>
            </a:r>
            <a:r>
              <a:rPr lang="en-US" dirty="0" smtClean="0"/>
              <a:t> emissions to McMillan</a:t>
            </a:r>
          </a:p>
        </p:txBody>
      </p:sp>
      <p:pic>
        <p:nvPicPr>
          <p:cNvPr id="17" name="Picture 16" descr="mapCAinse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5100" y="1172214"/>
            <a:ext cx="1217646" cy="1321740"/>
          </a:xfrm>
          <a:prstGeom prst="rect">
            <a:avLst/>
          </a:prstGeom>
        </p:spPr>
      </p:pic>
      <p:pic>
        <p:nvPicPr>
          <p:cNvPr id="19" name="Picture 18" descr="CH4_key_RWB_ve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0157" y="1027236"/>
            <a:ext cx="868188" cy="5614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05400" y="1162050"/>
            <a:ext cx="3667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same scale as before growing phase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data from 1:30 to 4 pm PDT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H4_pieCha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66375" y="1319538"/>
            <a:ext cx="8000000" cy="5538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95975" y="4591051"/>
            <a:ext cx="3086100" cy="1323439"/>
          </a:xfrm>
          <a:prstGeom prst="rect">
            <a:avLst/>
          </a:prstGeom>
          <a:solidFill>
            <a:schemeClr val="tx2">
              <a:lumMod val="20000"/>
              <a:lumOff val="80000"/>
              <a:alpha val="67000"/>
            </a:schemeClr>
          </a:solidFill>
          <a:ln w="158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L.A. Basin CH</a:t>
            </a:r>
            <a:r>
              <a:rPr lang="en-US" sz="2000" baseline="-25000" dirty="0" smtClean="0"/>
              <a:t>4</a:t>
            </a:r>
            <a:r>
              <a:rPr lang="en-US" sz="2000" u="sng" dirty="0" smtClean="0"/>
              <a:t> to CO inventory emission ratios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total ≈ 0.12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cars  ≈ 0.017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275" y="6210300"/>
            <a:ext cx="702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ARB CH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 EI: </a:t>
            </a:r>
            <a:r>
              <a:rPr lang="en-US" sz="1600" dirty="0" smtClean="0">
                <a:hlinkClick r:id="rId3"/>
              </a:rPr>
              <a:t>http://www.arb.ca.gov/cc/inventory/inventory.htm</a:t>
            </a:r>
            <a:endParaRPr lang="en-US" sz="1600" dirty="0" smtClean="0"/>
          </a:p>
          <a:p>
            <a:r>
              <a:rPr lang="en-US" sz="1600" dirty="0" smtClean="0"/>
              <a:t>ARB criteria pollutants EI: </a:t>
            </a:r>
            <a:r>
              <a:rPr lang="en-US" sz="1600" dirty="0" smtClean="0">
                <a:hlinkClick r:id="rId4"/>
              </a:rPr>
              <a:t>http://www.arb.ca.gov/ei/maps/basins/abscmap.htm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66725" y="2286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Known sources of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in California</a:t>
            </a:r>
          </a:p>
          <a:p>
            <a:pPr algn="ctr"/>
            <a:r>
              <a:rPr lang="en-US" sz="2000" dirty="0" smtClean="0"/>
              <a:t>Air Resources Board (ARB) emissions inventories (EI)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rot="16200000" flipH="1">
            <a:off x="1097072" y="2259122"/>
            <a:ext cx="258544" cy="1762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/>
          <p:cNvSpPr/>
          <p:nvPr/>
        </p:nvSpPr>
        <p:spPr>
          <a:xfrm rot="10800000">
            <a:off x="438148" y="2200274"/>
            <a:ext cx="3771901" cy="3781425"/>
          </a:xfrm>
          <a:prstGeom prst="arc">
            <a:avLst>
              <a:gd name="adj1" fmla="val 15738479"/>
              <a:gd name="adj2" fmla="val 543656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21" idx="2"/>
          </p:cNvCxnSpPr>
          <p:nvPr/>
        </p:nvCxnSpPr>
        <p:spPr>
          <a:xfrm flipH="1">
            <a:off x="2333625" y="2200382"/>
            <a:ext cx="10586" cy="18858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1" idx="0"/>
          </p:cNvCxnSpPr>
          <p:nvPr/>
        </p:nvCxnSpPr>
        <p:spPr>
          <a:xfrm flipH="1" flipV="1">
            <a:off x="2333625" y="4076700"/>
            <a:ext cx="243532" cy="18879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895975" y="1304925"/>
            <a:ext cx="3086101" cy="3170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 can evaluate many of these sectors with P-3 data: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dairies in Central Valley</a:t>
            </a:r>
          </a:p>
          <a:p>
            <a:r>
              <a:rPr lang="en-US" sz="2000" dirty="0" smtClean="0"/>
              <a:t>       and L.A. Basin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rice in Sacramento Valley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L.A. Basin – combination </a:t>
            </a:r>
          </a:p>
          <a:p>
            <a:r>
              <a:rPr lang="en-US" sz="2000" dirty="0" smtClean="0"/>
              <a:t>       of all but rice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552576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cattle – see Nowak </a:t>
            </a:r>
          </a:p>
          <a:p>
            <a:pPr algn="ctr"/>
            <a:r>
              <a:rPr lang="en-US" dirty="0" smtClean="0"/>
              <a:t>et al. 10:10 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6725" y="2286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emission from Sacramento Valley rice crops</a:t>
            </a:r>
          </a:p>
          <a:p>
            <a:pPr algn="ctr"/>
            <a:r>
              <a:rPr lang="en-US" sz="2000" dirty="0" smtClean="0"/>
              <a:t>Upwind of rice fields</a:t>
            </a:r>
            <a:endParaRPr lang="en-US" sz="2000" dirty="0"/>
          </a:p>
        </p:txBody>
      </p:sp>
      <p:pic>
        <p:nvPicPr>
          <p:cNvPr id="9" name="Picture 8" descr="mapR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652" y="988027"/>
            <a:ext cx="3962606" cy="5869969"/>
          </a:xfrm>
          <a:prstGeom prst="rect">
            <a:avLst/>
          </a:prstGeom>
        </p:spPr>
      </p:pic>
      <p:pic>
        <p:nvPicPr>
          <p:cNvPr id="7" name="Picture 6" descr="May 11 CH4 C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0829" y="2076450"/>
            <a:ext cx="3244967" cy="308609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16200000" flipH="1">
            <a:off x="628650" y="1704974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8000000" flipH="1">
            <a:off x="3267075" y="4752975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371725" y="6134099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05400" y="1162050"/>
            <a:ext cx="3667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urban &amp; other non-rice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  </a:t>
            </a:r>
          </a:p>
        </p:txBody>
      </p:sp>
      <p:pic>
        <p:nvPicPr>
          <p:cNvPr id="13" name="Picture 12" descr="mapCAinse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5100" y="1172214"/>
            <a:ext cx="1217646" cy="1321740"/>
          </a:xfrm>
          <a:prstGeom prst="rect">
            <a:avLst/>
          </a:prstGeom>
        </p:spPr>
      </p:pic>
      <p:pic>
        <p:nvPicPr>
          <p:cNvPr id="16" name="Picture 15" descr="CH4_key_RWB_ve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0157" y="1027236"/>
            <a:ext cx="868188" cy="561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6725" y="2286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emission from Sacramento Valley rice crops</a:t>
            </a:r>
          </a:p>
          <a:p>
            <a:pPr algn="ctr"/>
            <a:r>
              <a:rPr lang="en-US" sz="2000" dirty="0" smtClean="0"/>
              <a:t>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from rice</a:t>
            </a:r>
            <a:endParaRPr lang="en-US" sz="2000" dirty="0"/>
          </a:p>
        </p:txBody>
      </p:sp>
      <p:pic>
        <p:nvPicPr>
          <p:cNvPr id="9" name="Picture 8" descr="mapR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653" y="988028"/>
            <a:ext cx="3962604" cy="5869967"/>
          </a:xfrm>
          <a:prstGeom prst="rect">
            <a:avLst/>
          </a:prstGeom>
        </p:spPr>
      </p:pic>
      <p:pic>
        <p:nvPicPr>
          <p:cNvPr id="7" name="Picture 6" descr="May 11 CH4 C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0829" y="2076450"/>
            <a:ext cx="3244966" cy="308609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16200000" flipH="1">
            <a:off x="628650" y="1704974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8000000" flipH="1">
            <a:off x="3267075" y="4752975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371725" y="6134099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05400" y="1162050"/>
            <a:ext cx="3667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urban &amp; other non-rice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B0F0"/>
                </a:solidFill>
              </a:rPr>
              <a:t>rice</a:t>
            </a:r>
          </a:p>
        </p:txBody>
      </p:sp>
      <p:pic>
        <p:nvPicPr>
          <p:cNvPr id="13" name="Picture 12" descr="mapCAinse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5100" y="1172214"/>
            <a:ext cx="1217646" cy="1321740"/>
          </a:xfrm>
          <a:prstGeom prst="rect">
            <a:avLst/>
          </a:prstGeom>
        </p:spPr>
      </p:pic>
      <p:pic>
        <p:nvPicPr>
          <p:cNvPr id="16" name="Picture 15" descr="CH4_key_RWB_ve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0157" y="1027236"/>
            <a:ext cx="868188" cy="561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6725" y="2286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emission from Sacramento Valley rice crops</a:t>
            </a:r>
          </a:p>
          <a:p>
            <a:pPr algn="ctr"/>
            <a:r>
              <a:rPr lang="en-US" sz="2000" dirty="0" smtClean="0"/>
              <a:t>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from rice</a:t>
            </a:r>
            <a:endParaRPr lang="en-US" sz="2000" dirty="0"/>
          </a:p>
        </p:txBody>
      </p:sp>
      <p:pic>
        <p:nvPicPr>
          <p:cNvPr id="9" name="Picture 8" descr="mapR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653" y="988028"/>
            <a:ext cx="3962604" cy="5869967"/>
          </a:xfrm>
          <a:prstGeom prst="rect">
            <a:avLst/>
          </a:prstGeom>
        </p:spPr>
      </p:pic>
      <p:pic>
        <p:nvPicPr>
          <p:cNvPr id="7" name="Picture 6" descr="May 11 CH4 C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0829" y="2076450"/>
            <a:ext cx="3244966" cy="308609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16200000" flipH="1">
            <a:off x="628650" y="1704974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8000000" flipH="1">
            <a:off x="3267075" y="4752975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371725" y="6134099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05400" y="1162050"/>
            <a:ext cx="3667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urban &amp; other non-rice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B0F0"/>
                </a:solidFill>
              </a:rPr>
              <a:t>rice</a:t>
            </a:r>
          </a:p>
        </p:txBody>
      </p:sp>
      <p:pic>
        <p:nvPicPr>
          <p:cNvPr id="13" name="Picture 12" descr="mapCAinse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5100" y="1172214"/>
            <a:ext cx="1217646" cy="1321740"/>
          </a:xfrm>
          <a:prstGeom prst="rect">
            <a:avLst/>
          </a:prstGeom>
        </p:spPr>
      </p:pic>
      <p:pic>
        <p:nvPicPr>
          <p:cNvPr id="16" name="Picture 15" descr="CH4_key_RWB_ve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0157" y="1027236"/>
            <a:ext cx="868188" cy="56144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86375" y="5648325"/>
            <a:ext cx="36671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Compare to McMillan: CH</a:t>
            </a:r>
            <a:r>
              <a:rPr lang="en-US" baseline="-25000" dirty="0" smtClean="0"/>
              <a:t>4</a:t>
            </a:r>
            <a:r>
              <a:rPr lang="en-US" dirty="0" smtClean="0"/>
              <a:t> and CO</a:t>
            </a:r>
            <a:r>
              <a:rPr lang="en-US" baseline="-25000" dirty="0" smtClean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6725" y="2286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emission from Sacramento Valley rice crops</a:t>
            </a:r>
          </a:p>
          <a:p>
            <a:pPr algn="ctr"/>
            <a:r>
              <a:rPr lang="en-US" sz="2000" dirty="0" smtClean="0"/>
              <a:t>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from rice</a:t>
            </a:r>
            <a:endParaRPr lang="en-US" sz="2000" dirty="0"/>
          </a:p>
        </p:txBody>
      </p:sp>
      <p:pic>
        <p:nvPicPr>
          <p:cNvPr id="9" name="Picture 8" descr="mapR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653" y="988028"/>
            <a:ext cx="3962604" cy="5869967"/>
          </a:xfrm>
          <a:prstGeom prst="rect">
            <a:avLst/>
          </a:prstGeom>
        </p:spPr>
      </p:pic>
      <p:pic>
        <p:nvPicPr>
          <p:cNvPr id="7" name="Picture 6" descr="May 11 CH4 C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0829" y="2076450"/>
            <a:ext cx="3244966" cy="308609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16200000" flipH="1">
            <a:off x="628650" y="1704974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8000000" flipH="1">
            <a:off x="3267075" y="4752975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371725" y="6134099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86375" y="5648325"/>
            <a:ext cx="36671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Compare to McMillan: CH</a:t>
            </a:r>
            <a:r>
              <a:rPr lang="en-US" baseline="-25000" dirty="0" smtClean="0"/>
              <a:t>4</a:t>
            </a:r>
            <a:r>
              <a:rPr lang="en-US" dirty="0" smtClean="0"/>
              <a:t> and CO</a:t>
            </a:r>
            <a:r>
              <a:rPr lang="en-US" baseline="-25000" dirty="0" smtClean="0"/>
              <a:t>2</a:t>
            </a:r>
          </a:p>
        </p:txBody>
      </p:sp>
      <p:pic>
        <p:nvPicPr>
          <p:cNvPr id="16" name="Picture 15" descr="mapCAinse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5100" y="1172214"/>
            <a:ext cx="1217646" cy="1321740"/>
          </a:xfrm>
          <a:prstGeom prst="rect">
            <a:avLst/>
          </a:prstGeom>
        </p:spPr>
      </p:pic>
      <p:pic>
        <p:nvPicPr>
          <p:cNvPr id="19" name="Picture 18" descr="CH4_key_RWB_ve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0157" y="1027236"/>
            <a:ext cx="868188" cy="5614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05400" y="1162050"/>
            <a:ext cx="3667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urban &amp; other non-rice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B0F0"/>
                </a:solidFill>
              </a:rPr>
              <a:t>rice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6725" y="2286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emission from Sacramento Valley rice crops</a:t>
            </a:r>
          </a:p>
          <a:p>
            <a:pPr algn="ctr"/>
            <a:r>
              <a:rPr lang="en-US" sz="2000" dirty="0" smtClean="0"/>
              <a:t>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from rice</a:t>
            </a:r>
            <a:endParaRPr lang="en-US" sz="2000" dirty="0"/>
          </a:p>
        </p:txBody>
      </p:sp>
      <p:pic>
        <p:nvPicPr>
          <p:cNvPr id="9" name="Picture 8" descr="mapR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653" y="988028"/>
            <a:ext cx="3962604" cy="5869967"/>
          </a:xfrm>
          <a:prstGeom prst="rect">
            <a:avLst/>
          </a:prstGeom>
        </p:spPr>
      </p:pic>
      <p:pic>
        <p:nvPicPr>
          <p:cNvPr id="7" name="Picture 6" descr="May 11 CH4 C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0829" y="2076450"/>
            <a:ext cx="3244966" cy="308609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16200000" flipH="1">
            <a:off x="628650" y="1704974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8000000" flipH="1">
            <a:off x="3267075" y="4752975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371725" y="6134099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mapCAinse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5100" y="1172214"/>
            <a:ext cx="1217646" cy="1321740"/>
          </a:xfrm>
          <a:prstGeom prst="rect">
            <a:avLst/>
          </a:prstGeom>
        </p:spPr>
      </p:pic>
      <p:pic>
        <p:nvPicPr>
          <p:cNvPr id="19" name="Picture 18" descr="CH4_key_RWB_ver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0157" y="1027236"/>
            <a:ext cx="868188" cy="5614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05400" y="1162050"/>
            <a:ext cx="3667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urban &amp; other non-rice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B0F0"/>
                </a:solidFill>
              </a:rPr>
              <a:t>rice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86375" y="6305550"/>
            <a:ext cx="36671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Compare to McMillan: CH</a:t>
            </a:r>
            <a:r>
              <a:rPr lang="en-US" baseline="-25000" dirty="0" smtClean="0"/>
              <a:t>4</a:t>
            </a:r>
            <a:r>
              <a:rPr lang="en-US" dirty="0" smtClean="0"/>
              <a:t> and CO</a:t>
            </a:r>
            <a:r>
              <a:rPr lang="en-US" baseline="-25000" dirty="0" smtClean="0"/>
              <a:t>2</a:t>
            </a:r>
          </a:p>
        </p:txBody>
      </p:sp>
      <p:pic>
        <p:nvPicPr>
          <p:cNvPr id="18" name="Picture 17" descr="McMillan CH4 to CO2 emiss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4534" y="5148263"/>
            <a:ext cx="1108491" cy="1090612"/>
          </a:xfrm>
          <a:prstGeom prst="rect">
            <a:avLst/>
          </a:prstGeom>
        </p:spPr>
      </p:pic>
      <p:pic>
        <p:nvPicPr>
          <p:cNvPr id="20" name="Picture 19" descr="McMillan CH4 to CO2 uptak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04763" y="5153026"/>
            <a:ext cx="1143762" cy="1107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6725" y="2286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emission from Sacramento Valley rice crops</a:t>
            </a:r>
          </a:p>
          <a:p>
            <a:pPr algn="ctr"/>
            <a:r>
              <a:rPr lang="en-US" sz="2000" dirty="0" smtClean="0"/>
              <a:t>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from rice</a:t>
            </a:r>
            <a:endParaRPr lang="en-US" sz="2000" dirty="0"/>
          </a:p>
        </p:txBody>
      </p:sp>
      <p:pic>
        <p:nvPicPr>
          <p:cNvPr id="9" name="Picture 8" descr="mapR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653" y="988028"/>
            <a:ext cx="3962604" cy="5869967"/>
          </a:xfrm>
          <a:prstGeom prst="rect">
            <a:avLst/>
          </a:prstGeom>
        </p:spPr>
      </p:pic>
      <p:pic>
        <p:nvPicPr>
          <p:cNvPr id="11" name="Picture 10" descr="mapCAinse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61488" y="1179576"/>
            <a:ext cx="1161257" cy="1311077"/>
          </a:xfrm>
          <a:prstGeom prst="rect">
            <a:avLst/>
          </a:prstGeom>
        </p:spPr>
      </p:pic>
      <p:pic>
        <p:nvPicPr>
          <p:cNvPr id="7" name="Picture 6" descr="May 11 CH4 C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76915" y="1057275"/>
            <a:ext cx="3244966" cy="308609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16200000" flipH="1">
            <a:off x="628650" y="1704974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8000000" flipH="1">
            <a:off x="3267075" y="4752975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371725" y="6134099"/>
            <a:ext cx="371475" cy="20002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48275" y="4210050"/>
            <a:ext cx="3667125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/>
              <a:t>Further analysis of CO</a:t>
            </a:r>
            <a:r>
              <a:rPr lang="en-US" baseline="-25000" dirty="0" smtClean="0"/>
              <a:t>2</a:t>
            </a:r>
            <a:r>
              <a:rPr lang="en-US" dirty="0" smtClean="0"/>
              <a:t> and CH</a:t>
            </a:r>
            <a:r>
              <a:rPr lang="en-US" baseline="-25000" dirty="0" smtClean="0"/>
              <a:t>4</a:t>
            </a:r>
            <a:r>
              <a:rPr lang="en-US" dirty="0" smtClean="0"/>
              <a:t> from photosynthesis , respiration, and other sources and sinks:</a:t>
            </a:r>
          </a:p>
          <a:p>
            <a:pPr marL="342900" indent="-342900"/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Inverse modeling – NOAA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Transport modeling – </a:t>
            </a:r>
            <a:r>
              <a:rPr lang="en-US" dirty="0" err="1" smtClean="0"/>
              <a:t>Wofsy</a:t>
            </a:r>
            <a:r>
              <a:rPr lang="en-US" dirty="0" smtClean="0"/>
              <a:t> group, e.g. see </a:t>
            </a:r>
            <a:r>
              <a:rPr lang="en-US" dirty="0" err="1" smtClean="0"/>
              <a:t>Santoni</a:t>
            </a:r>
            <a:r>
              <a:rPr lang="en-US" dirty="0" smtClean="0"/>
              <a:t> et al. (next)</a:t>
            </a:r>
          </a:p>
        </p:txBody>
      </p:sp>
      <p:pic>
        <p:nvPicPr>
          <p:cNvPr id="13" name="Picture 12" descr="mapCAinse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5100" y="1172214"/>
            <a:ext cx="1217646" cy="1321740"/>
          </a:xfrm>
          <a:prstGeom prst="rect">
            <a:avLst/>
          </a:prstGeom>
        </p:spPr>
      </p:pic>
      <p:pic>
        <p:nvPicPr>
          <p:cNvPr id="17" name="Picture 16" descr="CH4_key_RWB_ver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10157" y="1027236"/>
            <a:ext cx="868188" cy="561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4_pieCha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5375" y="3462357"/>
            <a:ext cx="4457699" cy="3086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1125" y="2286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Summary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66725" y="1028700"/>
            <a:ext cx="8229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 We can clearly see 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point and area sources in</a:t>
            </a:r>
          </a:p>
          <a:p>
            <a:r>
              <a:rPr lang="en-US" sz="2000" dirty="0" smtClean="0"/>
              <a:t>     P-3 data: rice, dairies, and the mix of sources in</a:t>
            </a:r>
          </a:p>
          <a:p>
            <a:r>
              <a:rPr lang="en-US" sz="2000" dirty="0" smtClean="0"/>
              <a:t>     the L.A. Basin.  Future analysis will try to</a:t>
            </a:r>
          </a:p>
          <a:p>
            <a:r>
              <a:rPr lang="en-US" sz="2000" dirty="0" smtClean="0"/>
              <a:t>     quantify 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contribution from these sources.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ARB criteria pollutants emissions inventory ratio</a:t>
            </a:r>
          </a:p>
          <a:p>
            <a:r>
              <a:rPr lang="en-US" sz="2000" dirty="0" smtClean="0"/>
              <a:t>     of 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/CO in the L.A. Basin significantly lower</a:t>
            </a:r>
          </a:p>
          <a:p>
            <a:r>
              <a:rPr lang="en-US" sz="2000" dirty="0" smtClean="0"/>
              <a:t>     than observations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Data over rice fields provides spatial data, along</a:t>
            </a:r>
          </a:p>
          <a:p>
            <a:r>
              <a:rPr lang="en-US" sz="2000" dirty="0" smtClean="0"/>
              <a:t>     with other data sets:</a:t>
            </a:r>
          </a:p>
          <a:p>
            <a:r>
              <a:rPr lang="en-US" sz="2000" dirty="0" smtClean="0"/>
              <a:t>	QCLS data from </a:t>
            </a:r>
            <a:r>
              <a:rPr lang="en-US" sz="2000" dirty="0" err="1" smtClean="0"/>
              <a:t>CalNex</a:t>
            </a:r>
            <a:endParaRPr lang="en-US" sz="2000" dirty="0" smtClean="0"/>
          </a:p>
          <a:p>
            <a:r>
              <a:rPr lang="en-US" sz="2000" dirty="0" smtClean="0"/>
              <a:t>	     (</a:t>
            </a:r>
            <a:r>
              <a:rPr lang="en-US" sz="2000" dirty="0" err="1" smtClean="0"/>
              <a:t>Wofsy</a:t>
            </a:r>
            <a:r>
              <a:rPr lang="en-US" sz="2000" dirty="0" smtClean="0"/>
              <a:t> group)</a:t>
            </a:r>
          </a:p>
          <a:p>
            <a:r>
              <a:rPr lang="en-US" sz="2000" dirty="0" smtClean="0"/>
              <a:t>	NOAA ESRL GMD/LBNL light aircraft</a:t>
            </a:r>
          </a:p>
          <a:p>
            <a:r>
              <a:rPr lang="en-US" sz="2000" dirty="0" smtClean="0"/>
              <a:t>	     (C. Sweeney, A. </a:t>
            </a:r>
            <a:r>
              <a:rPr lang="en-US" sz="2000" dirty="0" err="1" smtClean="0"/>
              <a:t>Karion</a:t>
            </a:r>
            <a:r>
              <a:rPr lang="en-US" sz="2000" dirty="0" smtClean="0"/>
              <a:t>, M. Fischer)</a:t>
            </a:r>
          </a:p>
          <a:p>
            <a:r>
              <a:rPr lang="en-US" sz="2000" dirty="0" smtClean="0"/>
              <a:t>	NASA ARCTAS-CARB</a:t>
            </a:r>
          </a:p>
          <a:p>
            <a:r>
              <a:rPr lang="en-US" sz="2000" dirty="0" smtClean="0"/>
              <a:t>	     (G. </a:t>
            </a:r>
            <a:r>
              <a:rPr lang="en-US" sz="2000" dirty="0" err="1" smtClean="0"/>
              <a:t>Diskin</a:t>
            </a:r>
            <a:r>
              <a:rPr lang="en-US" sz="2000" dirty="0" smtClean="0"/>
              <a:t>, G. </a:t>
            </a:r>
            <a:r>
              <a:rPr lang="en-US" sz="2000" dirty="0" err="1" smtClean="0"/>
              <a:t>Sachse</a:t>
            </a:r>
            <a:r>
              <a:rPr lang="en-US" sz="2000" dirty="0" smtClean="0"/>
              <a:t>, S. </a:t>
            </a:r>
            <a:r>
              <a:rPr lang="en-US" sz="2000" dirty="0" err="1" smtClean="0"/>
              <a:t>Vay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     to constrain inverse (NOAA) and STILT (</a:t>
            </a:r>
            <a:r>
              <a:rPr lang="en-US" sz="2000" dirty="0" err="1" smtClean="0"/>
              <a:t>Wofsy</a:t>
            </a:r>
            <a:r>
              <a:rPr lang="en-US" sz="2000" dirty="0" smtClean="0"/>
              <a:t>) models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91250" y="476889"/>
            <a:ext cx="2952750" cy="314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H4_rwb_lef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7641" y="495301"/>
            <a:ext cx="433571" cy="2985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4toCO_SCA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311" y="1046354"/>
            <a:ext cx="4787626" cy="456718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hane_CH4_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76200"/>
            <a:ext cx="3254567" cy="3084375"/>
          </a:xfrm>
          <a:prstGeom prst="rect">
            <a:avLst/>
          </a:prstGeom>
        </p:spPr>
      </p:pic>
      <p:pic>
        <p:nvPicPr>
          <p:cNvPr id="5" name="Picture 4" descr="Propane_CH4_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3697425"/>
            <a:ext cx="3269712" cy="3084375"/>
          </a:xfrm>
          <a:prstGeom prst="rect">
            <a:avLst/>
          </a:prstGeom>
        </p:spPr>
      </p:pic>
      <p:pic>
        <p:nvPicPr>
          <p:cNvPr id="6" name="Picture 5" descr="Propane_E_W_L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1427" y="1788961"/>
            <a:ext cx="5432573" cy="3096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4_pieCha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6300" y="1871682"/>
            <a:ext cx="4457699" cy="3086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6725" y="228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P-3 data show areas with high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emissions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5857" y="1143000"/>
            <a:ext cx="5151392" cy="548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>
            <a:endCxn id="12" idx="2"/>
          </p:cNvCxnSpPr>
          <p:nvPr/>
        </p:nvCxnSpPr>
        <p:spPr>
          <a:xfrm rot="5400000" flipH="1" flipV="1">
            <a:off x="6386677" y="2892612"/>
            <a:ext cx="1055341" cy="174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 rot="9900000">
            <a:off x="5881461" y="2373436"/>
            <a:ext cx="2091101" cy="2097749"/>
          </a:xfrm>
          <a:prstGeom prst="arc">
            <a:avLst>
              <a:gd name="adj1" fmla="val 16695228"/>
              <a:gd name="adj2" fmla="val 628707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2" idx="0"/>
          </p:cNvCxnSpPr>
          <p:nvPr/>
        </p:nvCxnSpPr>
        <p:spPr>
          <a:xfrm flipH="1" flipV="1">
            <a:off x="6905625" y="3409950"/>
            <a:ext cx="144592" cy="10539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905250" y="1152525"/>
            <a:ext cx="4886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400" dirty="0" smtClean="0"/>
              <a:t>We can begin to evaluate individual areas and sources from airborne data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1495425" y="5715000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P-3 daytime flight CH</a:t>
            </a:r>
            <a:r>
              <a:rPr lang="en-US" baseline="-25000" dirty="0" smtClean="0"/>
              <a:t>4</a:t>
            </a:r>
            <a:r>
              <a:rPr lang="en-US" dirty="0" smtClean="0"/>
              <a:t> data</a:t>
            </a:r>
            <a:endParaRPr lang="en-US" dirty="0"/>
          </a:p>
        </p:txBody>
      </p:sp>
      <p:pic>
        <p:nvPicPr>
          <p:cNvPr id="14" name="Picture 13" descr="CH4_rwb_lef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290" y="1152526"/>
            <a:ext cx="760734" cy="52387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86150" y="2209800"/>
            <a:ext cx="247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Sacramento Valley </a:t>
            </a:r>
          </a:p>
          <a:p>
            <a:r>
              <a:rPr lang="en-US" sz="1600" dirty="0" smtClean="0"/>
              <a:t>(rice, dairies, oil &amp; gas)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324350" y="3067050"/>
            <a:ext cx="1428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San Joaquin Valley (dairies, oil &amp; gas)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419724" y="4524375"/>
            <a:ext cx="3571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L.A. Basin </a:t>
            </a:r>
          </a:p>
          <a:p>
            <a:r>
              <a:rPr lang="en-US" sz="1600" dirty="0" smtClean="0"/>
              <a:t>   (landfills, dairies,</a:t>
            </a:r>
          </a:p>
          <a:p>
            <a:r>
              <a:rPr lang="en-US" sz="1600" dirty="0" smtClean="0"/>
              <a:t>      wastewater treatment, …)</a:t>
            </a:r>
            <a:endParaRPr lang="en-US" sz="1600" dirty="0"/>
          </a:p>
        </p:txBody>
      </p:sp>
      <p:cxnSp>
        <p:nvCxnSpPr>
          <p:cNvPr id="18" name="Straight Arrow Connector 17"/>
          <p:cNvCxnSpPr>
            <a:stCxn id="15" idx="1"/>
          </p:cNvCxnSpPr>
          <p:nvPr/>
        </p:nvCxnSpPr>
        <p:spPr>
          <a:xfrm rot="10800000" flipV="1">
            <a:off x="2705102" y="2502188"/>
            <a:ext cx="781048" cy="6004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3638550" y="3390899"/>
            <a:ext cx="704850" cy="3619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1"/>
          </p:cNvCxnSpPr>
          <p:nvPr/>
        </p:nvCxnSpPr>
        <p:spPr>
          <a:xfrm rot="10800000" flipV="1">
            <a:off x="4505350" y="4939873"/>
            <a:ext cx="914375" cy="1464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924" y="228600"/>
            <a:ext cx="7305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a)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in L.A. Basin has multiple sources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5800" y="2054058"/>
            <a:ext cx="7350531" cy="4426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66725" y="904875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 sources: dairies, landfills, water treatment, traffic, etc.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4825" y="62103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dairy location and size from William Salas et al.</a:t>
            </a:r>
          </a:p>
          <a:p>
            <a:pPr algn="ctr"/>
            <a:r>
              <a:rPr lang="en-US" sz="1600" dirty="0" smtClean="0"/>
              <a:t>landfill location from ARB: </a:t>
            </a:r>
            <a:r>
              <a:rPr lang="en-US" sz="1600" u="sng" dirty="0" smtClean="0">
                <a:solidFill>
                  <a:srgbClr val="4A3CFE"/>
                </a:solidFill>
              </a:rPr>
              <a:t>http://www.calrecycle.ca.gov/SWFacilities/Directory/</a:t>
            </a:r>
            <a:endParaRPr lang="en-US" sz="1600" u="sng" dirty="0">
              <a:solidFill>
                <a:srgbClr val="4A3CF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924" y="228600"/>
            <a:ext cx="7305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a)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in L.A. Basin has multiple sources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5800" y="2054058"/>
            <a:ext cx="7350531" cy="442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66725" y="904875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 sources: dairies, landfills, water treatment, traffic, etc.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interpret data from:</a:t>
            </a:r>
          </a:p>
          <a:p>
            <a:r>
              <a:rPr lang="en-US" sz="2000" dirty="0" smtClean="0"/>
              <a:t>	</a:t>
            </a:r>
            <a:r>
              <a:rPr lang="en-US" sz="2000" dirty="0" err="1" smtClean="0"/>
              <a:t>i</a:t>
            </a:r>
            <a:r>
              <a:rPr lang="en-US" sz="2000" dirty="0" smtClean="0"/>
              <a:t>.)   fourteen daytime NOAA P-3 flights</a:t>
            </a:r>
          </a:p>
          <a:p>
            <a:r>
              <a:rPr lang="en-US" sz="2000" dirty="0" smtClean="0"/>
              <a:t>	ii.)  NOAA flasks at Mt. Wilson observatory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4825" y="62103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dairy location and size from William Salas et al.</a:t>
            </a:r>
          </a:p>
          <a:p>
            <a:pPr algn="ctr"/>
            <a:r>
              <a:rPr lang="en-US" sz="1600" dirty="0" smtClean="0"/>
              <a:t>landfill location from ARB: </a:t>
            </a:r>
            <a:r>
              <a:rPr lang="en-US" sz="1600" u="sng" dirty="0" smtClean="0">
                <a:solidFill>
                  <a:srgbClr val="4A3CFE"/>
                </a:solidFill>
              </a:rPr>
              <a:t>http://www.calrecycle.ca.gov/SWFacilities/Directory/</a:t>
            </a:r>
            <a:endParaRPr lang="en-US" sz="1600" u="sng" dirty="0">
              <a:solidFill>
                <a:srgbClr val="4A3CF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924" y="228600"/>
            <a:ext cx="7305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a)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in L.A. Basin has multiple sources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5802" y="2054058"/>
            <a:ext cx="7350527" cy="442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66725" y="904875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 sources: dairies, landfills, water treatment, traffic, etc.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interpret data from:</a:t>
            </a:r>
          </a:p>
          <a:p>
            <a:r>
              <a:rPr lang="en-US" sz="2000" dirty="0" smtClean="0"/>
              <a:t>	</a:t>
            </a:r>
            <a:r>
              <a:rPr lang="en-US" sz="2000" dirty="0" err="1" smtClean="0"/>
              <a:t>i</a:t>
            </a:r>
            <a:r>
              <a:rPr lang="en-US" sz="2000" dirty="0" smtClean="0"/>
              <a:t>.)   fourteen daytime NOAA P-3 flights, dashed box below 1 km AGL</a:t>
            </a:r>
          </a:p>
          <a:p>
            <a:r>
              <a:rPr lang="en-US" sz="2000" dirty="0" smtClean="0"/>
              <a:t>	ii.)  NOAA flasks at Mt. Wilson observatory</a:t>
            </a:r>
          </a:p>
        </p:txBody>
      </p:sp>
      <p:pic>
        <p:nvPicPr>
          <p:cNvPr id="9" name="Picture 8" descr="CH4_key_RWB_ve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7719" y="2069703"/>
            <a:ext cx="999519" cy="44150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825" y="62103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dairy location and size from William Salas et al.</a:t>
            </a:r>
          </a:p>
          <a:p>
            <a:pPr algn="ctr"/>
            <a:r>
              <a:rPr lang="en-US" sz="1600" dirty="0" smtClean="0"/>
              <a:t>landfill location from ARB: </a:t>
            </a:r>
            <a:r>
              <a:rPr lang="en-US" sz="1600" u="sng" dirty="0" smtClean="0">
                <a:solidFill>
                  <a:srgbClr val="4A3CFE"/>
                </a:solidFill>
              </a:rPr>
              <a:t>http://www.calrecycle.ca.gov/SWFacilities/Directory/</a:t>
            </a:r>
            <a:endParaRPr lang="en-US" sz="1600" u="sng" dirty="0">
              <a:solidFill>
                <a:srgbClr val="4A3CF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4toCO_SCA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310" y="1046354"/>
            <a:ext cx="4787628" cy="45671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3550" y="1323975"/>
            <a:ext cx="323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linear regression of P-3 data influenced by CH</a:t>
            </a:r>
            <a:r>
              <a:rPr lang="en-US" baseline="-25000" dirty="0" smtClean="0"/>
              <a:t>4</a:t>
            </a:r>
            <a:r>
              <a:rPr lang="en-US" dirty="0" smtClean="0"/>
              <a:t> sources not correlated with CO emissions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6250" y="228600"/>
            <a:ext cx="822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Observed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/CO in L.A. Basin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4toCO_SCA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310" y="1046355"/>
            <a:ext cx="4787628" cy="4567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6250" y="228600"/>
            <a:ext cx="8220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Observed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/CO is higher than expected from ARB criteria pollutants inventory </a:t>
            </a:r>
            <a:r>
              <a:rPr lang="en-US" dirty="0" smtClean="0"/>
              <a:t>(2008 preliminary EI – latest available)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543550" y="1323975"/>
            <a:ext cx="3238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linear regression of P-3 data influenced by CH</a:t>
            </a:r>
            <a:r>
              <a:rPr lang="en-US" baseline="-25000" dirty="0" smtClean="0"/>
              <a:t>4</a:t>
            </a:r>
            <a:r>
              <a:rPr lang="en-US" dirty="0" smtClean="0"/>
              <a:t> sources not correlated with CO emissions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traffic very minor contributor to total CH</a:t>
            </a:r>
            <a:r>
              <a:rPr lang="en-US" baseline="-25000" dirty="0" smtClean="0"/>
              <a:t>4</a:t>
            </a:r>
            <a:r>
              <a:rPr lang="en-US" dirty="0" smtClean="0"/>
              <a:t> in L.A. Basin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solidFill>
            <a:schemeClr val="tx1"/>
          </a:solidFill>
        </a:ln>
      </a:spPr>
      <a:bodyPr wrap="square" rtlCol="0">
        <a:spAutoFit/>
      </a:bodyPr>
      <a:lstStyle>
        <a:defPPr>
          <a:defRPr sz="2000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6218</TotalTime>
  <Words>1859</Words>
  <Application>Microsoft Office PowerPoint</Application>
  <PresentationFormat>On-screen Show (4:3)</PresentationFormat>
  <Paragraphs>285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jpeischl</dc:creator>
  <cp:lastModifiedBy>jpeischl</cp:lastModifiedBy>
  <cp:revision>721</cp:revision>
  <dcterms:created xsi:type="dcterms:W3CDTF">2010-11-30T17:23:06Z</dcterms:created>
  <dcterms:modified xsi:type="dcterms:W3CDTF">2011-05-17T14:29:55Z</dcterms:modified>
</cp:coreProperties>
</file>