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63" r:id="rId4"/>
    <p:sldId id="274" r:id="rId5"/>
    <p:sldId id="260" r:id="rId6"/>
    <p:sldId id="257" r:id="rId7"/>
    <p:sldId id="258" r:id="rId8"/>
    <p:sldId id="266" r:id="rId9"/>
    <p:sldId id="268" r:id="rId10"/>
    <p:sldId id="271" r:id="rId11"/>
    <p:sldId id="261" r:id="rId12"/>
    <p:sldId id="270" r:id="rId13"/>
    <p:sldId id="276" r:id="rId14"/>
    <p:sldId id="275" r:id="rId15"/>
    <p:sldId id="277" r:id="rId16"/>
    <p:sldId id="262" r:id="rId17"/>
    <p:sldId id="265" r:id="rId18"/>
    <p:sldId id="26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>
        <p:scale>
          <a:sx n="60" d="100"/>
          <a:sy n="60" d="100"/>
        </p:scale>
        <p:origin x="-22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C73A0-7E8E-4C52-86DA-947320FAB90D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E63E-466D-419D-A0EC-0CDB41D4671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F1BC7-71F4-448D-82B5-99E7D998CF18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4E63E-466D-419D-A0EC-0CDB41D46718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5D4C-739E-4C0D-B8B8-CFF2950F4738}" type="datetimeFigureOut">
              <a:rPr lang="en-CA" smtClean="0"/>
              <a:pPr/>
              <a:t>16/05/2011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451A-A4DD-47A8-9032-A92178BD5B5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136904" cy="1611610"/>
          </a:xfrm>
        </p:spPr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b="1" dirty="0"/>
              <a:t> </a:t>
            </a:r>
            <a:r>
              <a:rPr lang="en-CA" sz="3600" dirty="0"/>
              <a:t>Tale of Two Extremes: Contrasting NH</a:t>
            </a:r>
            <a:r>
              <a:rPr lang="en-CA" sz="3600" baseline="-25000" dirty="0"/>
              <a:t>3</a:t>
            </a:r>
            <a:r>
              <a:rPr lang="en-CA" sz="3600" dirty="0"/>
              <a:t> </a:t>
            </a:r>
            <a:r>
              <a:rPr lang="en-CA" sz="3600" dirty="0" smtClean="0"/>
              <a:t> at </a:t>
            </a:r>
            <a:r>
              <a:rPr lang="en-CA" sz="3600" dirty="0"/>
              <a:t>the Bakersfield and Pasadena </a:t>
            </a:r>
            <a:r>
              <a:rPr lang="en-CA" sz="3600" dirty="0" smtClean="0"/>
              <a:t>Supersites</a:t>
            </a:r>
            <a:endParaRPr lang="en-CA" sz="3600" dirty="0"/>
          </a:p>
        </p:txBody>
      </p:sp>
      <p:pic>
        <p:nvPicPr>
          <p:cNvPr id="3074" name="Picture 2" descr="http://www.chem.utoronto.ca/staff/JGM/gallery/at_play/11.jpg"/>
          <p:cNvPicPr>
            <a:picLocks noChangeAspect="1" noChangeArrowheads="1"/>
          </p:cNvPicPr>
          <p:nvPr/>
        </p:nvPicPr>
        <p:blipFill>
          <a:blip r:embed="rId3" cstate="print"/>
          <a:srcRect r="21430"/>
          <a:stretch>
            <a:fillRect/>
          </a:stretch>
        </p:blipFill>
        <p:spPr bwMode="auto">
          <a:xfrm>
            <a:off x="3178632" y="1772816"/>
            <a:ext cx="2761520" cy="2571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4549676"/>
            <a:ext cx="33649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Jennifer Murphy</a:t>
            </a:r>
          </a:p>
          <a:p>
            <a:pPr algn="ctr"/>
            <a:r>
              <a:rPr lang="en-CA" sz="2400" dirty="0" err="1" smtClean="0"/>
              <a:t>Milos</a:t>
            </a:r>
            <a:r>
              <a:rPr lang="en-CA" sz="2400" dirty="0" smtClean="0"/>
              <a:t> </a:t>
            </a:r>
            <a:r>
              <a:rPr lang="en-CA" sz="2400" dirty="0" err="1" smtClean="0"/>
              <a:t>Markovic</a:t>
            </a:r>
            <a:endParaRPr lang="en-CA" sz="2400" dirty="0" smtClean="0"/>
          </a:p>
          <a:p>
            <a:pPr algn="ctr"/>
            <a:r>
              <a:rPr lang="en-CA" sz="2400" dirty="0" smtClean="0"/>
              <a:t>Trevor </a:t>
            </a:r>
            <a:r>
              <a:rPr lang="en-CA" sz="2400" dirty="0" err="1" smtClean="0"/>
              <a:t>VandenBoer</a:t>
            </a:r>
            <a:endParaRPr lang="en-CA" sz="2400" dirty="0" smtClean="0"/>
          </a:p>
          <a:p>
            <a:pPr algn="ctr"/>
            <a:r>
              <a:rPr lang="en-CA" sz="2400" dirty="0" err="1" smtClean="0"/>
              <a:t>Raluca</a:t>
            </a:r>
            <a:r>
              <a:rPr lang="en-CA" sz="2400" dirty="0" smtClean="0"/>
              <a:t> Ellis</a:t>
            </a:r>
          </a:p>
          <a:p>
            <a:pPr algn="ctr"/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Department of Chemistry</a:t>
            </a:r>
          </a:p>
          <a:p>
            <a:pPr algn="ctr"/>
            <a:r>
              <a:rPr lang="en-C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Toronto</a:t>
            </a: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80" name="Picture 8" descr="http://www.chem.utoronto.ca/staff/JGM/research/calnex/02.jpg"/>
          <p:cNvPicPr>
            <a:picLocks noChangeAspect="1" noChangeArrowheads="1"/>
          </p:cNvPicPr>
          <p:nvPr/>
        </p:nvPicPr>
        <p:blipFill>
          <a:blip r:embed="rId4" cstate="print"/>
          <a:srcRect r="50861"/>
          <a:stretch>
            <a:fillRect/>
          </a:stretch>
        </p:blipFill>
        <p:spPr bwMode="auto">
          <a:xfrm>
            <a:off x="0" y="1412776"/>
            <a:ext cx="2995514" cy="4084320"/>
          </a:xfrm>
          <a:prstGeom prst="rect">
            <a:avLst/>
          </a:prstGeom>
          <a:noFill/>
        </p:spPr>
      </p:pic>
      <p:pic>
        <p:nvPicPr>
          <p:cNvPr id="3082" name="Picture 10" descr="http://www.chem.utoronto.ca/staff/JGM/research/calnex/05.jpg"/>
          <p:cNvPicPr>
            <a:picLocks noChangeAspect="1" noChangeArrowheads="1"/>
          </p:cNvPicPr>
          <p:nvPr/>
        </p:nvPicPr>
        <p:blipFill>
          <a:blip r:embed="rId5" cstate="print"/>
          <a:srcRect t="5980" b="4561"/>
          <a:stretch>
            <a:fillRect/>
          </a:stretch>
        </p:blipFill>
        <p:spPr bwMode="auto">
          <a:xfrm>
            <a:off x="6088380" y="1412776"/>
            <a:ext cx="3055620" cy="40900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59832" y="1700808"/>
            <a:ext cx="2952328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09310"/>
            <a:ext cx="1636116" cy="13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1" y="5505309"/>
            <a:ext cx="1331640" cy="135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332656"/>
            <a:ext cx="537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Temperature and NH</a:t>
            </a:r>
            <a:r>
              <a:rPr lang="en-CA" sz="2800" baseline="-25000" dirty="0" smtClean="0"/>
              <a:t>3</a:t>
            </a:r>
            <a:r>
              <a:rPr lang="en-CA" sz="2800" dirty="0" smtClean="0"/>
              <a:t> at Bakersfield</a:t>
            </a:r>
            <a:endParaRPr lang="en-CA" sz="2800" dirty="0"/>
          </a:p>
        </p:txBody>
      </p:sp>
      <p:pic>
        <p:nvPicPr>
          <p:cNvPr id="8" name="Picture 7" descr="Graph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340768"/>
            <a:ext cx="5673328" cy="52875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75656" y="1296144"/>
            <a:ext cx="6624737" cy="5373216"/>
            <a:chOff x="294367" y="3140968"/>
            <a:chExt cx="5357754" cy="3672408"/>
          </a:xfrm>
        </p:grpSpPr>
        <p:pic>
          <p:nvPicPr>
            <p:cNvPr id="3" name="Picture 2" descr="Max_ammonia_6ht_ave_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140968"/>
              <a:ext cx="5256585" cy="34563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07704" y="6444044"/>
              <a:ext cx="26858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Overnight Temperature (K)</a:t>
              </a:r>
              <a:endParaRPr lang="en-CA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675919" y="4584688"/>
              <a:ext cx="2239270" cy="2986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  Daily </a:t>
              </a:r>
              <a:r>
                <a:rPr lang="en-CA" dirty="0" smtClean="0"/>
                <a:t>Maximum Ammonia (ppb)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3_hour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3489"/>
            <a:ext cx="7965130" cy="3397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88640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Comparison with Model</a:t>
            </a:r>
            <a:endParaRPr lang="en-CA" sz="2800" dirty="0"/>
          </a:p>
        </p:txBody>
      </p:sp>
      <p:pic>
        <p:nvPicPr>
          <p:cNvPr id="7" name="Picture 6" descr="NH3_mod_o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7963743" cy="3400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2239" y="6165304"/>
            <a:ext cx="409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CMAQ data courtesy of Kirk Baker, US EPA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3_mod_o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624"/>
            <a:ext cx="7963743" cy="3400425"/>
          </a:xfrm>
          <a:prstGeom prst="rect">
            <a:avLst/>
          </a:prstGeom>
        </p:spPr>
      </p:pic>
      <p:pic>
        <p:nvPicPr>
          <p:cNvPr id="4" name="Picture 3" descr="HNO3_mod_o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457575"/>
            <a:ext cx="7819727" cy="3400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188640"/>
            <a:ext cx="19442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Model usually has a low bias for NH</a:t>
            </a:r>
            <a:r>
              <a:rPr lang="en-CA" baseline="-25000" dirty="0" smtClean="0"/>
              <a:t>3</a:t>
            </a:r>
            <a:endParaRPr lang="en-CA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3573016"/>
            <a:ext cx="212372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Model usually has a high bias for HNO</a:t>
            </a:r>
            <a:r>
              <a:rPr lang="en-CA" baseline="-25000" dirty="0" smtClean="0"/>
              <a:t>3</a:t>
            </a:r>
            <a:endParaRPr lang="en-CA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191672" y="6488668"/>
            <a:ext cx="29523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Model </a:t>
            </a:r>
            <a:r>
              <a:rPr lang="en-CA" dirty="0" smtClean="0"/>
              <a:t>overestimates NH</a:t>
            </a:r>
            <a:r>
              <a:rPr lang="en-CA" baseline="-25000" dirty="0" smtClean="0"/>
              <a:t>4</a:t>
            </a:r>
            <a:r>
              <a:rPr lang="en-CA" dirty="0" smtClean="0"/>
              <a:t>NO</a:t>
            </a:r>
            <a:r>
              <a:rPr lang="en-CA" baseline="-25000" dirty="0" smtClean="0"/>
              <a:t>3</a:t>
            </a:r>
            <a:endParaRPr lang="en-CA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" y="1386036"/>
            <a:ext cx="7581900" cy="5067300"/>
          </a:xfrm>
          <a:prstGeom prst="rect">
            <a:avLst/>
          </a:prstGeom>
        </p:spPr>
      </p:pic>
      <p:pic>
        <p:nvPicPr>
          <p:cNvPr id="5" name="Picture 4" descr="Graph7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050" y="1386036"/>
            <a:ext cx="7581900" cy="5067300"/>
          </a:xfrm>
          <a:prstGeom prst="rect">
            <a:avLst/>
          </a:prstGeom>
        </p:spPr>
      </p:pic>
      <p:pic>
        <p:nvPicPr>
          <p:cNvPr id="6" name="Picture 5" descr="Graph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524" y="1386036"/>
            <a:ext cx="7581900" cy="506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260648"/>
            <a:ext cx="4684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Historical Record at Bakersfield</a:t>
            </a:r>
            <a:endParaRPr lang="en-C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9330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Partitioning can account for winter NH</a:t>
            </a:r>
            <a:r>
              <a:rPr lang="en-CA" baseline="-25000" dirty="0" smtClean="0"/>
              <a:t>4</a:t>
            </a:r>
            <a:r>
              <a:rPr lang="en-CA" baseline="30000" dirty="0" smtClean="0"/>
              <a:t>+</a:t>
            </a:r>
            <a:r>
              <a:rPr lang="en-CA" dirty="0" smtClean="0"/>
              <a:t>, but not NO</a:t>
            </a:r>
            <a:r>
              <a:rPr lang="en-CA" baseline="-25000" dirty="0" smtClean="0"/>
              <a:t>3</a:t>
            </a:r>
            <a:r>
              <a:rPr lang="en-CA" baseline="30000" dirty="0" smtClean="0"/>
              <a:t>-</a:t>
            </a:r>
            <a:endParaRPr lang="en-CA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88640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Summary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7206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 </a:t>
            </a:r>
            <a:r>
              <a:rPr lang="en-CA" sz="2400" dirty="0" smtClean="0"/>
              <a:t> </a:t>
            </a:r>
            <a:r>
              <a:rPr lang="en-CA" sz="2400" dirty="0" err="1" smtClean="0"/>
              <a:t>NH</a:t>
            </a:r>
            <a:r>
              <a:rPr lang="en-CA" sz="2400" baseline="-25000" dirty="0" err="1" smtClean="0"/>
              <a:t>x</a:t>
            </a:r>
            <a:r>
              <a:rPr lang="en-CA" sz="2400" dirty="0" smtClean="0"/>
              <a:t> is ~4 times larger at </a:t>
            </a:r>
            <a:r>
              <a:rPr lang="en-CA" sz="2400" dirty="0" smtClean="0"/>
              <a:t>Bakersfield than at Pasadena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different processes control NH</a:t>
            </a:r>
            <a:r>
              <a:rPr lang="en-CA" sz="2400" baseline="-25000" dirty="0" smtClean="0"/>
              <a:t>3</a:t>
            </a:r>
            <a:r>
              <a:rPr lang="en-CA" sz="2400" dirty="0" smtClean="0"/>
              <a:t> at the two ground sites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CMAQ does not represent Bakersfield NH</a:t>
            </a:r>
            <a:r>
              <a:rPr lang="en-CA" sz="2400" baseline="-25000" dirty="0" smtClean="0"/>
              <a:t>3</a:t>
            </a:r>
            <a:r>
              <a:rPr lang="en-CA" sz="2400" dirty="0" smtClean="0"/>
              <a:t> well</a:t>
            </a:r>
          </a:p>
          <a:p>
            <a:r>
              <a:rPr lang="en-CA" sz="2400" dirty="0" smtClean="0"/>
              <a:t>	(emissions or partitioning)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573016"/>
            <a:ext cx="628986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 		      </a:t>
            </a:r>
            <a:r>
              <a:rPr lang="en-CA" sz="2800" dirty="0" smtClean="0"/>
              <a:t>Additional Questions</a:t>
            </a:r>
          </a:p>
          <a:p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aerosol pH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influence of/on organic acids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relative contributions of NH</a:t>
            </a:r>
            <a:r>
              <a:rPr lang="en-CA" sz="2400" baseline="-25000" dirty="0" smtClean="0"/>
              <a:t>3</a:t>
            </a:r>
            <a:r>
              <a:rPr lang="en-CA" sz="2400" dirty="0" smtClean="0"/>
              <a:t> emissions sources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471" y="908720"/>
            <a:ext cx="70580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2438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38962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7704" y="0"/>
            <a:ext cx="543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 dirty="0"/>
              <a:t>FREE </a:t>
            </a:r>
            <a:r>
              <a:rPr lang="en-CA" sz="2800" b="1" dirty="0" smtClean="0"/>
              <a:t>AMMONIA, FA </a:t>
            </a:r>
            <a:r>
              <a:rPr lang="en-CA" sz="2800" b="1" dirty="0"/>
              <a:t>= TA – 2 * TS</a:t>
            </a:r>
          </a:p>
          <a:p>
            <a:pPr algn="ctr"/>
            <a:r>
              <a:rPr lang="en-CA" sz="2800" b="1" dirty="0"/>
              <a:t>= [NH</a:t>
            </a:r>
            <a:r>
              <a:rPr lang="en-CA" sz="2800" b="1" baseline="-25000" dirty="0"/>
              <a:t>4</a:t>
            </a:r>
            <a:r>
              <a:rPr lang="en-CA" sz="2800" b="1" baseline="30000" dirty="0"/>
              <a:t>+</a:t>
            </a:r>
            <a:r>
              <a:rPr lang="en-CA" sz="2800" b="1" dirty="0"/>
              <a:t>] + [NH</a:t>
            </a:r>
            <a:r>
              <a:rPr lang="en-CA" sz="2800" b="1" baseline="-25000" dirty="0"/>
              <a:t>3(g)</a:t>
            </a:r>
            <a:r>
              <a:rPr lang="en-CA" sz="2800" b="1" dirty="0"/>
              <a:t>] – 2 * [</a:t>
            </a:r>
            <a:r>
              <a:rPr lang="en-CA" sz="2800" b="1" dirty="0" smtClean="0"/>
              <a:t>SO</a:t>
            </a:r>
            <a:r>
              <a:rPr lang="en-CA" sz="2800" b="1" baseline="-25000" dirty="0" smtClean="0"/>
              <a:t>4</a:t>
            </a:r>
            <a:r>
              <a:rPr lang="en-CA" sz="2800" b="1" baseline="30000" dirty="0" smtClean="0"/>
              <a:t>2-</a:t>
            </a:r>
            <a:r>
              <a:rPr lang="en-CA" sz="2800" b="1" dirty="0" smtClean="0"/>
              <a:t>] </a:t>
            </a:r>
            <a:endParaRPr lang="en-CA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444208" y="119675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 rot="5400000">
            <a:off x="1516613" y="3532059"/>
            <a:ext cx="260154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Particle Fraction</a:t>
            </a:r>
            <a:endParaRPr lang="en-CA" sz="2800" b="1" dirty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932190" y="6550223"/>
            <a:ext cx="32118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400" dirty="0" err="1"/>
              <a:t>Markovic</a:t>
            </a:r>
            <a:r>
              <a:rPr lang="en-CA" sz="1400" dirty="0"/>
              <a:t> </a:t>
            </a:r>
            <a:r>
              <a:rPr lang="en-CA" sz="1400" i="1" dirty="0"/>
              <a:t>et </a:t>
            </a:r>
            <a:r>
              <a:rPr lang="en-CA" sz="1400" i="1" dirty="0" smtClean="0"/>
              <a:t>al., </a:t>
            </a:r>
            <a:r>
              <a:rPr lang="en-CA" sz="1400" dirty="0" smtClean="0"/>
              <a:t>Atmos</a:t>
            </a:r>
            <a:r>
              <a:rPr lang="en-CA" sz="1400" dirty="0"/>
              <a:t>. Chem. Phys</a:t>
            </a:r>
            <a:r>
              <a:rPr lang="en-CA" sz="1400" dirty="0" smtClean="0"/>
              <a:t>., 2011</a:t>
            </a:r>
            <a:endParaRPr lang="en-CA" sz="1400" dirty="0"/>
          </a:p>
        </p:txBody>
      </p:sp>
      <p:sp>
        <p:nvSpPr>
          <p:cNvPr id="8" name="Oval 7"/>
          <p:cNvSpPr/>
          <p:nvPr/>
        </p:nvSpPr>
        <p:spPr>
          <a:xfrm rot="3233421">
            <a:off x="4794399" y="1816154"/>
            <a:ext cx="1588589" cy="2563423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860032" y="2636912"/>
            <a:ext cx="126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Ohio Valley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4044"/>
            <a:ext cx="362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predict partitioning using ISORROPIA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23528" y="558924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/>
              <a:t>Conditions:</a:t>
            </a:r>
          </a:p>
          <a:p>
            <a:pPr algn="ctr"/>
            <a:r>
              <a:rPr lang="en-CA" b="1" dirty="0"/>
              <a:t>RH = 40 %, T = 275 – 315 K, </a:t>
            </a:r>
            <a:r>
              <a:rPr lang="en-CA" b="1" dirty="0">
                <a:solidFill>
                  <a:srgbClr val="000000"/>
                </a:solidFill>
              </a:rPr>
              <a:t>TN = 20 </a:t>
            </a:r>
            <a:r>
              <a:rPr lang="en-CA" b="1" dirty="0" err="1">
                <a:solidFill>
                  <a:srgbClr val="000000"/>
                </a:solidFill>
              </a:rPr>
              <a:t>nmol</a:t>
            </a:r>
            <a:r>
              <a:rPr lang="en-CA" b="1" dirty="0">
                <a:solidFill>
                  <a:srgbClr val="000000"/>
                </a:solidFill>
              </a:rPr>
              <a:t> m</a:t>
            </a:r>
            <a:r>
              <a:rPr lang="en-CA" b="1" baseline="30000" dirty="0">
                <a:solidFill>
                  <a:srgbClr val="000000"/>
                </a:solidFill>
              </a:rPr>
              <a:t>-3</a:t>
            </a:r>
            <a:r>
              <a:rPr lang="en-CA" b="1" dirty="0"/>
              <a:t> , TS = 21 </a:t>
            </a:r>
            <a:r>
              <a:rPr lang="en-CA" b="1" dirty="0" err="1"/>
              <a:t>nmol</a:t>
            </a:r>
            <a:r>
              <a:rPr lang="en-CA" b="1" dirty="0"/>
              <a:t> m</a:t>
            </a:r>
            <a:r>
              <a:rPr lang="en-CA" b="1" baseline="30000" dirty="0"/>
              <a:t>-3</a:t>
            </a:r>
            <a:r>
              <a:rPr lang="en-CA" b="1" dirty="0"/>
              <a:t> , TA = 0 - 2750 </a:t>
            </a:r>
            <a:r>
              <a:rPr lang="en-CA" b="1" dirty="0" err="1"/>
              <a:t>nmol</a:t>
            </a:r>
            <a:r>
              <a:rPr lang="en-CA" b="1" dirty="0"/>
              <a:t> m</a:t>
            </a:r>
            <a:r>
              <a:rPr lang="en-CA" b="1" baseline="30000" dirty="0"/>
              <a:t>-3 </a:t>
            </a:r>
            <a:endParaRPr lang="en-CA" b="1" dirty="0"/>
          </a:p>
          <a:p>
            <a:pPr algn="ctr"/>
            <a:r>
              <a:rPr lang="en-CA" b="1" dirty="0"/>
              <a:t>FA values during the campaign = ( -42 </a:t>
            </a:r>
            <a:r>
              <a:rPr lang="en-CA" b="1" dirty="0" err="1"/>
              <a:t>nmol</a:t>
            </a:r>
            <a:r>
              <a:rPr lang="en-CA" b="1" dirty="0"/>
              <a:t> m</a:t>
            </a:r>
            <a:r>
              <a:rPr lang="en-CA" b="1" baseline="30000" dirty="0"/>
              <a:t>-3 </a:t>
            </a:r>
            <a:r>
              <a:rPr lang="en-CA" b="1" dirty="0"/>
              <a:t> to 2750 </a:t>
            </a:r>
            <a:r>
              <a:rPr lang="en-CA" b="1" dirty="0" err="1"/>
              <a:t>nmol</a:t>
            </a:r>
            <a:r>
              <a:rPr lang="en-CA" b="1" dirty="0"/>
              <a:t> m</a:t>
            </a:r>
            <a:r>
              <a:rPr lang="en-CA" b="1" baseline="30000" dirty="0"/>
              <a:t>-3 </a:t>
            </a:r>
            <a:r>
              <a:rPr lang="en-CA" b="1" dirty="0"/>
              <a:t> )</a:t>
            </a:r>
          </a:p>
        </p:txBody>
      </p:sp>
      <p:pic>
        <p:nvPicPr>
          <p:cNvPr id="10" name="Picture 2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9200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79200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043608" y="980728"/>
            <a:ext cx="7414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Nitrate partitioning driven mainly by meteorology</a:t>
            </a:r>
            <a:endParaRPr lang="en-CA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404664"/>
            <a:ext cx="4328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High NH</a:t>
            </a:r>
            <a:r>
              <a:rPr lang="en-CA" sz="3200" baseline="-25000" dirty="0" smtClean="0"/>
              <a:t>3</a:t>
            </a:r>
            <a:r>
              <a:rPr lang="en-CA" sz="3200" dirty="0" smtClean="0"/>
              <a:t>, low TS and TN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293096"/>
            <a:ext cx="22717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100   80   60    40    20    0</a:t>
            </a:r>
          </a:p>
          <a:p>
            <a:r>
              <a:rPr lang="en-CA" sz="2000" b="1" dirty="0" smtClean="0"/>
              <a:t>      </a:t>
            </a:r>
            <a:r>
              <a:rPr lang="en-CA" sz="1600" b="1" dirty="0" smtClean="0"/>
              <a:t>Particle Fraction</a:t>
            </a:r>
            <a:endParaRPr lang="en-CA" sz="1600" b="1" dirty="0"/>
          </a:p>
        </p:txBody>
      </p:sp>
      <p:sp>
        <p:nvSpPr>
          <p:cNvPr id="8" name="Oval 7"/>
          <p:cNvSpPr/>
          <p:nvPr/>
        </p:nvSpPr>
        <p:spPr>
          <a:xfrm rot="1106528">
            <a:off x="1754485" y="2891383"/>
            <a:ext cx="571551" cy="164149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38962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44208" y="1196752"/>
            <a:ext cx="21602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 rot="5400000">
            <a:off x="1516613" y="3532059"/>
            <a:ext cx="260154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Particle Fraction</a:t>
            </a:r>
            <a:endParaRPr lang="en-CA" sz="2800" b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l="9016" b="14789"/>
          <a:stretch>
            <a:fillRect/>
          </a:stretch>
        </p:blipFill>
        <p:spPr bwMode="auto">
          <a:xfrm>
            <a:off x="1835696" y="1484784"/>
            <a:ext cx="79928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19672" y="476672"/>
            <a:ext cx="692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Pasadena data on chemical map generated assuming TN = 100 </a:t>
            </a:r>
            <a:r>
              <a:rPr lang="en-CA" dirty="0" err="1" smtClean="0"/>
              <a:t>nmol</a:t>
            </a:r>
            <a:r>
              <a:rPr lang="en-CA" dirty="0" smtClean="0"/>
              <a:t> m</a:t>
            </a:r>
            <a:r>
              <a:rPr lang="en-CA" baseline="30000" dirty="0" smtClean="0"/>
              <a:t>-3</a:t>
            </a:r>
          </a:p>
          <a:p>
            <a:r>
              <a:rPr lang="en-CA" dirty="0" smtClean="0"/>
              <a:t>TN actually ranges from 10 – 700 and correlates with FA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6286544" cy="917596"/>
          </a:xfrm>
        </p:spPr>
        <p:txBody>
          <a:bodyPr>
            <a:noAutofit/>
          </a:bodyPr>
          <a:lstStyle/>
          <a:p>
            <a:r>
              <a:rPr lang="en-CA" sz="2800" dirty="0" smtClean="0"/>
              <a:t>Ammonia and Particle Formation</a:t>
            </a:r>
            <a:endParaRPr lang="en-CA" sz="2800" baseline="-25000" dirty="0"/>
          </a:p>
        </p:txBody>
      </p:sp>
      <p:pic>
        <p:nvPicPr>
          <p:cNvPr id="1026" name="Picture 2" descr="C:\Users\Jennifer Murphy\AppData\Local\Microsoft\Windows\Temporary Internet Files\Content.IE5\0X0WZX93\MCj041277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465793"/>
            <a:ext cx="1541912" cy="2121827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941168"/>
            <a:ext cx="1861378" cy="1322558"/>
          </a:xfrm>
          <a:prstGeom prst="rect">
            <a:avLst/>
          </a:prstGeom>
          <a:noFill/>
        </p:spPr>
      </p:pic>
      <p:pic>
        <p:nvPicPr>
          <p:cNvPr id="1030" name="Picture 6" descr="C:\Users\Jennifer Murphy\AppData\Local\Microsoft\Windows\Temporary Internet Files\Content.IE5\DHG9X8SY\MCj0434820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2285992" cy="2285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370261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NO</a:t>
            </a:r>
            <a:r>
              <a:rPr lang="en-CA" baseline="-25000" dirty="0" err="1" smtClean="0"/>
              <a:t>x</a:t>
            </a:r>
            <a:endParaRPr lang="en-CA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286644" y="357187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SO</a:t>
            </a:r>
            <a:r>
              <a:rPr lang="en-CA" baseline="-25000" dirty="0" smtClean="0"/>
              <a:t>2</a:t>
            </a:r>
            <a:endParaRPr lang="en-CA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370261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NH</a:t>
            </a:r>
            <a:r>
              <a:rPr lang="en-CA" baseline="-25000" dirty="0" smtClean="0"/>
              <a:t>3</a:t>
            </a:r>
            <a:endParaRPr lang="en-CA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71462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HNO</a:t>
            </a:r>
            <a:r>
              <a:rPr lang="en-CA" baseline="-25000" dirty="0" smtClean="0"/>
              <a:t>3</a:t>
            </a:r>
            <a:endParaRPr lang="en-CA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4034" y="257174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SO</a:t>
            </a:r>
            <a:r>
              <a:rPr lang="en-CA" baseline="-25000" dirty="0" smtClean="0"/>
              <a:t>4</a:t>
            </a:r>
            <a:endParaRPr lang="en-CA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7222071" y="4207953"/>
            <a:ext cx="559362" cy="158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250131" y="3250405"/>
            <a:ext cx="500066" cy="158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071140" y="4500570"/>
            <a:ext cx="572298" cy="794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858018" y="4499776"/>
            <a:ext cx="571504" cy="158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858018" y="3356768"/>
            <a:ext cx="571504" cy="158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357818" y="1857364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5510218" y="2071678"/>
            <a:ext cx="133352" cy="809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5786446" y="2000240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5815018" y="2314564"/>
            <a:ext cx="114304" cy="11430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5500694" y="2285992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2705088" y="2214554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6357950" y="2500306"/>
            <a:ext cx="642942" cy="215108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4285851" y="2643579"/>
            <a:ext cx="1072364" cy="928694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510218" y="2009764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5662618" y="2224078"/>
            <a:ext cx="133352" cy="809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5938846" y="2152640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/>
          <p:cNvSpPr/>
          <p:nvPr/>
        </p:nvSpPr>
        <p:spPr>
          <a:xfrm>
            <a:off x="5967418" y="2466964"/>
            <a:ext cx="114304" cy="11430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5653094" y="2438392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2347898" y="1928802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1" name="Oval 40"/>
          <p:cNvSpPr/>
          <p:nvPr/>
        </p:nvSpPr>
        <p:spPr>
          <a:xfrm>
            <a:off x="2857488" y="2366954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2" name="Oval 41"/>
          <p:cNvSpPr/>
          <p:nvPr/>
        </p:nvSpPr>
        <p:spPr>
          <a:xfrm>
            <a:off x="2705088" y="1928802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Oval 42"/>
          <p:cNvSpPr/>
          <p:nvPr/>
        </p:nvSpPr>
        <p:spPr>
          <a:xfrm>
            <a:off x="2419336" y="2143116"/>
            <a:ext cx="142876" cy="1428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4" name="Oval 43"/>
          <p:cNvSpPr/>
          <p:nvPr/>
        </p:nvSpPr>
        <p:spPr>
          <a:xfrm>
            <a:off x="2490774" y="2357430"/>
            <a:ext cx="133352" cy="809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2847964" y="2071678"/>
            <a:ext cx="133352" cy="8096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TextBox 45"/>
          <p:cNvSpPr txBox="1"/>
          <p:nvPr/>
        </p:nvSpPr>
        <p:spPr>
          <a:xfrm>
            <a:off x="5286380" y="271462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(NH</a:t>
            </a:r>
            <a:r>
              <a:rPr lang="en-CA" baseline="-25000" dirty="0" smtClean="0"/>
              <a:t>4</a:t>
            </a:r>
            <a:r>
              <a:rPr lang="en-CA" dirty="0" smtClean="0"/>
              <a:t>)</a:t>
            </a:r>
            <a:r>
              <a:rPr lang="en-CA" baseline="-25000" dirty="0" smtClean="0"/>
              <a:t>2</a:t>
            </a:r>
            <a:r>
              <a:rPr lang="en-CA" dirty="0" smtClean="0"/>
              <a:t>SO</a:t>
            </a:r>
            <a:r>
              <a:rPr lang="en-CA" baseline="-25000" dirty="0" smtClean="0"/>
              <a:t>4</a:t>
            </a:r>
            <a:endParaRPr lang="en-CA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 rot="16200000" flipV="1">
            <a:off x="3357157" y="2786455"/>
            <a:ext cx="929488" cy="78581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500166" y="2428868"/>
            <a:ext cx="571504" cy="35798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5327" y="2714620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NH</a:t>
            </a:r>
            <a:r>
              <a:rPr lang="en-CA" baseline="-25000" dirty="0" smtClean="0"/>
              <a:t>4</a:t>
            </a:r>
            <a:r>
              <a:rPr lang="en-CA" dirty="0" smtClean="0"/>
              <a:t>NO</a:t>
            </a:r>
            <a:r>
              <a:rPr lang="en-CA" baseline="-25000" dirty="0" smtClean="0"/>
              <a:t>3</a:t>
            </a:r>
            <a:endParaRPr lang="en-CA" baseline="-25000" dirty="0"/>
          </a:p>
        </p:txBody>
      </p:sp>
      <p:cxnSp>
        <p:nvCxnSpPr>
          <p:cNvPr id="48" name="Straight Arrow Connector 47"/>
          <p:cNvCxnSpPr/>
          <p:nvPr/>
        </p:nvCxnSpPr>
        <p:spPr>
          <a:xfrm rot="16200000" flipH="1">
            <a:off x="4357686" y="4357694"/>
            <a:ext cx="2000264" cy="1428760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607851" y="4464851"/>
            <a:ext cx="2214578" cy="1000132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H="1">
            <a:off x="678629" y="3821909"/>
            <a:ext cx="2714644" cy="1214446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57818" y="1000108"/>
            <a:ext cx="331000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/>
              <a:t>Highly coupled and non-linear</a:t>
            </a:r>
            <a:endParaRPr lang="en-CA" sz="2000" dirty="0"/>
          </a:p>
        </p:txBody>
      </p:sp>
      <p:cxnSp>
        <p:nvCxnSpPr>
          <p:cNvPr id="52" name="Straight Arrow Connector 51"/>
          <p:cNvCxnSpPr/>
          <p:nvPr/>
        </p:nvCxnSpPr>
        <p:spPr>
          <a:xfrm rot="16200000" flipH="1">
            <a:off x="1464447" y="4321975"/>
            <a:ext cx="2571768" cy="35719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4607719" y="4393413"/>
            <a:ext cx="2714644" cy="21431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Jennifer Murphy\AppData\Local\Microsoft\Windows\Temporary Internet Files\Content.IE5\0Y88JZZH\MC90043481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223634"/>
            <a:ext cx="1634366" cy="1634366"/>
          </a:xfrm>
          <a:prstGeom prst="rect">
            <a:avLst/>
          </a:prstGeom>
          <a:noFill/>
        </p:spPr>
      </p:pic>
      <p:pic>
        <p:nvPicPr>
          <p:cNvPr id="1028" name="Picture 4" descr="C:\Users\Jennifer Murphy\AppData\Local\Microsoft\Windows\Temporary Internet Files\Content.IE5\32XGH5I4\MC90003721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731862"/>
            <a:ext cx="1298241" cy="112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1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stLA_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9" y="3573016"/>
            <a:ext cx="7870507" cy="3296602"/>
          </a:xfrm>
          <a:prstGeom prst="rect">
            <a:avLst/>
          </a:prstGeom>
        </p:spPr>
      </p:pic>
      <p:pic>
        <p:nvPicPr>
          <p:cNvPr id="7" name="Picture 6" descr="Bakersfield_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04664"/>
            <a:ext cx="7940040" cy="3296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44624"/>
            <a:ext cx="3141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Historical CARB data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30817" y="908720"/>
            <a:ext cx="151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seasonality in NH</a:t>
            </a:r>
            <a:r>
              <a:rPr lang="en-CA" baseline="-25000" dirty="0" smtClean="0"/>
              <a:t>4</a:t>
            </a:r>
            <a:r>
              <a:rPr lang="en-CA" dirty="0" smtClean="0"/>
              <a:t>NO</a:t>
            </a:r>
            <a:r>
              <a:rPr lang="en-CA" baseline="-25000" dirty="0" smtClean="0"/>
              <a:t>3</a:t>
            </a:r>
            <a:endParaRPr lang="en-CA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630817" y="4581128"/>
            <a:ext cx="151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seasonality in (NH</a:t>
            </a:r>
            <a:r>
              <a:rPr lang="en-CA" baseline="-25000" dirty="0" smtClean="0"/>
              <a:t>4</a:t>
            </a:r>
            <a:r>
              <a:rPr lang="en-CA" dirty="0" smtClean="0"/>
              <a:t>)</a:t>
            </a:r>
            <a:r>
              <a:rPr lang="en-CA" baseline="-25000" dirty="0" smtClean="0"/>
              <a:t>2</a:t>
            </a:r>
            <a:r>
              <a:rPr lang="en-CA" dirty="0" smtClean="0"/>
              <a:t>SO</a:t>
            </a:r>
            <a:r>
              <a:rPr lang="en-CA" baseline="-25000" dirty="0" smtClean="0"/>
              <a:t>4</a:t>
            </a:r>
            <a:endParaRPr lang="en-CA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6216" y="6488668"/>
            <a:ext cx="245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Clarisse et al., </a:t>
            </a:r>
            <a:r>
              <a:rPr lang="en-CA" i="1" dirty="0" smtClean="0"/>
              <a:t>JGR</a:t>
            </a:r>
            <a:r>
              <a:rPr lang="en-CA" dirty="0" smtClean="0"/>
              <a:t>, 2010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373216"/>
            <a:ext cx="791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IASI retrieval of atmospheric ammonia</a:t>
            </a:r>
          </a:p>
          <a:p>
            <a:r>
              <a:rPr lang="en-CA" sz="2400" dirty="0" smtClean="0"/>
              <a:t>Mar – Oct average at 700 m during morning orbit (09:30 local)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0648"/>
            <a:ext cx="564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NH</a:t>
            </a:r>
            <a:r>
              <a:rPr lang="en-CA" sz="3600" baseline="-25000" dirty="0" smtClean="0"/>
              <a:t>3</a:t>
            </a:r>
            <a:r>
              <a:rPr lang="en-CA" sz="3600" dirty="0" smtClean="0"/>
              <a:t> in the San Joaquin Valley</a:t>
            </a:r>
            <a:endParaRPr lang="en-CA" sz="3600" baseline="-25000" dirty="0"/>
          </a:p>
        </p:txBody>
      </p:sp>
      <p:grpSp>
        <p:nvGrpSpPr>
          <p:cNvPr id="2" name="Group 15"/>
          <p:cNvGrpSpPr/>
          <p:nvPr/>
        </p:nvGrpSpPr>
        <p:grpSpPr>
          <a:xfrm>
            <a:off x="2051720" y="1340768"/>
            <a:ext cx="5283497" cy="3862779"/>
            <a:chOff x="1880791" y="1268760"/>
            <a:chExt cx="5283497" cy="386277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0791" y="1268760"/>
              <a:ext cx="5283497" cy="386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4"/>
            <p:cNvGrpSpPr/>
            <p:nvPr/>
          </p:nvGrpSpPr>
          <p:grpSpPr>
            <a:xfrm>
              <a:off x="2528863" y="2348880"/>
              <a:ext cx="2968475" cy="2601580"/>
              <a:chOff x="2483768" y="2204864"/>
              <a:chExt cx="2968475" cy="2601580"/>
            </a:xfrm>
          </p:grpSpPr>
          <p:sp>
            <p:nvSpPr>
              <p:cNvPr id="6" name="5-Point Star 5"/>
              <p:cNvSpPr/>
              <p:nvPr/>
            </p:nvSpPr>
            <p:spPr>
              <a:xfrm>
                <a:off x="5076056" y="4509120"/>
                <a:ext cx="288032" cy="260648"/>
              </a:xfrm>
              <a:prstGeom prst="star5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275856" y="2276872"/>
                <a:ext cx="216024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83768" y="2204864"/>
                <a:ext cx="816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 smtClean="0"/>
                  <a:t>Fresno</a:t>
                </a:r>
                <a:endParaRPr lang="en-CA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79912" y="4437112"/>
                <a:ext cx="1241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 smtClean="0"/>
                  <a:t>Bakersfield</a:t>
                </a:r>
                <a:endParaRPr lang="en-CA" b="1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427984" y="2852936"/>
                <a:ext cx="216024" cy="2160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44008" y="2780928"/>
                <a:ext cx="808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 smtClean="0"/>
                  <a:t>Visalia</a:t>
                </a:r>
                <a:endParaRPr lang="en-CA" b="1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 rot="5400000">
            <a:off x="6980650" y="3260901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/>
              <a:t>NH</a:t>
            </a:r>
            <a:r>
              <a:rPr lang="en-CA" sz="1600" b="1" baseline="-25000" dirty="0" smtClean="0"/>
              <a:t>3</a:t>
            </a:r>
            <a:r>
              <a:rPr lang="en-CA" sz="1600" b="1" dirty="0" smtClean="0"/>
              <a:t> (ppb)</a:t>
            </a:r>
            <a:endParaRPr lang="en-CA" sz="1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9552" y="2420888"/>
            <a:ext cx="7960995" cy="3888432"/>
            <a:chOff x="611560" y="1412776"/>
            <a:chExt cx="7960995" cy="38884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412776"/>
              <a:ext cx="7960995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3995936" y="3501008"/>
              <a:ext cx="2273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TM5 model prediction</a:t>
              </a:r>
              <a:endParaRPr lang="en-CA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5076056" y="4005064"/>
              <a:ext cx="432048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4778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Mobile Emissions of NH</a:t>
            </a:r>
            <a:r>
              <a:rPr lang="en-CA" sz="3600" baseline="-25000" dirty="0" smtClean="0"/>
              <a:t>3</a:t>
            </a:r>
            <a:endParaRPr lang="en-CA" sz="3600" baseline="-25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7056784" cy="495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6372036"/>
            <a:ext cx="24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Bishop et al., </a:t>
            </a:r>
            <a:r>
              <a:rPr lang="en-CA" i="1" dirty="0" smtClean="0"/>
              <a:t>ES&amp;T</a:t>
            </a:r>
            <a:r>
              <a:rPr lang="en-CA" dirty="0" smtClean="0"/>
              <a:t>, 2010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36756"/>
          <a:stretch>
            <a:fillRect/>
          </a:stretch>
        </p:blipFill>
        <p:spPr bwMode="auto">
          <a:xfrm>
            <a:off x="611560" y="1052736"/>
            <a:ext cx="794914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6021288"/>
            <a:ext cx="424847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/>
              <a:t>Mobile emissions of NH</a:t>
            </a:r>
            <a:r>
              <a:rPr lang="en-CA" b="1" baseline="-25000" dirty="0" smtClean="0"/>
              <a:t>3</a:t>
            </a:r>
            <a:r>
              <a:rPr lang="en-CA" b="1" dirty="0" smtClean="0"/>
              <a:t> comparable to </a:t>
            </a:r>
            <a:r>
              <a:rPr lang="en-CA" b="1" dirty="0" err="1" smtClean="0"/>
              <a:t>NO</a:t>
            </a:r>
            <a:r>
              <a:rPr lang="en-CA" b="1" baseline="-25000" dirty="0" err="1" smtClean="0"/>
              <a:t>x</a:t>
            </a:r>
            <a:r>
              <a:rPr lang="en-CA" b="1" dirty="0" smtClean="0"/>
              <a:t> in new, aggressively driven, vehicles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hem.utoronto.ca/staff/JGM/research/calnex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3165846" cy="4725144"/>
          </a:xfrm>
          <a:prstGeom prst="rect">
            <a:avLst/>
          </a:prstGeom>
          <a:noFill/>
        </p:spPr>
      </p:pic>
      <p:pic>
        <p:nvPicPr>
          <p:cNvPr id="4" name="Picture 3" descr="AIM_IC_schematic_CalN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10640"/>
            <a:ext cx="9015984" cy="554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188640"/>
            <a:ext cx="40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AIM-IC in Bakersfield</a:t>
            </a:r>
            <a:endParaRPr lang="en-C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1628800"/>
            <a:ext cx="3085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 – PM</a:t>
            </a:r>
            <a:r>
              <a:rPr lang="en-CA" baseline="-25000" dirty="0" smtClean="0"/>
              <a:t>2.5</a:t>
            </a:r>
            <a:r>
              <a:rPr lang="en-CA" dirty="0" smtClean="0"/>
              <a:t> </a:t>
            </a:r>
            <a:r>
              <a:rPr lang="en-CA" dirty="0" err="1" smtClean="0"/>
              <a:t>impactor</a:t>
            </a:r>
            <a:endParaRPr lang="en-CA" dirty="0" smtClean="0"/>
          </a:p>
          <a:p>
            <a:r>
              <a:rPr lang="en-CA" dirty="0" smtClean="0"/>
              <a:t>B – membrane denuder</a:t>
            </a:r>
          </a:p>
          <a:p>
            <a:r>
              <a:rPr lang="en-CA" dirty="0" smtClean="0"/>
              <a:t>C – particle collection chamber</a:t>
            </a:r>
          </a:p>
          <a:p>
            <a:r>
              <a:rPr lang="en-CA" dirty="0" smtClean="0"/>
              <a:t>D – ion chromatographs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5661248"/>
            <a:ext cx="398718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Hourly gas and PM</a:t>
            </a:r>
            <a:r>
              <a:rPr lang="en-CA" baseline="-25000" dirty="0" smtClean="0"/>
              <a:t>2.5</a:t>
            </a:r>
            <a:r>
              <a:rPr lang="en-CA" dirty="0" smtClean="0"/>
              <a:t> measurements of </a:t>
            </a:r>
          </a:p>
          <a:p>
            <a:r>
              <a:rPr lang="en-CA" dirty="0" smtClean="0"/>
              <a:t>SO</a:t>
            </a:r>
            <a:r>
              <a:rPr lang="en-CA" baseline="-25000" dirty="0" smtClean="0"/>
              <a:t>4</a:t>
            </a:r>
            <a:r>
              <a:rPr lang="en-CA" baseline="30000" dirty="0" smtClean="0"/>
              <a:t>2-</a:t>
            </a:r>
            <a:r>
              <a:rPr lang="en-CA" dirty="0" smtClean="0"/>
              <a:t>, NO</a:t>
            </a:r>
            <a:r>
              <a:rPr lang="en-CA" baseline="-25000" dirty="0" smtClean="0"/>
              <a:t>3</a:t>
            </a:r>
            <a:r>
              <a:rPr lang="en-CA" baseline="30000" dirty="0" smtClean="0"/>
              <a:t>-</a:t>
            </a:r>
            <a:r>
              <a:rPr lang="en-CA" dirty="0" smtClean="0"/>
              <a:t>, </a:t>
            </a:r>
            <a:r>
              <a:rPr lang="en-CA" dirty="0" err="1" smtClean="0"/>
              <a:t>Cl</a:t>
            </a:r>
            <a:r>
              <a:rPr lang="en-CA" baseline="30000" dirty="0" smtClean="0"/>
              <a:t>-</a:t>
            </a:r>
            <a:r>
              <a:rPr lang="en-CA" dirty="0" smtClean="0"/>
              <a:t>, Br</a:t>
            </a:r>
            <a:r>
              <a:rPr lang="en-CA" baseline="30000" dirty="0" smtClean="0"/>
              <a:t>-</a:t>
            </a:r>
            <a:r>
              <a:rPr lang="en-CA" dirty="0" smtClean="0"/>
              <a:t>, NO</a:t>
            </a:r>
            <a:r>
              <a:rPr lang="en-CA" baseline="-25000" dirty="0" smtClean="0"/>
              <a:t>2</a:t>
            </a:r>
            <a:r>
              <a:rPr lang="en-CA" baseline="30000" dirty="0" smtClean="0"/>
              <a:t>-</a:t>
            </a:r>
            <a:r>
              <a:rPr lang="en-CA" dirty="0" smtClean="0"/>
              <a:t>, organic acids </a:t>
            </a:r>
          </a:p>
          <a:p>
            <a:r>
              <a:rPr lang="en-CA" dirty="0" smtClean="0"/>
              <a:t>NH</a:t>
            </a:r>
            <a:r>
              <a:rPr lang="en-CA" baseline="-25000" dirty="0" smtClean="0"/>
              <a:t>4</a:t>
            </a:r>
            <a:r>
              <a:rPr lang="en-CA" baseline="30000" dirty="0" smtClean="0"/>
              <a:t>+</a:t>
            </a:r>
            <a:r>
              <a:rPr lang="en-CA" dirty="0" smtClean="0"/>
              <a:t>, K</a:t>
            </a:r>
            <a:r>
              <a:rPr lang="en-CA" baseline="30000" dirty="0" smtClean="0"/>
              <a:t>+</a:t>
            </a:r>
            <a:r>
              <a:rPr lang="en-CA" dirty="0" smtClean="0"/>
              <a:t>, Na</a:t>
            </a:r>
            <a:r>
              <a:rPr lang="en-CA" baseline="30000" dirty="0" smtClean="0"/>
              <a:t>+</a:t>
            </a:r>
            <a:r>
              <a:rPr lang="en-CA" dirty="0" smtClean="0"/>
              <a:t>, Mg</a:t>
            </a:r>
            <a:r>
              <a:rPr lang="en-CA" baseline="30000" dirty="0" smtClean="0"/>
              <a:t>2+</a:t>
            </a:r>
            <a:r>
              <a:rPr lang="en-CA" dirty="0" smtClean="0"/>
              <a:t>, Ca</a:t>
            </a:r>
            <a:r>
              <a:rPr lang="en-CA" baseline="30000" dirty="0" smtClean="0"/>
              <a:t>2+</a:t>
            </a:r>
            <a:r>
              <a:rPr lang="en-CA" dirty="0" smtClean="0"/>
              <a:t>, amines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4518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QC-TILDAS in Pasadena</a:t>
            </a:r>
            <a:endParaRPr lang="en-CA" sz="3600" dirty="0"/>
          </a:p>
        </p:txBody>
      </p:sp>
      <p:pic>
        <p:nvPicPr>
          <p:cNvPr id="6" name="Picture 5" descr="DSC_9454.jpg"/>
          <p:cNvPicPr>
            <a:picLocks noChangeAspect="1"/>
          </p:cNvPicPr>
          <p:nvPr/>
        </p:nvPicPr>
        <p:blipFill>
          <a:blip r:embed="rId3" cstate="print"/>
          <a:srcRect b="21738"/>
          <a:stretch>
            <a:fillRect/>
          </a:stretch>
        </p:blipFill>
        <p:spPr>
          <a:xfrm>
            <a:off x="0" y="1484784"/>
            <a:ext cx="9144000" cy="47856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734567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45634" y="6488668"/>
            <a:ext cx="339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Ellis et al., </a:t>
            </a:r>
            <a:r>
              <a:rPr lang="en-CA" i="1" dirty="0" err="1" smtClean="0"/>
              <a:t>Atmos</a:t>
            </a:r>
            <a:r>
              <a:rPr lang="en-CA" i="1" dirty="0" smtClean="0"/>
              <a:t> </a:t>
            </a:r>
            <a:r>
              <a:rPr lang="en-CA" i="1" dirty="0" err="1" smtClean="0"/>
              <a:t>Meas</a:t>
            </a:r>
            <a:r>
              <a:rPr lang="en-CA" i="1" dirty="0" smtClean="0"/>
              <a:t> Tech</a:t>
            </a:r>
            <a:r>
              <a:rPr lang="en-CA" dirty="0" smtClean="0"/>
              <a:t>, 2010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51512" y="5662989"/>
            <a:ext cx="439248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Fast (1Hz) measurements of gas phase NH</a:t>
            </a:r>
            <a:r>
              <a:rPr lang="en-CA" baseline="-25000" dirty="0" smtClean="0"/>
              <a:t>3</a:t>
            </a:r>
            <a:r>
              <a:rPr lang="en-CA" dirty="0" smtClean="0"/>
              <a:t> with minimal sampling artefacts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H3_hour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7442428" cy="3173730"/>
          </a:xfrm>
          <a:prstGeom prst="rect">
            <a:avLst/>
          </a:prstGeom>
        </p:spPr>
      </p:pic>
      <p:pic>
        <p:nvPicPr>
          <p:cNvPr id="21" name="Picture 20" descr="pasadena_nh3_hour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7486650" cy="30477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3808" y="116632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Ammonia Time Series</a:t>
            </a:r>
            <a:endParaRPr lang="en-CA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72200" y="764704"/>
            <a:ext cx="12098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Bakersfield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0" y="3933056"/>
            <a:ext cx="10790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Pasadena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0770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hourly averages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H3_NH4_stack_T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518" y="2204864"/>
            <a:ext cx="4592002" cy="4147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548680"/>
            <a:ext cx="5263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Diurnal Profiles of </a:t>
            </a:r>
            <a:r>
              <a:rPr lang="en-CA" sz="2800" dirty="0" err="1" smtClean="0"/>
              <a:t>NH</a:t>
            </a:r>
            <a:r>
              <a:rPr lang="en-CA" sz="2800" baseline="-25000" dirty="0" err="1" smtClean="0"/>
              <a:t>x</a:t>
            </a:r>
            <a:r>
              <a:rPr lang="en-CA" sz="2800" dirty="0" smtClean="0"/>
              <a:t> Partitioning</a:t>
            </a:r>
            <a:endParaRPr lang="en-CA" sz="2800" dirty="0"/>
          </a:p>
        </p:txBody>
      </p:sp>
      <p:pic>
        <p:nvPicPr>
          <p:cNvPr id="8" name="Picture 7" descr="NH3_NH4_TOD_st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06" y="2132856"/>
            <a:ext cx="4592002" cy="41471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1268760"/>
            <a:ext cx="259228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Ammonia is controlled by emissions and dilution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1340768"/>
            <a:ext cx="27363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Ammonia is controlled by partitioning and transport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705430" y="6488668"/>
            <a:ext cx="343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AMS data from Jimenez group, CU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460</Words>
  <Application>Microsoft Office PowerPoint</Application>
  <PresentationFormat>On-screen Show (4:3)</PresentationFormat>
  <Paragraphs>109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 Tale of Two Extremes: Contrasting NH3  at the Bakersfield and Pasadena Supersites</vt:lpstr>
      <vt:lpstr>Ammonia and Particle Formation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Extremes: Contrasting NH3  at the Bakersfield and Pasadena Supersites</dc:title>
  <dc:creator>Jennifer Murphy</dc:creator>
  <cp:lastModifiedBy>Jennifer Murphy</cp:lastModifiedBy>
  <cp:revision>17</cp:revision>
  <dcterms:created xsi:type="dcterms:W3CDTF">2011-05-09T17:39:55Z</dcterms:created>
  <dcterms:modified xsi:type="dcterms:W3CDTF">2011-05-17T07:54:03Z</dcterms:modified>
</cp:coreProperties>
</file>