
<file path=[Content_Types].xml><?xml version="1.0" encoding="utf-8"?>
<Types xmlns="http://schemas.openxmlformats.org/package/2006/content-types">
  <Override PartName="/ppt/embeddings/oleObject16.bin" ContentType="application/vnd.openxmlformats-officedocument.oleObject"/>
  <Override PartName="/ppt/slides/slide18.xml" ContentType="application/vnd.openxmlformats-officedocument.presentationml.slide+xml"/>
  <Default Extension="pict" ContentType="image/pict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embeddings/oleObject4.bin" ContentType="application/vnd.openxmlformats-officedocument.oleObject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embeddings/Microsoft_Equation7.bin" ContentType="application/vnd.openxmlformats-officedocument.oleObject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embeddings/Microsoft_Equation3.bin" ContentType="application/vnd.openxmlformats-officedocument.oleObject"/>
  <Override PartName="/ppt/embeddings/oleObject12.bin" ContentType="application/vnd.openxmlformats-officedocument.oleObject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embeddings/oleObject9.bin" ContentType="application/vnd.openxmlformats-officedocument.oleObject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embeddings/oleObject5.bin" ContentType="application/vnd.openxmlformats-officedocument.oleObject"/>
  <Override PartName="/ppt/embeddings/oleObject13.bin" ContentType="application/vnd.openxmlformats-officedocument.oleObject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embeddings/oleObject1.bin" ContentType="application/vnd.openxmlformats-officedocument.oleObject"/>
  <Override PartName="/ppt/embeddings/Microsoft_Equation8.bin" ContentType="application/vnd.openxmlformats-officedocument.oleObject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embeddings/Microsoft_Equation4.bin" ContentType="application/vnd.openxmlformats-officedocument.oleObject"/>
  <Default Extension="png" ContentType="image/png"/>
  <Override PartName="/ppt/slideLayouts/slideLayout2.xml" ContentType="application/vnd.openxmlformats-officedocument.presentationml.slideLayout+xml"/>
  <Default Extension="pdf" ContentType="application/pdf"/>
  <Override PartName="/ppt/embeddings/oleObject6.bin" ContentType="application/vnd.openxmlformats-officedocument.oleObject"/>
  <Override PartName="/ppt/embeddings/oleObject14.bin" ContentType="application/vnd.openxmlformats-officedocument.oleObject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embeddings/Microsoft_Equation10.bin" ContentType="application/vnd.openxmlformats-officedocument.oleObject"/>
  <Override PartName="/ppt/slides/slide7.xml" ContentType="application/vnd.openxmlformats-officedocument.presentationml.slide+xml"/>
  <Override PartName="/ppt/embeddings/oleObject2.bin" ContentType="application/vnd.openxmlformats-officedocument.oleObject"/>
  <Override PartName="/ppt/presentation.xml" ContentType="application/vnd.openxmlformats-officedocument.presentationml.presentation.main+xml"/>
  <Override PartName="/ppt/embeddings/Microsoft_Equation9.bin" ContentType="application/vnd.openxmlformats-officedocument.oleObject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embeddings/Microsoft_Equation5.bin" ContentType="application/vnd.openxmlformats-officedocument.oleObject"/>
  <Override PartName="/ppt/slideLayouts/slideLayout3.xml" ContentType="application/vnd.openxmlformats-officedocument.presentationml.slideLayout+xml"/>
  <Override PartName="/ppt/embeddings/Microsoft_Equation1.bin" ContentType="application/vnd.openxmlformats-officedocument.oleObject"/>
  <Override PartName="/ppt/embeddings/oleObject10.bin" ContentType="application/vnd.openxmlformats-officedocument.oleObject"/>
  <Default Extension="tiff" ContentType="image/tiff"/>
  <Override PartName="/ppt/slides/slide20.xml" ContentType="application/vnd.openxmlformats-officedocument.presentationml.slide+xml"/>
  <Override PartName="/ppt/embeddings/oleObject7.bin" ContentType="application/vnd.openxmlformats-officedocument.oleObject"/>
  <Override PartName="/ppt/embeddings/oleObject15.bin" ContentType="application/vnd.openxmlformats-officedocument.oleObject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embeddings/oleObject3.bin" ContentType="application/vnd.openxmlformats-officedocument.oleObject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embeddings/Microsoft_Equation6.bin" ContentType="application/vnd.openxmlformats-officedocument.oleObject"/>
  <Override PartName="/ppt/slideLayouts/slideLayout4.xml" ContentType="application/vnd.openxmlformats-officedocument.presentationml.slideLayout+xml"/>
  <Override PartName="/ppt/embeddings/Microsoft_Equation2.bin" ContentType="application/vnd.openxmlformats-officedocument.oleObject"/>
  <Override PartName="/ppt/slideMasters/slideMaster1.xml" ContentType="application/vnd.openxmlformats-officedocument.presentationml.slideMaster+xml"/>
  <Override PartName="/ppt/embeddings/oleObject11.bin" ContentType="application/vnd.openxmlformats-officedocument.oleObject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embeddings/oleObject8.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60" r:id="rId4"/>
    <p:sldId id="261" r:id="rId5"/>
    <p:sldId id="280" r:id="rId6"/>
    <p:sldId id="281" r:id="rId7"/>
    <p:sldId id="266" r:id="rId8"/>
    <p:sldId id="282" r:id="rId9"/>
    <p:sldId id="269" r:id="rId10"/>
    <p:sldId id="270" r:id="rId11"/>
    <p:sldId id="271" r:id="rId12"/>
    <p:sldId id="272" r:id="rId13"/>
    <p:sldId id="283" r:id="rId14"/>
    <p:sldId id="273" r:id="rId15"/>
    <p:sldId id="274" r:id="rId16"/>
    <p:sldId id="275" r:id="rId17"/>
    <p:sldId id="276" r:id="rId18"/>
    <p:sldId id="284" r:id="rId19"/>
    <p:sldId id="277" r:id="rId20"/>
    <p:sldId id="279" r:id="rId21"/>
    <p:sldId id="262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0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pict"/><Relationship Id="rId4" Type="http://schemas.openxmlformats.org/officeDocument/2006/relationships/image" Target="../media/image7.pict"/><Relationship Id="rId5" Type="http://schemas.openxmlformats.org/officeDocument/2006/relationships/image" Target="../media/image8.pict"/><Relationship Id="rId6" Type="http://schemas.openxmlformats.org/officeDocument/2006/relationships/image" Target="../media/image9.pict"/><Relationship Id="rId7" Type="http://schemas.openxmlformats.org/officeDocument/2006/relationships/image" Target="../media/image10.pict"/><Relationship Id="rId1" Type="http://schemas.openxmlformats.org/officeDocument/2006/relationships/image" Target="../media/image4.pict"/><Relationship Id="rId2" Type="http://schemas.openxmlformats.org/officeDocument/2006/relationships/image" Target="../media/image5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ict"/><Relationship Id="rId2" Type="http://schemas.openxmlformats.org/officeDocument/2006/relationships/image" Target="../media/image27.pict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ict"/><Relationship Id="rId4" Type="http://schemas.openxmlformats.org/officeDocument/2006/relationships/image" Target="../media/image48.pict"/><Relationship Id="rId5" Type="http://schemas.openxmlformats.org/officeDocument/2006/relationships/image" Target="../media/image49.pict"/><Relationship Id="rId6" Type="http://schemas.openxmlformats.org/officeDocument/2006/relationships/image" Target="../media/image50.pict"/><Relationship Id="rId7" Type="http://schemas.openxmlformats.org/officeDocument/2006/relationships/image" Target="../media/image51.pict"/><Relationship Id="rId8" Type="http://schemas.openxmlformats.org/officeDocument/2006/relationships/image" Target="../media/image52.pict"/><Relationship Id="rId1" Type="http://schemas.openxmlformats.org/officeDocument/2006/relationships/image" Target="../media/image45.pict"/><Relationship Id="rId2" Type="http://schemas.openxmlformats.org/officeDocument/2006/relationships/image" Target="../media/image46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53011-2356-ED41-A945-7540627A32CD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32116-09EB-3547-83AE-A9107B8DD8C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40DCFA-1955-F748-B627-E764050E2712}" type="slidenum">
              <a:rPr lang="en-US"/>
              <a:pPr/>
              <a:t>1</a:t>
            </a:fld>
            <a:endParaRPr lang="en-US"/>
          </a:p>
        </p:txBody>
      </p:sp>
      <p:sp>
        <p:nvSpPr>
          <p:cNvPr id="174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C1A0DF-EFA1-7640-B77C-DC25500FF1B9}" type="slidenum">
              <a:rPr lang="en-US"/>
              <a:pPr/>
              <a:t>2</a:t>
            </a:fld>
            <a:endParaRPr lang="en-US"/>
          </a:p>
        </p:txBody>
      </p:sp>
      <p:sp>
        <p:nvSpPr>
          <p:cNvPr id="1351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84DB4A-C808-7B43-96C4-A65D69907B03}" type="slidenum">
              <a:rPr lang="en-US"/>
              <a:pPr/>
              <a:t>14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718E8E-69FB-684E-B19D-41EF0393A029}" type="slidenum">
              <a:rPr lang="en-US"/>
              <a:pPr/>
              <a:t>17</a:t>
            </a:fld>
            <a:endParaRPr 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DAC04-55FA-BC46-9662-5A0E1CFF7D2E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C6F7-5F22-7042-93F3-5E4C72824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DAC04-55FA-BC46-9662-5A0E1CFF7D2E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C6F7-5F22-7042-93F3-5E4C72824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DAC04-55FA-BC46-9662-5A0E1CFF7D2E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C6F7-5F22-7042-93F3-5E4C72824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DAC04-55FA-BC46-9662-5A0E1CFF7D2E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C6F7-5F22-7042-93F3-5E4C72824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DAC04-55FA-BC46-9662-5A0E1CFF7D2E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C6F7-5F22-7042-93F3-5E4C72824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DAC04-55FA-BC46-9662-5A0E1CFF7D2E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C6F7-5F22-7042-93F3-5E4C72824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DAC04-55FA-BC46-9662-5A0E1CFF7D2E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C6F7-5F22-7042-93F3-5E4C72824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DAC04-55FA-BC46-9662-5A0E1CFF7D2E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C6F7-5F22-7042-93F3-5E4C72824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DAC04-55FA-BC46-9662-5A0E1CFF7D2E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C6F7-5F22-7042-93F3-5E4C72824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DAC04-55FA-BC46-9662-5A0E1CFF7D2E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C6F7-5F22-7042-93F3-5E4C72824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DAC04-55FA-BC46-9662-5A0E1CFF7D2E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C6F7-5F22-7042-93F3-5E4C72824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DAC04-55FA-BC46-9662-5A0E1CFF7D2E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CC6F7-5F22-7042-93F3-5E4C72824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tiff"/><Relationship Id="rId3" Type="http://schemas.openxmlformats.org/officeDocument/2006/relationships/image" Target="../media/image4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tiff"/><Relationship Id="rId3" Type="http://schemas.openxmlformats.org/officeDocument/2006/relationships/image" Target="../media/image4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tiff"/><Relationship Id="rId3" Type="http://schemas.openxmlformats.org/officeDocument/2006/relationships/image" Target="../media/image4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8.bin"/><Relationship Id="rId12" Type="http://schemas.openxmlformats.org/officeDocument/2006/relationships/oleObject" Target="../embeddings/Microsoft_Equation9.bin"/><Relationship Id="rId13" Type="http://schemas.openxmlformats.org/officeDocument/2006/relationships/oleObject" Target="../embeddings/Microsoft_Equation10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3.xml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oleObject" Target="../embeddings/Microsoft_Equation3.bin"/><Relationship Id="rId7" Type="http://schemas.openxmlformats.org/officeDocument/2006/relationships/oleObject" Target="../embeddings/Microsoft_Equation4.bin"/><Relationship Id="rId8" Type="http://schemas.openxmlformats.org/officeDocument/2006/relationships/oleObject" Target="../embeddings/Microsoft_Equation5.bin"/><Relationship Id="rId9" Type="http://schemas.openxmlformats.org/officeDocument/2006/relationships/oleObject" Target="../embeddings/Microsoft_Equation6.bin"/><Relationship Id="rId10" Type="http://schemas.openxmlformats.org/officeDocument/2006/relationships/oleObject" Target="../embeddings/Microsoft_Equation7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tiff"/><Relationship Id="rId3" Type="http://schemas.openxmlformats.org/officeDocument/2006/relationships/image" Target="../media/image5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jpe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.bin"/><Relationship Id="rId20" Type="http://schemas.openxmlformats.org/officeDocument/2006/relationships/image" Target="../media/image19.pdf"/><Relationship Id="rId21" Type="http://schemas.openxmlformats.org/officeDocument/2006/relationships/image" Target="../media/image20.png"/><Relationship Id="rId22" Type="http://schemas.openxmlformats.org/officeDocument/2006/relationships/image" Target="../media/image21.pdf"/><Relationship Id="rId23" Type="http://schemas.openxmlformats.org/officeDocument/2006/relationships/image" Target="../media/image22.png"/><Relationship Id="rId24" Type="http://schemas.openxmlformats.org/officeDocument/2006/relationships/oleObject" Target="../embeddings/oleObject9.bin"/><Relationship Id="rId25" Type="http://schemas.openxmlformats.org/officeDocument/2006/relationships/oleObject" Target="../embeddings/oleObject10.bin"/><Relationship Id="rId26" Type="http://schemas.openxmlformats.org/officeDocument/2006/relationships/oleObject" Target="../embeddings/oleObject11.bin"/><Relationship Id="rId27" Type="http://schemas.openxmlformats.org/officeDocument/2006/relationships/oleObject" Target="../embeddings/oleObject12.bin"/><Relationship Id="rId28" Type="http://schemas.openxmlformats.org/officeDocument/2006/relationships/oleObject" Target="../embeddings/oleObject13.bin"/><Relationship Id="rId29" Type="http://schemas.openxmlformats.org/officeDocument/2006/relationships/oleObject" Target="../embeddings/oleObject14.bin"/><Relationship Id="rId30" Type="http://schemas.openxmlformats.org/officeDocument/2006/relationships/oleObject" Target="../embeddings/oleObject15.bin"/><Relationship Id="rId31" Type="http://schemas.openxmlformats.org/officeDocument/2006/relationships/oleObject" Target="../embeddings/oleObject16.bin"/><Relationship Id="rId10" Type="http://schemas.openxmlformats.org/officeDocument/2006/relationships/oleObject" Target="../embeddings/oleObject3.bin"/><Relationship Id="rId11" Type="http://schemas.openxmlformats.org/officeDocument/2006/relationships/oleObject" Target="../embeddings/oleObject4.bin"/><Relationship Id="rId12" Type="http://schemas.openxmlformats.org/officeDocument/2006/relationships/oleObject" Target="../embeddings/oleObject5.bin"/><Relationship Id="rId13" Type="http://schemas.openxmlformats.org/officeDocument/2006/relationships/oleObject" Target="../embeddings/oleObject6.bin"/><Relationship Id="rId14" Type="http://schemas.openxmlformats.org/officeDocument/2006/relationships/oleObject" Target="../embeddings/oleObject7.bin"/><Relationship Id="rId15" Type="http://schemas.openxmlformats.org/officeDocument/2006/relationships/image" Target="../media/image15.pdf"/><Relationship Id="rId16" Type="http://schemas.openxmlformats.org/officeDocument/2006/relationships/image" Target="../media/image16.png"/><Relationship Id="rId17" Type="http://schemas.openxmlformats.org/officeDocument/2006/relationships/image" Target="../media/image17.pdf"/><Relationship Id="rId18" Type="http://schemas.openxmlformats.org/officeDocument/2006/relationships/image" Target="../media/image18.png"/><Relationship Id="rId19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1.pdf"/><Relationship Id="rId5" Type="http://schemas.openxmlformats.org/officeDocument/2006/relationships/image" Target="../media/image12.png"/><Relationship Id="rId6" Type="http://schemas.openxmlformats.org/officeDocument/2006/relationships/image" Target="../media/image13.pdf"/><Relationship Id="rId7" Type="http://schemas.openxmlformats.org/officeDocument/2006/relationships/image" Target="../media/image14.png"/><Relationship Id="rId8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4" Type="http://schemas.openxmlformats.org/officeDocument/2006/relationships/image" Target="../media/image65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4" Type="http://schemas.openxmlformats.org/officeDocument/2006/relationships/image" Target="../media/image29.tiff"/><Relationship Id="rId5" Type="http://schemas.openxmlformats.org/officeDocument/2006/relationships/oleObject" Target="../embeddings/Microsoft_Equation1.bin"/><Relationship Id="rId6" Type="http://schemas.openxmlformats.org/officeDocument/2006/relationships/oleObject" Target="../embeddings/Microsoft_Equation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33.tiff"/><Relationship Id="rId5" Type="http://schemas.openxmlformats.org/officeDocument/2006/relationships/image" Target="../media/image34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tiff"/><Relationship Id="rId3" Type="http://schemas.openxmlformats.org/officeDocument/2006/relationships/image" Target="../media/image3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tiff"/><Relationship Id="rId3" Type="http://schemas.openxmlformats.org/officeDocument/2006/relationships/image" Target="../media/image3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tiff"/><Relationship Id="rId3" Type="http://schemas.openxmlformats.org/officeDocument/2006/relationships/image" Target="../media/image37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1028" descr="california-map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473960"/>
            <a:ext cx="3945467" cy="4307840"/>
          </a:xfrm>
          <a:prstGeom prst="rect">
            <a:avLst/>
          </a:prstGeom>
          <a:noFill/>
        </p:spPr>
      </p:pic>
      <p:pic>
        <p:nvPicPr>
          <p:cNvPr id="16386" name="Picture 10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82612" y="2514301"/>
            <a:ext cx="1864464" cy="166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1027"/>
          <p:cNvSpPr txBox="1">
            <a:spLocks noChangeArrowheads="1"/>
          </p:cNvSpPr>
          <p:nvPr/>
        </p:nvSpPr>
        <p:spPr bwMode="auto">
          <a:xfrm>
            <a:off x="609600" y="76200"/>
            <a:ext cx="7848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BBE0E3"/>
                </a:solidFill>
              </a:rPr>
              <a:t>Aircraft measurements of NO</a:t>
            </a:r>
            <a:r>
              <a:rPr lang="en-US" sz="2800" b="1" baseline="-25000" dirty="0">
                <a:solidFill>
                  <a:srgbClr val="BBE0E3"/>
                </a:solidFill>
              </a:rPr>
              <a:t>3</a:t>
            </a:r>
            <a:r>
              <a:rPr lang="en-US" sz="2800" b="1" dirty="0">
                <a:solidFill>
                  <a:srgbClr val="BBE0E3"/>
                </a:solidFill>
              </a:rPr>
              <a:t> and N</a:t>
            </a:r>
            <a:r>
              <a:rPr lang="en-US" sz="2800" b="1" baseline="-25000" dirty="0">
                <a:solidFill>
                  <a:srgbClr val="BBE0E3"/>
                </a:solidFill>
              </a:rPr>
              <a:t>2</a:t>
            </a:r>
            <a:r>
              <a:rPr lang="en-US" sz="2800" b="1" dirty="0">
                <a:solidFill>
                  <a:srgbClr val="BBE0E3"/>
                </a:solidFill>
              </a:rPr>
              <a:t>O</a:t>
            </a:r>
            <a:r>
              <a:rPr lang="en-US" sz="2800" b="1" baseline="-25000" dirty="0">
                <a:solidFill>
                  <a:srgbClr val="BBE0E3"/>
                </a:solidFill>
              </a:rPr>
              <a:t>5</a:t>
            </a:r>
            <a:r>
              <a:rPr lang="en-US" sz="2800" b="1" dirty="0">
                <a:solidFill>
                  <a:srgbClr val="BBE0E3"/>
                </a:solidFill>
              </a:rPr>
              <a:t> over Los Angeles during </a:t>
            </a:r>
            <a:r>
              <a:rPr lang="en-US" sz="2800" b="1" dirty="0" err="1">
                <a:solidFill>
                  <a:srgbClr val="BBE0E3"/>
                </a:solidFill>
              </a:rPr>
              <a:t>CalNex</a:t>
            </a:r>
            <a:r>
              <a:rPr lang="en-US" sz="2800" b="1" dirty="0">
                <a:solidFill>
                  <a:srgbClr val="BBE0E3"/>
                </a:solidFill>
              </a:rPr>
              <a:t> 2010</a:t>
            </a:r>
            <a:r>
              <a:rPr lang="en-US" sz="2800" dirty="0" smtClean="0">
                <a:solidFill>
                  <a:srgbClr val="BBE0E3"/>
                </a:solidFill>
              </a:rPr>
              <a:t> </a:t>
            </a:r>
            <a:endParaRPr lang="en-US" sz="2800" b="1" dirty="0">
              <a:solidFill>
                <a:srgbClr val="BBE0E3"/>
              </a:solidFill>
              <a:latin typeface="Arial"/>
              <a:cs typeface="Arial"/>
            </a:endParaRPr>
          </a:p>
        </p:txBody>
      </p:sp>
      <p:sp>
        <p:nvSpPr>
          <p:cNvPr id="16389" name="Text Box 1029"/>
          <p:cNvSpPr txBox="1">
            <a:spLocks noChangeArrowheads="1"/>
          </p:cNvSpPr>
          <p:nvPr/>
        </p:nvSpPr>
        <p:spPr bwMode="auto">
          <a:xfrm>
            <a:off x="4131734" y="2514301"/>
            <a:ext cx="4953000" cy="33239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u="sng" dirty="0">
                <a:solidFill>
                  <a:schemeClr val="bg1"/>
                </a:solidFill>
                <a:latin typeface="Arial"/>
                <a:cs typeface="Arial"/>
              </a:rPr>
              <a:t>Outline</a:t>
            </a:r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10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•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 Intro to nighttime chemistry – goals and science questions from the night flights</a:t>
            </a:r>
          </a:p>
          <a:p>
            <a:endParaRPr lang="en-US" sz="10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•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 Nocturnal layers encountered during </a:t>
            </a:r>
            <a:r>
              <a:rPr lang="en-US" sz="2000" dirty="0" err="1" smtClean="0">
                <a:solidFill>
                  <a:schemeClr val="bg1"/>
                </a:solidFill>
                <a:latin typeface="Arial"/>
                <a:cs typeface="Arial"/>
              </a:rPr>
              <a:t>CalNex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 flights – structure, transport and chemistry</a:t>
            </a:r>
          </a:p>
          <a:p>
            <a:endParaRPr lang="en-US" sz="10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•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 Efficiency of N</a:t>
            </a:r>
            <a:r>
              <a:rPr lang="en-US" sz="2000" baseline="-25000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O</a:t>
            </a:r>
            <a:r>
              <a:rPr lang="en-US" sz="2000" baseline="-25000" dirty="0" smtClean="0">
                <a:solidFill>
                  <a:schemeClr val="bg1"/>
                </a:solidFill>
                <a:latin typeface="Arial"/>
                <a:cs typeface="Arial"/>
              </a:rPr>
              <a:t>5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 heterogeneous uptake.  How does L.A. compare to other regions?</a:t>
            </a:r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6390" name="Picture 1030" descr="NOAAlog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" y="5484472"/>
            <a:ext cx="1286933" cy="1297328"/>
          </a:xfrm>
          <a:prstGeom prst="rect">
            <a:avLst/>
          </a:prstGeom>
          <a:noFill/>
        </p:spPr>
      </p:pic>
      <p:sp>
        <p:nvSpPr>
          <p:cNvPr id="16391" name="Text Box 1031"/>
          <p:cNvSpPr txBox="1">
            <a:spLocks noChangeArrowheads="1"/>
          </p:cNvSpPr>
          <p:nvPr/>
        </p:nvSpPr>
        <p:spPr bwMode="auto">
          <a:xfrm>
            <a:off x="427250" y="1092036"/>
            <a:ext cx="85090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Steven S.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Brown, James M. Roberts, Nicholas L. Wagner, William P. Dubé, </a:t>
            </a:r>
            <a:r>
              <a:rPr lang="en-US" dirty="0" err="1">
                <a:solidFill>
                  <a:schemeClr val="bg1"/>
                </a:solidFill>
                <a:cs typeface="Arial"/>
              </a:rPr>
              <a:t>Ilana</a:t>
            </a:r>
            <a:r>
              <a:rPr lang="en-US" dirty="0">
                <a:solidFill>
                  <a:schemeClr val="bg1"/>
                </a:solidFill>
                <a:cs typeface="Arial"/>
              </a:rPr>
              <a:t> </a:t>
            </a:r>
            <a:r>
              <a:rPr lang="en-US" dirty="0" smtClean="0">
                <a:solidFill>
                  <a:schemeClr val="bg1"/>
                </a:solidFill>
                <a:cs typeface="Arial"/>
              </a:rPr>
              <a:t>Pollack,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Thomas B. Ryerson, Charles A. Brock, Sara M. Lance, J. Andrew Neuman,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Roya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Bahreini, Ann M. Middlebrook, John S. Holloway,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Eliot Atlas,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Carsten Warneke, Joost de Gouw, 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David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D. Parrish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35877" y="6101601"/>
            <a:ext cx="4378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CalNex</a:t>
            </a:r>
            <a:r>
              <a:rPr lang="en-US" dirty="0" smtClean="0">
                <a:solidFill>
                  <a:schemeClr val="bg1"/>
                </a:solidFill>
              </a:rPr>
              <a:t> Data Workshop, Sacramento, CA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May 2011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XNO3Profile 0602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564" y="1604469"/>
            <a:ext cx="8057457" cy="5064990"/>
          </a:xfrm>
          <a:prstGeom prst="rect">
            <a:avLst/>
          </a:prstGeom>
        </p:spPr>
      </p:pic>
      <p:pic>
        <p:nvPicPr>
          <p:cNvPr id="4" name="Picture 3" descr="LAXProfileMap 0602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221" y="15776"/>
            <a:ext cx="3132501" cy="15362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636" y="23074"/>
            <a:ext cx="5532359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Coastal Boundary Layer Profile</a:t>
            </a:r>
          </a:p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Marine Intrusion</a:t>
            </a: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LAX Missed Approach,  June 2, 02:30 PDT</a:t>
            </a:r>
          </a:p>
        </p:txBody>
      </p:sp>
      <p:sp>
        <p:nvSpPr>
          <p:cNvPr id="7" name="Rectangle 6"/>
          <p:cNvSpPr/>
          <p:nvPr/>
        </p:nvSpPr>
        <p:spPr>
          <a:xfrm>
            <a:off x="1248810" y="3632197"/>
            <a:ext cx="6972902" cy="24182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243450" y="2247901"/>
            <a:ext cx="6972902" cy="1384296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57487" y="3962854"/>
            <a:ext cx="11223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Nocturnal /</a:t>
            </a:r>
          </a:p>
          <a:p>
            <a:pPr algn="ctr"/>
            <a:r>
              <a:rPr lang="en-US" sz="1400" b="1" dirty="0" smtClean="0"/>
              <a:t>Marine</a:t>
            </a:r>
          </a:p>
          <a:p>
            <a:pPr algn="ctr"/>
            <a:r>
              <a:rPr lang="en-US" sz="1400" b="1" dirty="0" smtClean="0"/>
              <a:t>Boundary</a:t>
            </a:r>
          </a:p>
          <a:p>
            <a:pPr algn="ctr"/>
            <a:r>
              <a:rPr lang="en-US" sz="1400" b="1" dirty="0" smtClean="0"/>
              <a:t>Layer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00894" y="2958160"/>
            <a:ext cx="932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Residual</a:t>
            </a:r>
          </a:p>
          <a:p>
            <a:pPr algn="ctr"/>
            <a:r>
              <a:rPr lang="en-US" sz="1400" b="1" dirty="0" smtClean="0"/>
              <a:t>Layer ?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6802992" y="390537"/>
            <a:ext cx="198786" cy="198786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ntarioNO3Profile 0602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565" y="1649896"/>
            <a:ext cx="8057456" cy="50984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5722" y="38850"/>
            <a:ext cx="4854188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East Basin Boundary Layer</a:t>
            </a:r>
          </a:p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Marine Intrusion</a:t>
            </a: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Takeoff from Ontario,  June 2, 01:00 PDT</a:t>
            </a:r>
          </a:p>
        </p:txBody>
      </p:sp>
      <p:sp>
        <p:nvSpPr>
          <p:cNvPr id="5" name="Rectangle 4"/>
          <p:cNvSpPr/>
          <p:nvPr/>
        </p:nvSpPr>
        <p:spPr>
          <a:xfrm>
            <a:off x="1248810" y="3048000"/>
            <a:ext cx="6972902" cy="3104971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43450" y="2281767"/>
            <a:ext cx="6972902" cy="766233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OntProfileMap 0602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524" y="15775"/>
            <a:ext cx="3217036" cy="1577733"/>
          </a:xfrm>
          <a:prstGeom prst="rect">
            <a:avLst/>
          </a:prstGeom>
        </p:spPr>
      </p:pic>
      <p:sp>
        <p:nvSpPr>
          <p:cNvPr id="7" name="5-Point Star 6"/>
          <p:cNvSpPr/>
          <p:nvPr/>
        </p:nvSpPr>
        <p:spPr>
          <a:xfrm>
            <a:off x="8307876" y="166353"/>
            <a:ext cx="198786" cy="198786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ntNOyProfile 0602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565" y="1680624"/>
            <a:ext cx="8057455" cy="50677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5722" y="149282"/>
            <a:ext cx="4854188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East Basin Boundary Layer</a:t>
            </a:r>
          </a:p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Marine Intrusion</a:t>
            </a: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Reactive nitrogen partitioning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248810" y="3048000"/>
            <a:ext cx="6972902" cy="3104971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43450" y="2281767"/>
            <a:ext cx="6972902" cy="766233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OntProfileMap 0602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524" y="15775"/>
            <a:ext cx="3217036" cy="1577733"/>
          </a:xfrm>
          <a:prstGeom prst="rect">
            <a:avLst/>
          </a:prstGeom>
        </p:spPr>
      </p:pic>
      <p:sp>
        <p:nvSpPr>
          <p:cNvPr id="8" name="5-Point Star 7"/>
          <p:cNvSpPr/>
          <p:nvPr/>
        </p:nvSpPr>
        <p:spPr>
          <a:xfrm>
            <a:off x="8307876" y="166353"/>
            <a:ext cx="198786" cy="198786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26" descr="MarineStratus 06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1283" y="764612"/>
            <a:ext cx="6556762" cy="572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1027"/>
          <p:cNvSpPr txBox="1">
            <a:spLocks noChangeArrowheads="1"/>
          </p:cNvSpPr>
          <p:nvPr/>
        </p:nvSpPr>
        <p:spPr bwMode="auto">
          <a:xfrm>
            <a:off x="1905000" y="76200"/>
            <a:ext cx="52625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Role of Marine Stratus Clouds</a:t>
            </a:r>
          </a:p>
        </p:txBody>
      </p:sp>
      <p:sp>
        <p:nvSpPr>
          <p:cNvPr id="21508" name="Text Box 1028"/>
          <p:cNvSpPr txBox="1">
            <a:spLocks noChangeArrowheads="1"/>
          </p:cNvSpPr>
          <p:nvPr/>
        </p:nvSpPr>
        <p:spPr bwMode="auto">
          <a:xfrm>
            <a:off x="5638800" y="1338263"/>
            <a:ext cx="16970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LA Basin</a:t>
            </a:r>
          </a:p>
          <a:p>
            <a:pPr algn="ctr"/>
            <a:r>
              <a:rPr lang="en-US" sz="1800"/>
              <a:t>Before Sunrise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2209800"/>
            <a:ext cx="9144000" cy="464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691" name="Picture 67" descr="TauNO3 DummyGraph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86600" y="3657600"/>
            <a:ext cx="2057400" cy="1450975"/>
          </a:xfrm>
          <a:prstGeom prst="rect">
            <a:avLst/>
          </a:prstGeom>
          <a:noFill/>
        </p:spPr>
      </p:pic>
      <p:pic>
        <p:nvPicPr>
          <p:cNvPr id="26690" name="Picture 66" descr="TauNO3 DummyGraph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86600" y="2133600"/>
            <a:ext cx="2057400" cy="1449388"/>
          </a:xfrm>
          <a:prstGeom prst="rect">
            <a:avLst/>
          </a:prstGeom>
          <a:noFill/>
        </p:spPr>
      </p:pic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4572000" y="5029200"/>
            <a:ext cx="4572000" cy="1828800"/>
          </a:xfrm>
          <a:prstGeom prst="rect">
            <a:avLst/>
          </a:prstGeom>
          <a:solidFill>
            <a:srgbClr val="F4CFF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0" y="5029200"/>
            <a:ext cx="4572000" cy="1828800"/>
          </a:xfrm>
          <a:prstGeom prst="rect">
            <a:avLst/>
          </a:prstGeom>
          <a:solidFill>
            <a:srgbClr val="F9D8D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chemeClr val="accent1"/>
                </a:solidFill>
              </a:rPr>
              <a:t>Determination of </a:t>
            </a:r>
            <a:r>
              <a:rPr lang="en-US" sz="2800" b="1">
                <a:solidFill>
                  <a:schemeClr val="accent1"/>
                </a:solidFill>
                <a:sym typeface="Symbol" charset="2"/>
              </a:rPr>
              <a:t></a:t>
            </a:r>
            <a:r>
              <a:rPr lang="en-US" sz="2800" b="1">
                <a:solidFill>
                  <a:schemeClr val="accent1"/>
                </a:solidFill>
              </a:rPr>
              <a:t>(N</a:t>
            </a:r>
            <a:r>
              <a:rPr lang="en-US" sz="2800" b="1" baseline="-25000">
                <a:solidFill>
                  <a:schemeClr val="accent1"/>
                </a:solidFill>
              </a:rPr>
              <a:t>2</a:t>
            </a:r>
            <a:r>
              <a:rPr lang="en-US" sz="2800" b="1">
                <a:solidFill>
                  <a:schemeClr val="accent1"/>
                </a:solidFill>
              </a:rPr>
              <a:t>O</a:t>
            </a:r>
            <a:r>
              <a:rPr lang="en-US" sz="2800" b="1" baseline="-25000">
                <a:solidFill>
                  <a:schemeClr val="accent1"/>
                </a:solidFill>
              </a:rPr>
              <a:t>5</a:t>
            </a:r>
            <a:r>
              <a:rPr lang="en-US" sz="2800" b="1">
                <a:solidFill>
                  <a:schemeClr val="accent1"/>
                </a:solidFill>
              </a:rPr>
              <a:t>) from Steady State Lifetimes</a:t>
            </a:r>
          </a:p>
        </p:txBody>
      </p:sp>
      <p:graphicFrame>
        <p:nvGraphicFramePr>
          <p:cNvPr id="26630" name="Object 6"/>
          <p:cNvGraphicFramePr>
            <a:graphicFrameLocks noChangeAspect="1"/>
          </p:cNvGraphicFramePr>
          <p:nvPr/>
        </p:nvGraphicFramePr>
        <p:xfrm>
          <a:off x="2959100" y="2590800"/>
          <a:ext cx="2984500" cy="355600"/>
        </p:xfrm>
        <a:graphic>
          <a:graphicData uri="http://schemas.openxmlformats.org/presentationml/2006/ole">
            <p:oleObj spid="_x0000_s37890" name="Equation" r:id="rId6" imgW="2984500" imgH="355600" progId="Equation.3">
              <p:embed/>
            </p:oleObj>
          </a:graphicData>
        </a:graphic>
      </p:graphicFrame>
      <p:graphicFrame>
        <p:nvGraphicFramePr>
          <p:cNvPr id="26632" name="Object 8"/>
          <p:cNvGraphicFramePr>
            <a:graphicFrameLocks noChangeAspect="1"/>
          </p:cNvGraphicFramePr>
          <p:nvPr/>
        </p:nvGraphicFramePr>
        <p:xfrm>
          <a:off x="1066800" y="5105400"/>
          <a:ext cx="2209800" cy="584200"/>
        </p:xfrm>
        <a:graphic>
          <a:graphicData uri="http://schemas.openxmlformats.org/presentationml/2006/ole">
            <p:oleObj spid="_x0000_s37891" name="Equation" r:id="rId7" imgW="2209800" imgH="584200" progId="Equation.3">
              <p:embed/>
            </p:oleObj>
          </a:graphicData>
        </a:graphic>
      </p:graphicFrame>
      <p:graphicFrame>
        <p:nvGraphicFramePr>
          <p:cNvPr id="26633" name="Object 9"/>
          <p:cNvGraphicFramePr>
            <a:graphicFrameLocks noChangeAspect="1"/>
          </p:cNvGraphicFramePr>
          <p:nvPr/>
        </p:nvGraphicFramePr>
        <p:xfrm>
          <a:off x="152400" y="2514600"/>
          <a:ext cx="2133600" cy="584200"/>
        </p:xfrm>
        <a:graphic>
          <a:graphicData uri="http://schemas.openxmlformats.org/presentationml/2006/ole">
            <p:oleObj spid="_x0000_s37892" name="Equation" r:id="rId8" imgW="2133600" imgH="584200" progId="Equation.3">
              <p:embed/>
            </p:oleObj>
          </a:graphicData>
        </a:graphic>
      </p:graphicFrame>
      <p:graphicFrame>
        <p:nvGraphicFramePr>
          <p:cNvPr id="26634" name="Object 10"/>
          <p:cNvGraphicFramePr>
            <a:graphicFrameLocks noChangeAspect="1"/>
          </p:cNvGraphicFramePr>
          <p:nvPr/>
        </p:nvGraphicFramePr>
        <p:xfrm>
          <a:off x="5638800" y="5130800"/>
          <a:ext cx="2413000" cy="584200"/>
        </p:xfrm>
        <a:graphic>
          <a:graphicData uri="http://schemas.openxmlformats.org/presentationml/2006/ole">
            <p:oleObj spid="_x0000_s37893" name="Equation" r:id="rId9" imgW="2413000" imgH="584200" progId="Equation.3">
              <p:embed/>
            </p:oleObj>
          </a:graphicData>
        </a:graphic>
      </p:graphicFrame>
      <p:sp>
        <p:nvSpPr>
          <p:cNvPr id="26637" name="Oval 13"/>
          <p:cNvSpPr>
            <a:spLocks noChangeArrowheads="1"/>
          </p:cNvSpPr>
          <p:nvPr/>
        </p:nvSpPr>
        <p:spPr bwMode="auto">
          <a:xfrm>
            <a:off x="914400" y="990600"/>
            <a:ext cx="1035050" cy="533400"/>
          </a:xfrm>
          <a:prstGeom prst="ellipse">
            <a:avLst/>
          </a:prstGeom>
          <a:solidFill>
            <a:srgbClr val="FBFAAD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>
                <a:solidFill>
                  <a:srgbClr val="408000"/>
                </a:solidFill>
              </a:rPr>
              <a:t>NO</a:t>
            </a:r>
            <a:r>
              <a:rPr lang="en-US" sz="2400" b="1" baseline="-25000">
                <a:solidFill>
                  <a:srgbClr val="408000"/>
                </a:solidFill>
              </a:rPr>
              <a:t>2</a:t>
            </a:r>
            <a:endParaRPr lang="en-US" sz="2000"/>
          </a:p>
        </p:txBody>
      </p:sp>
      <p:sp>
        <p:nvSpPr>
          <p:cNvPr id="26638" name="Oval 14"/>
          <p:cNvSpPr>
            <a:spLocks noChangeArrowheads="1"/>
          </p:cNvSpPr>
          <p:nvPr/>
        </p:nvSpPr>
        <p:spPr bwMode="auto">
          <a:xfrm>
            <a:off x="2819400" y="990600"/>
            <a:ext cx="1111250" cy="555625"/>
          </a:xfrm>
          <a:prstGeom prst="ellipse">
            <a:avLst/>
          </a:prstGeom>
          <a:solidFill>
            <a:srgbClr val="FBFAAD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NO</a:t>
            </a:r>
            <a:r>
              <a:rPr lang="en-US" sz="2400" b="1" baseline="-25000">
                <a:solidFill>
                  <a:srgbClr val="0000FF"/>
                </a:solidFill>
              </a:rPr>
              <a:t>3</a:t>
            </a:r>
            <a:endParaRPr lang="en-US" sz="2000"/>
          </a:p>
        </p:txBody>
      </p:sp>
      <p:sp>
        <p:nvSpPr>
          <p:cNvPr id="26639" name="Line 15"/>
          <p:cNvSpPr>
            <a:spLocks noChangeShapeType="1"/>
          </p:cNvSpPr>
          <p:nvPr/>
        </p:nvSpPr>
        <p:spPr bwMode="auto">
          <a:xfrm>
            <a:off x="2057400" y="1219200"/>
            <a:ext cx="636588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2133600" y="1209675"/>
            <a:ext cx="420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O</a:t>
            </a:r>
            <a:r>
              <a:rPr lang="en-US" sz="1600" baseline="-25000">
                <a:solidFill>
                  <a:schemeClr val="bg1"/>
                </a:solidFill>
              </a:rPr>
              <a:t>3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6641" name="Text Box 17"/>
          <p:cNvSpPr txBox="1">
            <a:spLocks noChangeArrowheads="1"/>
          </p:cNvSpPr>
          <p:nvPr/>
        </p:nvSpPr>
        <p:spPr bwMode="auto">
          <a:xfrm>
            <a:off x="4267200" y="958850"/>
            <a:ext cx="623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VOC</a:t>
            </a:r>
          </a:p>
        </p:txBody>
      </p:sp>
      <p:sp>
        <p:nvSpPr>
          <p:cNvPr id="26642" name="Line 18"/>
          <p:cNvSpPr>
            <a:spLocks noChangeShapeType="1"/>
          </p:cNvSpPr>
          <p:nvPr/>
        </p:nvSpPr>
        <p:spPr bwMode="auto">
          <a:xfrm flipV="1">
            <a:off x="3962400" y="762000"/>
            <a:ext cx="914400" cy="381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3" name="Text Box 19"/>
          <p:cNvSpPr txBox="1">
            <a:spLocks noChangeArrowheads="1"/>
          </p:cNvSpPr>
          <p:nvPr/>
        </p:nvSpPr>
        <p:spPr bwMode="auto">
          <a:xfrm>
            <a:off x="2133600" y="828675"/>
            <a:ext cx="41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k</a:t>
            </a:r>
            <a:r>
              <a:rPr lang="en-US" b="1" baseline="-25000">
                <a:solidFill>
                  <a:schemeClr val="bg1"/>
                </a:solidFill>
              </a:rPr>
              <a:t>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6644" name="Text Box 20"/>
          <p:cNvSpPr txBox="1">
            <a:spLocks noChangeArrowheads="1"/>
          </p:cNvSpPr>
          <p:nvPr/>
        </p:nvSpPr>
        <p:spPr bwMode="auto">
          <a:xfrm>
            <a:off x="3886200" y="533400"/>
            <a:ext cx="623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k</a:t>
            </a:r>
            <a:r>
              <a:rPr lang="en-US" b="1" baseline="-25000">
                <a:solidFill>
                  <a:schemeClr val="bg1"/>
                </a:solidFill>
              </a:rPr>
              <a:t>NO3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6645" name="Oval 21"/>
          <p:cNvSpPr>
            <a:spLocks noChangeArrowheads="1"/>
          </p:cNvSpPr>
          <p:nvPr/>
        </p:nvSpPr>
        <p:spPr bwMode="auto">
          <a:xfrm>
            <a:off x="4953000" y="1600200"/>
            <a:ext cx="1143000" cy="571500"/>
          </a:xfrm>
          <a:prstGeom prst="ellipse">
            <a:avLst/>
          </a:prstGeom>
          <a:solidFill>
            <a:srgbClr val="FBFAAD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N</a:t>
            </a:r>
            <a:r>
              <a:rPr lang="en-US" sz="2400" b="1" baseline="-25000">
                <a:solidFill>
                  <a:srgbClr val="FF0000"/>
                </a:solidFill>
              </a:rPr>
              <a:t>2</a:t>
            </a:r>
            <a:r>
              <a:rPr lang="en-US" sz="2400" b="1">
                <a:solidFill>
                  <a:srgbClr val="FF0000"/>
                </a:solidFill>
              </a:rPr>
              <a:t>O</a:t>
            </a:r>
            <a:r>
              <a:rPr lang="en-US" sz="2400" b="1" baseline="-25000">
                <a:solidFill>
                  <a:srgbClr val="FF0000"/>
                </a:solidFill>
              </a:rPr>
              <a:t>5</a:t>
            </a:r>
            <a:endParaRPr lang="en-US" sz="2000"/>
          </a:p>
        </p:txBody>
      </p:sp>
      <p:sp>
        <p:nvSpPr>
          <p:cNvPr id="26646" name="Oval 22"/>
          <p:cNvSpPr>
            <a:spLocks noChangeArrowheads="1"/>
          </p:cNvSpPr>
          <p:nvPr/>
        </p:nvSpPr>
        <p:spPr bwMode="auto">
          <a:xfrm>
            <a:off x="6821488" y="1589088"/>
            <a:ext cx="1143000" cy="571500"/>
          </a:xfrm>
          <a:prstGeom prst="ellipse">
            <a:avLst/>
          </a:prstGeom>
          <a:solidFill>
            <a:srgbClr val="FBFAAD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/>
              <a:t>HNO</a:t>
            </a:r>
            <a:r>
              <a:rPr lang="en-US" sz="2400" b="1" baseline="-25000"/>
              <a:t>3</a:t>
            </a:r>
            <a:endParaRPr lang="en-US" sz="2000"/>
          </a:p>
        </p:txBody>
      </p:sp>
      <p:sp>
        <p:nvSpPr>
          <p:cNvPr id="26647" name="Line 23"/>
          <p:cNvSpPr>
            <a:spLocks noChangeShapeType="1"/>
          </p:cNvSpPr>
          <p:nvPr/>
        </p:nvSpPr>
        <p:spPr bwMode="auto">
          <a:xfrm>
            <a:off x="3962400" y="1447800"/>
            <a:ext cx="914400" cy="381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8" name="Line 24"/>
          <p:cNvSpPr>
            <a:spLocks noChangeShapeType="1"/>
          </p:cNvSpPr>
          <p:nvPr/>
        </p:nvSpPr>
        <p:spPr bwMode="auto">
          <a:xfrm>
            <a:off x="3886200" y="1524000"/>
            <a:ext cx="914400" cy="381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stealth" w="med" len="med"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9" name="Text Box 25"/>
          <p:cNvSpPr txBox="1">
            <a:spLocks noChangeArrowheads="1"/>
          </p:cNvSpPr>
          <p:nvPr/>
        </p:nvSpPr>
        <p:spPr bwMode="auto">
          <a:xfrm>
            <a:off x="4310063" y="1339850"/>
            <a:ext cx="5667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NO</a:t>
            </a:r>
            <a:r>
              <a:rPr lang="en-US" sz="1600" baseline="-25000">
                <a:solidFill>
                  <a:schemeClr val="bg1"/>
                </a:solidFill>
              </a:rPr>
              <a:t>2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6650" name="Text Box 26"/>
          <p:cNvSpPr txBox="1">
            <a:spLocks noChangeArrowheads="1"/>
          </p:cNvSpPr>
          <p:nvPr/>
        </p:nvSpPr>
        <p:spPr bwMode="auto">
          <a:xfrm>
            <a:off x="3962400" y="1676400"/>
            <a:ext cx="527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just"/>
            <a:r>
              <a:rPr lang="en-US" b="1">
                <a:solidFill>
                  <a:schemeClr val="bg1"/>
                </a:solidFill>
              </a:rPr>
              <a:t>K</a:t>
            </a:r>
            <a:r>
              <a:rPr lang="en-US" b="1" baseline="-25000">
                <a:solidFill>
                  <a:schemeClr val="bg1"/>
                </a:solidFill>
              </a:rPr>
              <a:t>eq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6651" name="Text Box 27"/>
          <p:cNvSpPr txBox="1">
            <a:spLocks noChangeArrowheads="1"/>
          </p:cNvSpPr>
          <p:nvPr/>
        </p:nvSpPr>
        <p:spPr bwMode="auto">
          <a:xfrm>
            <a:off x="6096000" y="1295400"/>
            <a:ext cx="635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H</a:t>
            </a:r>
            <a:r>
              <a:rPr lang="en-US" sz="1600" baseline="-25000">
                <a:solidFill>
                  <a:schemeClr val="bg1"/>
                </a:solidFill>
              </a:rPr>
              <a:t>2</a:t>
            </a:r>
            <a:r>
              <a:rPr lang="en-US" sz="160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US" sz="1600">
                <a:solidFill>
                  <a:schemeClr val="bg1"/>
                </a:solidFill>
              </a:rPr>
              <a:t>(Het)</a:t>
            </a:r>
          </a:p>
        </p:txBody>
      </p:sp>
      <p:sp>
        <p:nvSpPr>
          <p:cNvPr id="26652" name="Line 28"/>
          <p:cNvSpPr>
            <a:spLocks noChangeShapeType="1"/>
          </p:cNvSpPr>
          <p:nvPr/>
        </p:nvSpPr>
        <p:spPr bwMode="auto">
          <a:xfrm>
            <a:off x="6143625" y="1854200"/>
            <a:ext cx="6096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53" name="Text Box 29"/>
          <p:cNvSpPr txBox="1">
            <a:spLocks noChangeArrowheads="1"/>
          </p:cNvSpPr>
          <p:nvPr/>
        </p:nvSpPr>
        <p:spPr bwMode="auto">
          <a:xfrm>
            <a:off x="6202363" y="1822450"/>
            <a:ext cx="7096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k</a:t>
            </a:r>
            <a:r>
              <a:rPr lang="en-US" b="1" baseline="-25000">
                <a:solidFill>
                  <a:schemeClr val="bg1"/>
                </a:solidFill>
              </a:rPr>
              <a:t>N2O5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6654" name="Text Box 30"/>
          <p:cNvSpPr txBox="1">
            <a:spLocks noChangeArrowheads="1"/>
          </p:cNvSpPr>
          <p:nvPr/>
        </p:nvSpPr>
        <p:spPr bwMode="auto">
          <a:xfrm>
            <a:off x="5029200" y="609600"/>
            <a:ext cx="2292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Oxidation Products</a:t>
            </a:r>
          </a:p>
        </p:txBody>
      </p:sp>
      <p:sp>
        <p:nvSpPr>
          <p:cNvPr id="26658" name="Text Box 34"/>
          <p:cNvSpPr txBox="1">
            <a:spLocks noChangeArrowheads="1"/>
          </p:cNvSpPr>
          <p:nvPr/>
        </p:nvSpPr>
        <p:spPr bwMode="auto">
          <a:xfrm>
            <a:off x="6477000" y="2940050"/>
            <a:ext cx="573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k</a:t>
            </a:r>
            <a:r>
              <a:rPr lang="en-US" sz="1600" baseline="-25000"/>
              <a:t>NO3</a:t>
            </a:r>
            <a:endParaRPr lang="en-US" sz="1600"/>
          </a:p>
        </p:txBody>
      </p:sp>
      <p:sp>
        <p:nvSpPr>
          <p:cNvPr id="26661" name="Text Box 37"/>
          <p:cNvSpPr txBox="1">
            <a:spLocks noChangeArrowheads="1"/>
          </p:cNvSpPr>
          <p:nvPr/>
        </p:nvSpPr>
        <p:spPr bwMode="auto">
          <a:xfrm>
            <a:off x="7620000" y="2362200"/>
            <a:ext cx="650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k</a:t>
            </a:r>
            <a:r>
              <a:rPr lang="en-US" sz="1600" baseline="-25000"/>
              <a:t>N2O5</a:t>
            </a:r>
            <a:endParaRPr lang="en-US" sz="1600"/>
          </a:p>
        </p:txBody>
      </p:sp>
      <p:sp>
        <p:nvSpPr>
          <p:cNvPr id="26663" name="Line 39"/>
          <p:cNvSpPr>
            <a:spLocks noChangeShapeType="1"/>
          </p:cNvSpPr>
          <p:nvPr/>
        </p:nvSpPr>
        <p:spPr bwMode="auto">
          <a:xfrm flipH="1">
            <a:off x="7010400" y="309245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6670" name="Object 46"/>
          <p:cNvGraphicFramePr>
            <a:graphicFrameLocks noChangeAspect="1"/>
          </p:cNvGraphicFramePr>
          <p:nvPr/>
        </p:nvGraphicFramePr>
        <p:xfrm>
          <a:off x="3429000" y="3200400"/>
          <a:ext cx="1981200" cy="533400"/>
        </p:xfrm>
        <a:graphic>
          <a:graphicData uri="http://schemas.openxmlformats.org/presentationml/2006/ole">
            <p:oleObj spid="_x0000_s37894" name="Equation" r:id="rId10" imgW="1981200" imgH="533400" progId="Equation.3">
              <p:embed/>
            </p:oleObj>
          </a:graphicData>
        </a:graphic>
      </p:graphicFrame>
      <p:graphicFrame>
        <p:nvGraphicFramePr>
          <p:cNvPr id="26671" name="Object 47"/>
          <p:cNvGraphicFramePr>
            <a:graphicFrameLocks noChangeAspect="1"/>
          </p:cNvGraphicFramePr>
          <p:nvPr/>
        </p:nvGraphicFramePr>
        <p:xfrm>
          <a:off x="1600200" y="4191000"/>
          <a:ext cx="4038600" cy="533400"/>
        </p:xfrm>
        <a:graphic>
          <a:graphicData uri="http://schemas.openxmlformats.org/presentationml/2006/ole">
            <p:oleObj spid="_x0000_s37895" name="Equation" r:id="rId11" imgW="4038600" imgH="533400" progId="Equation.3">
              <p:embed/>
            </p:oleObj>
          </a:graphicData>
        </a:graphic>
      </p:graphicFrame>
      <p:sp>
        <p:nvSpPr>
          <p:cNvPr id="26677" name="Text Box 53"/>
          <p:cNvSpPr txBox="1">
            <a:spLocks noChangeArrowheads="1"/>
          </p:cNvSpPr>
          <p:nvPr/>
        </p:nvSpPr>
        <p:spPr bwMode="auto">
          <a:xfrm>
            <a:off x="7518400" y="3886200"/>
            <a:ext cx="863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ym typeface="Symbol" charset="2"/>
              </a:rPr>
              <a:t></a:t>
            </a:r>
            <a:r>
              <a:rPr lang="en-US" sz="1600"/>
              <a:t>(N</a:t>
            </a:r>
            <a:r>
              <a:rPr lang="en-US" sz="1600" baseline="-25000"/>
              <a:t>2</a:t>
            </a:r>
            <a:r>
              <a:rPr lang="en-US" sz="1600"/>
              <a:t>O</a:t>
            </a:r>
            <a:r>
              <a:rPr lang="en-US" sz="1600" baseline="-25000"/>
              <a:t>5</a:t>
            </a:r>
            <a:r>
              <a:rPr lang="en-US" sz="1600"/>
              <a:t>)</a:t>
            </a:r>
          </a:p>
        </p:txBody>
      </p:sp>
      <p:sp>
        <p:nvSpPr>
          <p:cNvPr id="26680" name="Text Box 56"/>
          <p:cNvSpPr txBox="1">
            <a:spLocks noChangeArrowheads="1"/>
          </p:cNvSpPr>
          <p:nvPr/>
        </p:nvSpPr>
        <p:spPr bwMode="auto">
          <a:xfrm>
            <a:off x="6477000" y="4419600"/>
            <a:ext cx="573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k</a:t>
            </a:r>
            <a:r>
              <a:rPr lang="en-US" sz="1600" baseline="-25000"/>
              <a:t>NO3</a:t>
            </a:r>
            <a:endParaRPr lang="en-US" sz="1600"/>
          </a:p>
        </p:txBody>
      </p:sp>
      <p:sp>
        <p:nvSpPr>
          <p:cNvPr id="26681" name="Line 57"/>
          <p:cNvSpPr>
            <a:spLocks noChangeShapeType="1"/>
          </p:cNvSpPr>
          <p:nvPr/>
        </p:nvSpPr>
        <p:spPr bwMode="auto">
          <a:xfrm flipH="1">
            <a:off x="7010400" y="4572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86" name="Text Box 62"/>
          <p:cNvSpPr txBox="1">
            <a:spLocks noChangeArrowheads="1"/>
          </p:cNvSpPr>
          <p:nvPr/>
        </p:nvSpPr>
        <p:spPr bwMode="auto">
          <a:xfrm>
            <a:off x="457200" y="3381375"/>
            <a:ext cx="2819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But .. covariance between K</a:t>
            </a:r>
            <a:r>
              <a:rPr lang="en-US" sz="1600" baseline="-25000"/>
              <a:t>eq</a:t>
            </a:r>
            <a:r>
              <a:rPr lang="en-US" sz="1600"/>
              <a:t>[NO</a:t>
            </a:r>
            <a:r>
              <a:rPr lang="en-US" sz="1600" baseline="-25000"/>
              <a:t>2</a:t>
            </a:r>
            <a:r>
              <a:rPr lang="en-US" sz="1600"/>
              <a:t>] ,S</a:t>
            </a:r>
            <a:r>
              <a:rPr lang="en-US" sz="1600" baseline="-25000"/>
              <a:t>A </a:t>
            </a:r>
            <a:r>
              <a:rPr lang="en-US" sz="1600"/>
              <a:t>&amp; </a:t>
            </a:r>
            <a:r>
              <a:rPr lang="en-US" sz="1600">
                <a:sym typeface="Symbol" charset="2"/>
              </a:rPr>
              <a:t>k</a:t>
            </a:r>
            <a:r>
              <a:rPr lang="en-US" sz="1600"/>
              <a:t>(N</a:t>
            </a:r>
            <a:r>
              <a:rPr lang="en-US" sz="1600" baseline="-25000"/>
              <a:t>2</a:t>
            </a:r>
            <a:r>
              <a:rPr lang="en-US" sz="1600"/>
              <a:t>O</a:t>
            </a:r>
            <a:r>
              <a:rPr lang="en-US" sz="1600" baseline="-25000"/>
              <a:t>5</a:t>
            </a:r>
            <a:r>
              <a:rPr lang="en-US" sz="1600"/>
              <a:t>) !</a:t>
            </a:r>
          </a:p>
        </p:txBody>
      </p:sp>
      <p:sp>
        <p:nvSpPr>
          <p:cNvPr id="26687" name="AutoShape 63"/>
          <p:cNvSpPr>
            <a:spLocks noChangeArrowheads="1"/>
          </p:cNvSpPr>
          <p:nvPr/>
        </p:nvSpPr>
        <p:spPr bwMode="auto">
          <a:xfrm>
            <a:off x="7924800" y="3505200"/>
            <a:ext cx="457200" cy="2286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6688" name="Object 64"/>
          <p:cNvGraphicFramePr>
            <a:graphicFrameLocks noChangeAspect="1"/>
          </p:cNvGraphicFramePr>
          <p:nvPr/>
        </p:nvGraphicFramePr>
        <p:xfrm>
          <a:off x="609600" y="5867400"/>
          <a:ext cx="2959100" cy="939800"/>
        </p:xfrm>
        <a:graphic>
          <a:graphicData uri="http://schemas.openxmlformats.org/presentationml/2006/ole">
            <p:oleObj spid="_x0000_s37896" name="Equation" r:id="rId12" imgW="2959100" imgH="939800" progId="Equation.3">
              <p:embed/>
            </p:oleObj>
          </a:graphicData>
        </a:graphic>
      </p:graphicFrame>
      <p:graphicFrame>
        <p:nvGraphicFramePr>
          <p:cNvPr id="26689" name="Object 65"/>
          <p:cNvGraphicFramePr>
            <a:graphicFrameLocks noChangeAspect="1"/>
          </p:cNvGraphicFramePr>
          <p:nvPr/>
        </p:nvGraphicFramePr>
        <p:xfrm>
          <a:off x="5486400" y="5816600"/>
          <a:ext cx="2959100" cy="965200"/>
        </p:xfrm>
        <a:graphic>
          <a:graphicData uri="http://schemas.openxmlformats.org/presentationml/2006/ole">
            <p:oleObj spid="_x0000_s37897" name="Equation" r:id="rId13" imgW="2959100" imgH="965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3GamMap 0531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97" y="1869542"/>
            <a:ext cx="4761109" cy="3179036"/>
          </a:xfrm>
          <a:prstGeom prst="rect">
            <a:avLst/>
          </a:prstGeom>
        </p:spPr>
      </p:pic>
      <p:pic>
        <p:nvPicPr>
          <p:cNvPr id="3" name="Picture 2" descr="GammaFits 0531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164" y="44494"/>
            <a:ext cx="3540060" cy="67818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193741" y="3435394"/>
            <a:ext cx="496936" cy="390477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4061094" y="1961441"/>
            <a:ext cx="321441" cy="3062274"/>
          </a:xfrm>
          <a:prstGeom prst="straightConnector1">
            <a:avLst/>
          </a:prstGeom>
          <a:ln w="38100" cap="flat" cmpd="sng" algn="ctr">
            <a:solidFill>
              <a:srgbClr val="333399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09600" y="76200"/>
            <a:ext cx="4191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chemeClr val="accent1"/>
                </a:solidFill>
              </a:rPr>
              <a:t>October 12, 2006 Flight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218243" y="5221927"/>
            <a:ext cx="334592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sym typeface="Symbol" charset="2"/>
              </a:rPr>
              <a:t></a:t>
            </a:r>
            <a:r>
              <a:rPr lang="en-US" sz="2000" dirty="0">
                <a:solidFill>
                  <a:schemeClr val="bg1"/>
                </a:solidFill>
              </a:rPr>
              <a:t>(N</a:t>
            </a:r>
            <a:r>
              <a:rPr lang="en-US" sz="2000" baseline="-25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O</a:t>
            </a:r>
            <a:r>
              <a:rPr lang="en-US" sz="2000" baseline="-25000" dirty="0">
                <a:solidFill>
                  <a:schemeClr val="bg1"/>
                </a:solidFill>
              </a:rPr>
              <a:t>5</a:t>
            </a:r>
            <a:r>
              <a:rPr lang="en-US" sz="2000" dirty="0">
                <a:solidFill>
                  <a:schemeClr val="bg1"/>
                </a:solidFill>
              </a:rPr>
              <a:t>) range </a:t>
            </a:r>
            <a:r>
              <a:rPr lang="en-US" sz="2000" dirty="0" smtClean="0">
                <a:solidFill>
                  <a:schemeClr val="bg1"/>
                </a:solidFill>
              </a:rPr>
              <a:t>0.001 </a:t>
            </a:r>
            <a:r>
              <a:rPr lang="en-US" sz="2000" dirty="0">
                <a:solidFill>
                  <a:schemeClr val="bg1"/>
                </a:solidFill>
              </a:rPr>
              <a:t>- </a:t>
            </a:r>
            <a:r>
              <a:rPr lang="en-US" sz="2000" dirty="0" smtClean="0">
                <a:solidFill>
                  <a:schemeClr val="bg1"/>
                </a:solidFill>
              </a:rPr>
              <a:t>0.007</a:t>
            </a:r>
          </a:p>
          <a:p>
            <a:r>
              <a:rPr lang="en-US" sz="2000" dirty="0">
                <a:solidFill>
                  <a:schemeClr val="bg1"/>
                </a:solidFill>
              </a:rPr>
              <a:t>Relative humidity</a:t>
            </a:r>
            <a:r>
              <a:rPr lang="en-US" sz="2000" dirty="0" smtClean="0">
                <a:solidFill>
                  <a:schemeClr val="bg1"/>
                </a:solidFill>
              </a:rPr>
              <a:t> 25-65 %</a:t>
            </a:r>
          </a:p>
          <a:p>
            <a:r>
              <a:rPr lang="en-US" sz="2000" dirty="0">
                <a:solidFill>
                  <a:schemeClr val="bg1"/>
                </a:solidFill>
              </a:rPr>
              <a:t>Organic Fraction</a:t>
            </a:r>
            <a:r>
              <a:rPr lang="en-US" sz="2000" dirty="0" smtClean="0">
                <a:solidFill>
                  <a:schemeClr val="bg1"/>
                </a:solidFill>
              </a:rPr>
              <a:t> 52 </a:t>
            </a:r>
            <a:r>
              <a:rPr lang="en-US" sz="2000" dirty="0">
                <a:solidFill>
                  <a:schemeClr val="bg1"/>
                </a:solidFill>
              </a:rPr>
              <a:t>- </a:t>
            </a:r>
            <a:r>
              <a:rPr lang="en-US" sz="2000" dirty="0" smtClean="0">
                <a:solidFill>
                  <a:schemeClr val="bg1"/>
                </a:solidFill>
              </a:rPr>
              <a:t>70%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0" y="572840"/>
            <a:ext cx="556416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Example Plume</a:t>
            </a:r>
            <a:r>
              <a:rPr lang="en-US" dirty="0" smtClean="0">
                <a:solidFill>
                  <a:schemeClr val="bg1"/>
                </a:solidFill>
              </a:rPr>
              <a:t> – East L.A. Basin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7.5 hours after sunset, 600 </a:t>
            </a:r>
            <a:r>
              <a:rPr lang="en-US" dirty="0" err="1" smtClean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 above ground level,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57% relative humidity,  aerosol surface area = 330 µm</a:t>
            </a:r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cm</a:t>
            </a:r>
            <a:r>
              <a:rPr lang="en-US" baseline="30000" dirty="0" smtClean="0">
                <a:solidFill>
                  <a:schemeClr val="bg1"/>
                </a:solidFill>
              </a:rPr>
              <a:t>-3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380197" y="5521898"/>
            <a:ext cx="160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Entire Flight: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4955" y="6318641"/>
            <a:ext cx="4891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But … 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All determinations </a:t>
            </a:r>
            <a:r>
              <a:rPr lang="en-US" i="1" dirty="0" smtClean="0">
                <a:solidFill>
                  <a:schemeClr val="bg1"/>
                </a:solidFill>
              </a:rPr>
              <a:t>in the residual layer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mma_vs_RH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187" y="290881"/>
            <a:ext cx="4782464" cy="57234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59192"/>
            <a:ext cx="41891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What Factors Should Control </a:t>
            </a:r>
            <a:r>
              <a:rPr lang="en-US" sz="2800" b="1" dirty="0" smtClean="0">
                <a:solidFill>
                  <a:schemeClr val="accent1"/>
                </a:solidFill>
                <a:latin typeface="Symbol" charset="2"/>
                <a:cs typeface="Symbol" charset="2"/>
              </a:rPr>
              <a:t>g</a:t>
            </a:r>
            <a:r>
              <a:rPr lang="en-US" sz="2800" b="1" dirty="0" smtClean="0">
                <a:solidFill>
                  <a:schemeClr val="accent1"/>
                </a:solidFill>
              </a:rPr>
              <a:t>(N</a:t>
            </a:r>
            <a:r>
              <a:rPr lang="en-US" sz="2800" b="1" baseline="-25000" dirty="0" smtClean="0">
                <a:solidFill>
                  <a:schemeClr val="accent1"/>
                </a:solidFill>
              </a:rPr>
              <a:t>2</a:t>
            </a:r>
            <a:r>
              <a:rPr lang="en-US" sz="2800" b="1" dirty="0" smtClean="0">
                <a:solidFill>
                  <a:schemeClr val="accent1"/>
                </a:solidFill>
              </a:rPr>
              <a:t>O</a:t>
            </a:r>
            <a:r>
              <a:rPr lang="en-US" sz="2800" b="1" baseline="-25000" dirty="0" smtClean="0">
                <a:solidFill>
                  <a:schemeClr val="accent1"/>
                </a:solidFill>
              </a:rPr>
              <a:t>5</a:t>
            </a:r>
            <a:r>
              <a:rPr lang="en-US" sz="2800" b="1" dirty="0" smtClean="0">
                <a:solidFill>
                  <a:schemeClr val="accent1"/>
                </a:solidFill>
              </a:rPr>
              <a:t>) ?</a:t>
            </a:r>
            <a:endParaRPr lang="en-US" sz="2800" b="1" dirty="0" err="1" smtClean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653" y="1257575"/>
            <a:ext cx="39101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000" dirty="0" smtClean="0">
                <a:solidFill>
                  <a:schemeClr val="bg1"/>
                </a:solidFill>
              </a:rPr>
              <a:t>Relative Humidity:</a:t>
            </a:r>
            <a:r>
              <a:rPr lang="en-US" sz="2000" dirty="0" smtClean="0">
                <a:solidFill>
                  <a:schemeClr val="bg1"/>
                </a:solidFill>
              </a:rPr>
              <a:t> Deliquesced vs. </a:t>
            </a:r>
            <a:r>
              <a:rPr lang="en-US" sz="2000" dirty="0" err="1" smtClean="0">
                <a:solidFill>
                  <a:schemeClr val="bg1"/>
                </a:solidFill>
              </a:rPr>
              <a:t>Effluoresced</a:t>
            </a:r>
            <a:r>
              <a:rPr lang="en-US" sz="2000" dirty="0" smtClean="0">
                <a:solidFill>
                  <a:schemeClr val="bg1"/>
                </a:solidFill>
              </a:rPr>
              <a:t> aerosol</a:t>
            </a:r>
          </a:p>
          <a:p>
            <a:pPr marL="342900" indent="-342900">
              <a:buAutoNum type="arabicParenR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>
              <a:buAutoNum type="arabicParenR"/>
            </a:pPr>
            <a:r>
              <a:rPr lang="en-US" sz="2000" dirty="0" smtClean="0">
                <a:solidFill>
                  <a:schemeClr val="bg1"/>
                </a:solidFill>
              </a:rPr>
              <a:t>Aerosol nitrate:</a:t>
            </a:r>
            <a:r>
              <a:rPr lang="en-US" sz="2000" dirty="0" smtClean="0">
                <a:solidFill>
                  <a:schemeClr val="bg1"/>
                </a:solidFill>
              </a:rPr>
              <a:t> Suppression of N</a:t>
            </a:r>
            <a:r>
              <a:rPr lang="en-US" sz="2000" baseline="-25000" dirty="0" smtClean="0">
                <a:solidFill>
                  <a:schemeClr val="bg1"/>
                </a:solidFill>
              </a:rPr>
              <a:t>2</a:t>
            </a:r>
            <a:r>
              <a:rPr lang="en-US" sz="2000" dirty="0" smtClean="0">
                <a:solidFill>
                  <a:schemeClr val="bg1"/>
                </a:solidFill>
              </a:rPr>
              <a:t>O</a:t>
            </a:r>
            <a:r>
              <a:rPr lang="en-US" sz="2000" baseline="-25000" dirty="0" smtClean="0">
                <a:solidFill>
                  <a:schemeClr val="bg1"/>
                </a:solidFill>
              </a:rPr>
              <a:t>5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uptake by NO</a:t>
            </a:r>
            <a:r>
              <a:rPr lang="en-US" sz="2000" baseline="-25000" dirty="0" smtClean="0">
                <a:solidFill>
                  <a:schemeClr val="bg1"/>
                </a:solidFill>
              </a:rPr>
              <a:t>3</a:t>
            </a:r>
            <a:r>
              <a:rPr lang="en-US" sz="2000" baseline="30000" dirty="0" smtClean="0">
                <a:solidFill>
                  <a:schemeClr val="bg1"/>
                </a:solidFill>
              </a:rPr>
              <a:t>-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>
              <a:buAutoNum type="arabicParenR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>
              <a:buAutoNum type="arabicParenR"/>
            </a:pPr>
            <a:r>
              <a:rPr lang="en-US" sz="2000" dirty="0" smtClean="0">
                <a:solidFill>
                  <a:schemeClr val="bg1"/>
                </a:solidFill>
              </a:rPr>
              <a:t>Aerosol chloride</a:t>
            </a:r>
            <a:r>
              <a:rPr lang="en-US" sz="2000" dirty="0" smtClean="0">
                <a:solidFill>
                  <a:schemeClr val="bg1"/>
                </a:solidFill>
              </a:rPr>
              <a:t>:</a:t>
            </a:r>
            <a:r>
              <a:rPr lang="en-US" sz="2000" dirty="0" smtClean="0">
                <a:solidFill>
                  <a:schemeClr val="bg1"/>
                </a:solidFill>
              </a:rPr>
              <a:t> Enhancement </a:t>
            </a:r>
            <a:r>
              <a:rPr lang="en-US" sz="2000" dirty="0" smtClean="0">
                <a:solidFill>
                  <a:schemeClr val="bg1"/>
                </a:solidFill>
              </a:rPr>
              <a:t>of N</a:t>
            </a:r>
            <a:r>
              <a:rPr lang="en-US" sz="2000" baseline="-25000" dirty="0" smtClean="0">
                <a:solidFill>
                  <a:schemeClr val="bg1"/>
                </a:solidFill>
              </a:rPr>
              <a:t>2</a:t>
            </a:r>
            <a:r>
              <a:rPr lang="en-US" sz="2000" dirty="0" smtClean="0">
                <a:solidFill>
                  <a:schemeClr val="bg1"/>
                </a:solidFill>
              </a:rPr>
              <a:t>O</a:t>
            </a:r>
            <a:r>
              <a:rPr lang="en-US" sz="2000" baseline="-25000" dirty="0" smtClean="0">
                <a:solidFill>
                  <a:schemeClr val="bg1"/>
                </a:solidFill>
              </a:rPr>
              <a:t>5</a:t>
            </a:r>
            <a:r>
              <a:rPr lang="en-US" sz="2000" dirty="0" smtClean="0">
                <a:solidFill>
                  <a:schemeClr val="bg1"/>
                </a:solidFill>
              </a:rPr>
              <a:t> uptake by</a:t>
            </a:r>
            <a:r>
              <a:rPr lang="en-US" sz="2000" dirty="0" smtClean="0">
                <a:solidFill>
                  <a:schemeClr val="bg1"/>
                </a:solidFill>
              </a:rPr>
              <a:t> Cl</a:t>
            </a:r>
            <a:r>
              <a:rPr lang="en-US" sz="2000" baseline="30000" dirty="0" smtClean="0">
                <a:solidFill>
                  <a:schemeClr val="bg1"/>
                </a:solidFill>
              </a:rPr>
              <a:t>-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>
              <a:buAutoNum type="arabicParenR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>
              <a:buAutoNum type="arabicParenR"/>
            </a:pPr>
            <a:r>
              <a:rPr lang="en-US" sz="2000" dirty="0" smtClean="0">
                <a:solidFill>
                  <a:schemeClr val="bg1"/>
                </a:solidFill>
              </a:rPr>
              <a:t>Aerosol organic:</a:t>
            </a:r>
            <a:r>
              <a:rPr lang="en-US" sz="2000" dirty="0" smtClean="0">
                <a:solidFill>
                  <a:schemeClr val="bg1"/>
                </a:solidFill>
              </a:rPr>
              <a:t> Suppression of N</a:t>
            </a:r>
            <a:r>
              <a:rPr lang="en-US" sz="2000" baseline="-25000" dirty="0" smtClean="0">
                <a:solidFill>
                  <a:schemeClr val="bg1"/>
                </a:solidFill>
              </a:rPr>
              <a:t>2</a:t>
            </a:r>
            <a:r>
              <a:rPr lang="en-US" sz="2000" dirty="0" smtClean="0">
                <a:solidFill>
                  <a:schemeClr val="bg1"/>
                </a:solidFill>
              </a:rPr>
              <a:t>O</a:t>
            </a:r>
            <a:r>
              <a:rPr lang="en-US" sz="2000" baseline="-25000" dirty="0" smtClean="0">
                <a:solidFill>
                  <a:schemeClr val="bg1"/>
                </a:solidFill>
              </a:rPr>
              <a:t>5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uptake; role of organic coatings 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6340" y="6050422"/>
            <a:ext cx="73691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Do these factors explain all of the aircraft </a:t>
            </a:r>
            <a:r>
              <a:rPr lang="en-US" sz="20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g</a:t>
            </a:r>
            <a:r>
              <a:rPr lang="en-US" sz="2000" dirty="0" smtClean="0">
                <a:solidFill>
                  <a:schemeClr val="bg1"/>
                </a:solidFill>
              </a:rPr>
              <a:t>(N</a:t>
            </a:r>
            <a:r>
              <a:rPr lang="en-US" sz="2000" baseline="-25000" dirty="0" smtClean="0">
                <a:solidFill>
                  <a:schemeClr val="bg1"/>
                </a:solidFill>
              </a:rPr>
              <a:t>2</a:t>
            </a:r>
            <a:r>
              <a:rPr lang="en-US" sz="2000" dirty="0" smtClean="0">
                <a:solidFill>
                  <a:schemeClr val="bg1"/>
                </a:solidFill>
              </a:rPr>
              <a:t>O</a:t>
            </a:r>
            <a:r>
              <a:rPr lang="en-US" sz="2000" baseline="-25000" dirty="0" smtClean="0">
                <a:solidFill>
                  <a:schemeClr val="bg1"/>
                </a:solidFill>
              </a:rPr>
              <a:t>5</a:t>
            </a:r>
            <a:r>
              <a:rPr lang="en-US" sz="2000" dirty="0" smtClean="0">
                <a:solidFill>
                  <a:schemeClr val="bg1"/>
                </a:solidFill>
              </a:rPr>
              <a:t>) ?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Probably not … But there is some consistency with prior results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46815" y="252156"/>
            <a:ext cx="2549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All Data from 5/31, 6/3 Flights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473406" y="46182"/>
            <a:ext cx="81669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Database for Aircraft Determinations of </a:t>
            </a:r>
            <a:r>
              <a:rPr lang="en-US" sz="2800" b="1" dirty="0" smtClean="0">
                <a:solidFill>
                  <a:schemeClr val="accent1"/>
                </a:solidFill>
                <a:latin typeface="Symbol" charset="2"/>
                <a:cs typeface="Symbol" charset="2"/>
              </a:rPr>
              <a:t>g</a:t>
            </a:r>
            <a:r>
              <a:rPr lang="en-US" sz="2800" b="1" dirty="0" smtClean="0">
                <a:solidFill>
                  <a:schemeClr val="accent1"/>
                </a:solidFill>
              </a:rPr>
              <a:t>(N</a:t>
            </a:r>
            <a:r>
              <a:rPr lang="en-US" sz="2800" b="1" baseline="-25000" dirty="0" smtClean="0">
                <a:solidFill>
                  <a:schemeClr val="accent1"/>
                </a:solidFill>
              </a:rPr>
              <a:t>2</a:t>
            </a:r>
            <a:r>
              <a:rPr lang="en-US" sz="2800" b="1" dirty="0" smtClean="0">
                <a:solidFill>
                  <a:schemeClr val="accent1"/>
                </a:solidFill>
              </a:rPr>
              <a:t>O</a:t>
            </a:r>
            <a:r>
              <a:rPr lang="en-US" sz="2800" b="1" baseline="-25000" dirty="0" smtClean="0">
                <a:solidFill>
                  <a:schemeClr val="accent1"/>
                </a:solidFill>
              </a:rPr>
              <a:t>5</a:t>
            </a:r>
            <a:r>
              <a:rPr lang="en-US" sz="2800" b="1" dirty="0" smtClean="0">
                <a:solidFill>
                  <a:schemeClr val="accent1"/>
                </a:solidFill>
              </a:rPr>
              <a:t>) 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76200" y="622300"/>
            <a:ext cx="5505450" cy="3276600"/>
            <a:chOff x="76200" y="533400"/>
            <a:chExt cx="5504688" cy="3276600"/>
          </a:xfrm>
        </p:grpSpPr>
        <p:pic>
          <p:nvPicPr>
            <p:cNvPr id="18453" name="Picture 12" descr="P3 Flight tracks.tif"/>
            <p:cNvPicPr>
              <a:picLocks noChangeAspect="1"/>
            </p:cNvPicPr>
            <p:nvPr/>
          </p:nvPicPr>
          <p:blipFill>
            <a:blip r:embed="rId3"/>
            <a:srcRect l="1163" t="2077" r="1163" b="2077"/>
            <a:stretch>
              <a:fillRect/>
            </a:stretch>
          </p:blipFill>
          <p:spPr bwMode="auto">
            <a:xfrm>
              <a:off x="76200" y="533400"/>
              <a:ext cx="5504688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4" name="Picture 53"/>
            <p:cNvPicPr>
              <a:picLocks noChangeAspect="1" noChangeArrowheads="1"/>
            </p:cNvPicPr>
            <p:nvPr/>
          </p:nvPicPr>
          <p:blipFill>
            <a:blip r:embed="rId4"/>
            <a:srcRect t="17578" b="7031"/>
            <a:stretch>
              <a:fillRect/>
            </a:stretch>
          </p:blipFill>
          <p:spPr bwMode="auto">
            <a:xfrm>
              <a:off x="152400" y="609600"/>
              <a:ext cx="1752600" cy="904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55" name="Text Box 54"/>
            <p:cNvSpPr txBox="1">
              <a:spLocks noChangeArrowheads="1"/>
            </p:cNvSpPr>
            <p:nvPr/>
          </p:nvSpPr>
          <p:spPr bwMode="auto">
            <a:xfrm>
              <a:off x="381000" y="609600"/>
              <a:ext cx="103346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/>
                <a:t>NOAA P-3</a:t>
              </a:r>
            </a:p>
          </p:txBody>
        </p:sp>
        <p:sp>
          <p:nvSpPr>
            <p:cNvPr id="18456" name="Text Box 59"/>
            <p:cNvSpPr txBox="1">
              <a:spLocks noChangeArrowheads="1"/>
            </p:cNvSpPr>
            <p:nvPr/>
          </p:nvSpPr>
          <p:spPr bwMode="auto">
            <a:xfrm>
              <a:off x="3340100" y="838200"/>
              <a:ext cx="1460500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/>
                <a:t>New England</a:t>
              </a:r>
            </a:p>
            <a:p>
              <a:pPr algn="ctr"/>
              <a:r>
                <a:rPr lang="en-US" sz="1600" b="1"/>
                <a:t>2004</a:t>
              </a:r>
            </a:p>
          </p:txBody>
        </p:sp>
        <p:sp>
          <p:nvSpPr>
            <p:cNvPr id="18457" name="Text Box 60"/>
            <p:cNvSpPr txBox="1">
              <a:spLocks noChangeArrowheads="1"/>
            </p:cNvSpPr>
            <p:nvPr/>
          </p:nvSpPr>
          <p:spPr bwMode="auto">
            <a:xfrm>
              <a:off x="2820987" y="3200400"/>
              <a:ext cx="760413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/>
                <a:t>Texas</a:t>
              </a:r>
            </a:p>
            <a:p>
              <a:pPr algn="ctr"/>
              <a:r>
                <a:rPr lang="en-US" sz="1600" b="1"/>
                <a:t>2006</a:t>
              </a:r>
            </a:p>
          </p:txBody>
        </p:sp>
        <p:sp>
          <p:nvSpPr>
            <p:cNvPr id="18458" name="Text Box 60"/>
            <p:cNvSpPr txBox="1">
              <a:spLocks noChangeArrowheads="1"/>
            </p:cNvSpPr>
            <p:nvPr/>
          </p:nvSpPr>
          <p:spPr bwMode="auto">
            <a:xfrm>
              <a:off x="76200" y="2895600"/>
              <a:ext cx="880369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/>
                <a:t>CalNex</a:t>
              </a:r>
            </a:p>
            <a:p>
              <a:pPr algn="ctr"/>
              <a:r>
                <a:rPr lang="en-US" sz="1600" b="1"/>
                <a:t>2010</a:t>
              </a:r>
            </a:p>
          </p:txBody>
        </p:sp>
      </p:grpSp>
      <p:sp>
        <p:nvSpPr>
          <p:cNvPr id="18438" name="Text Box 11"/>
          <p:cNvSpPr txBox="1">
            <a:spLocks noChangeArrowheads="1"/>
          </p:cNvSpPr>
          <p:nvPr/>
        </p:nvSpPr>
        <p:spPr bwMode="auto">
          <a:xfrm rot="2131629">
            <a:off x="5919788" y="3298825"/>
            <a:ext cx="1117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405 nm diode</a:t>
            </a:r>
          </a:p>
        </p:txBody>
      </p:sp>
      <p:sp>
        <p:nvSpPr>
          <p:cNvPr id="18439" name="Text Box 12"/>
          <p:cNvSpPr txBox="1">
            <a:spLocks noChangeArrowheads="1"/>
          </p:cNvSpPr>
          <p:nvPr/>
        </p:nvSpPr>
        <p:spPr bwMode="auto">
          <a:xfrm rot="2131629">
            <a:off x="7926388" y="1717675"/>
            <a:ext cx="1117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662 nm diode</a:t>
            </a:r>
          </a:p>
        </p:txBody>
      </p:sp>
      <p:sp>
        <p:nvSpPr>
          <p:cNvPr id="18440" name="Text Box 15"/>
          <p:cNvSpPr txBox="1">
            <a:spLocks noChangeArrowheads="1"/>
          </p:cNvSpPr>
          <p:nvPr/>
        </p:nvSpPr>
        <p:spPr bwMode="auto">
          <a:xfrm rot="2131629">
            <a:off x="6610350" y="1981200"/>
            <a:ext cx="4286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/>
              <a:t>NO</a:t>
            </a:r>
            <a:r>
              <a:rPr lang="en-US" sz="1000" baseline="-25000"/>
              <a:t>3</a:t>
            </a:r>
            <a:endParaRPr lang="en-US" sz="1000"/>
          </a:p>
        </p:txBody>
      </p:sp>
      <p:sp>
        <p:nvSpPr>
          <p:cNvPr id="18441" name="Text Box 16"/>
          <p:cNvSpPr txBox="1">
            <a:spLocks noChangeArrowheads="1"/>
          </p:cNvSpPr>
          <p:nvPr/>
        </p:nvSpPr>
        <p:spPr bwMode="auto">
          <a:xfrm rot="2131629">
            <a:off x="6799263" y="2006600"/>
            <a:ext cx="11430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000"/>
              <a:t>NO</a:t>
            </a:r>
            <a:r>
              <a:rPr lang="en-US" sz="1000" baseline="-25000"/>
              <a:t>3</a:t>
            </a:r>
            <a:r>
              <a:rPr lang="en-US" sz="1000"/>
              <a:t> + N</a:t>
            </a:r>
            <a:r>
              <a:rPr lang="en-US" sz="1000" baseline="-25000"/>
              <a:t>2</a:t>
            </a:r>
            <a:r>
              <a:rPr lang="en-US" sz="1000"/>
              <a:t>O</a:t>
            </a:r>
            <a:r>
              <a:rPr lang="en-US" sz="1000" baseline="-25000"/>
              <a:t>5</a:t>
            </a:r>
            <a:endParaRPr lang="en-US" sz="1000"/>
          </a:p>
        </p:txBody>
      </p:sp>
      <p:sp>
        <p:nvSpPr>
          <p:cNvPr id="18442" name="Text Box 17"/>
          <p:cNvSpPr txBox="1">
            <a:spLocks noChangeArrowheads="1"/>
          </p:cNvSpPr>
          <p:nvPr/>
        </p:nvSpPr>
        <p:spPr bwMode="auto">
          <a:xfrm rot="2131629">
            <a:off x="6165850" y="2355850"/>
            <a:ext cx="4286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/>
              <a:t>NO</a:t>
            </a:r>
            <a:r>
              <a:rPr lang="en-US" sz="1000" baseline="-25000"/>
              <a:t>2</a:t>
            </a:r>
            <a:endParaRPr lang="en-US" sz="1000"/>
          </a:p>
        </p:txBody>
      </p:sp>
      <p:sp>
        <p:nvSpPr>
          <p:cNvPr id="18443" name="Text Box 18"/>
          <p:cNvSpPr txBox="1">
            <a:spLocks noChangeArrowheads="1"/>
          </p:cNvSpPr>
          <p:nvPr/>
        </p:nvSpPr>
        <p:spPr bwMode="auto">
          <a:xfrm rot="2131629">
            <a:off x="5927725" y="2586038"/>
            <a:ext cx="4286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/>
              <a:t>NO</a:t>
            </a:r>
            <a:r>
              <a:rPr lang="en-US" sz="1000" baseline="-25000"/>
              <a:t>x</a:t>
            </a:r>
            <a:endParaRPr lang="en-US" sz="1000"/>
          </a:p>
        </p:txBody>
      </p:sp>
      <p:sp>
        <p:nvSpPr>
          <p:cNvPr id="18444" name="Text Box 19"/>
          <p:cNvSpPr txBox="1">
            <a:spLocks noChangeArrowheads="1"/>
          </p:cNvSpPr>
          <p:nvPr/>
        </p:nvSpPr>
        <p:spPr bwMode="auto">
          <a:xfrm rot="2131629">
            <a:off x="7113588" y="1682750"/>
            <a:ext cx="9080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/>
              <a:t>Reference</a:t>
            </a:r>
          </a:p>
        </p:txBody>
      </p:sp>
      <p:sp>
        <p:nvSpPr>
          <p:cNvPr id="18446" name="Text Box 17"/>
          <p:cNvSpPr txBox="1">
            <a:spLocks noChangeArrowheads="1"/>
          </p:cNvSpPr>
          <p:nvPr/>
        </p:nvSpPr>
        <p:spPr bwMode="auto">
          <a:xfrm rot="2131629">
            <a:off x="6419850" y="2159000"/>
            <a:ext cx="3381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/>
              <a:t>O</a:t>
            </a:r>
            <a:r>
              <a:rPr lang="en-US" sz="1000" baseline="-25000"/>
              <a:t>x</a:t>
            </a:r>
            <a:endParaRPr lang="en-US" sz="1000"/>
          </a:p>
        </p:txBody>
      </p:sp>
      <p:sp>
        <p:nvSpPr>
          <p:cNvPr id="27" name="TextBox 26"/>
          <p:cNvSpPr txBox="1"/>
          <p:nvPr/>
        </p:nvSpPr>
        <p:spPr>
          <a:xfrm>
            <a:off x="123232" y="3898900"/>
            <a:ext cx="90207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• New England 2004: Large variability. </a:t>
            </a:r>
            <a:r>
              <a:rPr lang="en-US" sz="2000" b="1" i="1" dirty="0" smtClean="0">
                <a:solidFill>
                  <a:srgbClr val="FF0000"/>
                </a:solidFill>
              </a:rPr>
              <a:t>Residual layer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g</a:t>
            </a:r>
            <a:r>
              <a:rPr lang="en-US" sz="2000" dirty="0" smtClean="0">
                <a:solidFill>
                  <a:schemeClr val="bg1"/>
                </a:solidFill>
              </a:rPr>
              <a:t>(N</a:t>
            </a:r>
            <a:r>
              <a:rPr lang="en-US" sz="2000" baseline="-25000" dirty="0" smtClean="0">
                <a:solidFill>
                  <a:schemeClr val="bg1"/>
                </a:solidFill>
              </a:rPr>
              <a:t>2</a:t>
            </a:r>
            <a:r>
              <a:rPr lang="en-US" sz="2000" dirty="0" smtClean="0">
                <a:solidFill>
                  <a:schemeClr val="bg1"/>
                </a:solidFill>
              </a:rPr>
              <a:t>O</a:t>
            </a:r>
            <a:r>
              <a:rPr lang="en-US" sz="2000" baseline="-25000" dirty="0" smtClean="0">
                <a:solidFill>
                  <a:schemeClr val="bg1"/>
                </a:solidFill>
              </a:rPr>
              <a:t>5</a:t>
            </a:r>
            <a:r>
              <a:rPr lang="en-US" sz="2000" dirty="0" smtClean="0">
                <a:solidFill>
                  <a:schemeClr val="bg1"/>
                </a:solidFill>
              </a:rPr>
              <a:t>)</a:t>
            </a:r>
            <a:r>
              <a:rPr lang="en-US" sz="2000" dirty="0" smtClean="0">
                <a:solidFill>
                  <a:schemeClr val="bg1"/>
                </a:solidFill>
              </a:rPr>
              <a:t> &lt; 0.005, except in </a:t>
            </a:r>
            <a:r>
              <a:rPr lang="en-US" sz="2000" dirty="0" smtClean="0">
                <a:solidFill>
                  <a:schemeClr val="bg1"/>
                </a:solidFill>
              </a:rPr>
              <a:t>sulfate</a:t>
            </a:r>
            <a:r>
              <a:rPr lang="en-US" sz="2000" dirty="0" smtClean="0">
                <a:solidFill>
                  <a:schemeClr val="bg1"/>
                </a:solidFill>
              </a:rPr>
              <a:t> plumes </a:t>
            </a:r>
            <a:r>
              <a:rPr lang="en-US" sz="2000" dirty="0" smtClean="0">
                <a:solidFill>
                  <a:schemeClr val="bg1"/>
                </a:solidFill>
              </a:rPr>
              <a:t>at </a:t>
            </a:r>
            <a:r>
              <a:rPr lang="en-US" sz="2000" dirty="0" smtClean="0">
                <a:solidFill>
                  <a:schemeClr val="bg1"/>
                </a:solidFill>
              </a:rPr>
              <a:t>high </a:t>
            </a:r>
            <a:r>
              <a:rPr lang="en-US" sz="2000" dirty="0" smtClean="0">
                <a:solidFill>
                  <a:schemeClr val="bg1"/>
                </a:solidFill>
              </a:rPr>
              <a:t>RH (60-85%).</a:t>
            </a:r>
          </a:p>
          <a:p>
            <a:endParaRPr lang="en-US" sz="1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• Texas 2006: Less variability.  </a:t>
            </a:r>
            <a:r>
              <a:rPr lang="en-US" sz="2000" b="1" i="1" dirty="0" smtClean="0">
                <a:solidFill>
                  <a:srgbClr val="FF0000"/>
                </a:solidFill>
              </a:rPr>
              <a:t>Residual layer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g</a:t>
            </a:r>
            <a:r>
              <a:rPr lang="en-US" sz="2000" dirty="0" smtClean="0">
                <a:solidFill>
                  <a:schemeClr val="bg1"/>
                </a:solidFill>
              </a:rPr>
              <a:t>(N</a:t>
            </a:r>
            <a:r>
              <a:rPr lang="en-US" sz="2000" baseline="-25000" dirty="0" smtClean="0">
                <a:solidFill>
                  <a:schemeClr val="bg1"/>
                </a:solidFill>
              </a:rPr>
              <a:t>2</a:t>
            </a:r>
            <a:r>
              <a:rPr lang="en-US" sz="2000" dirty="0" smtClean="0">
                <a:solidFill>
                  <a:schemeClr val="bg1"/>
                </a:solidFill>
              </a:rPr>
              <a:t>O</a:t>
            </a:r>
            <a:r>
              <a:rPr lang="en-US" sz="2000" baseline="-25000" dirty="0" smtClean="0">
                <a:solidFill>
                  <a:schemeClr val="bg1"/>
                </a:solidFill>
              </a:rPr>
              <a:t>5</a:t>
            </a:r>
            <a:r>
              <a:rPr lang="en-US" sz="2000" dirty="0" smtClean="0">
                <a:solidFill>
                  <a:schemeClr val="bg1"/>
                </a:solidFill>
              </a:rPr>
              <a:t>) = 0.003 avg. for urban / industrial plumes, 0.008 for rural, less polluted.  RH range to 85%.</a:t>
            </a:r>
          </a:p>
          <a:p>
            <a:endParaRPr lang="en-US" sz="1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• </a:t>
            </a:r>
            <a:r>
              <a:rPr lang="en-US" sz="2000" dirty="0" err="1" smtClean="0">
                <a:solidFill>
                  <a:schemeClr val="bg1"/>
                </a:solidFill>
              </a:rPr>
              <a:t>CalNex</a:t>
            </a:r>
            <a:r>
              <a:rPr lang="en-US" sz="2000" dirty="0" smtClean="0">
                <a:solidFill>
                  <a:schemeClr val="bg1"/>
                </a:solidFill>
              </a:rPr>
              <a:t> 2010: </a:t>
            </a:r>
            <a:r>
              <a:rPr lang="en-US" sz="2000" b="1" i="1" dirty="0" smtClean="0">
                <a:solidFill>
                  <a:srgbClr val="FF0000"/>
                </a:solidFill>
              </a:rPr>
              <a:t>Residual layer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g</a:t>
            </a:r>
            <a:r>
              <a:rPr lang="en-US" sz="2000" dirty="0" smtClean="0">
                <a:solidFill>
                  <a:schemeClr val="bg1"/>
                </a:solidFill>
              </a:rPr>
              <a:t>(N</a:t>
            </a:r>
            <a:r>
              <a:rPr lang="en-US" sz="2000" baseline="-25000" dirty="0" smtClean="0">
                <a:solidFill>
                  <a:schemeClr val="bg1"/>
                </a:solidFill>
              </a:rPr>
              <a:t>2</a:t>
            </a:r>
            <a:r>
              <a:rPr lang="en-US" sz="2000" dirty="0" smtClean="0">
                <a:solidFill>
                  <a:schemeClr val="bg1"/>
                </a:solidFill>
              </a:rPr>
              <a:t>O</a:t>
            </a:r>
            <a:r>
              <a:rPr lang="en-US" sz="2000" baseline="-25000" dirty="0" smtClean="0">
                <a:solidFill>
                  <a:schemeClr val="bg1"/>
                </a:solidFill>
              </a:rPr>
              <a:t>5</a:t>
            </a:r>
            <a:r>
              <a:rPr lang="en-US" sz="2000" dirty="0" smtClean="0">
                <a:solidFill>
                  <a:schemeClr val="bg1"/>
                </a:solidFill>
              </a:rPr>
              <a:t>) similar </a:t>
            </a:r>
            <a:r>
              <a:rPr lang="en-US" sz="2000" dirty="0" smtClean="0">
                <a:solidFill>
                  <a:schemeClr val="bg1"/>
                </a:solidFill>
              </a:rPr>
              <a:t>to the other studies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Extensive vertical profiling in L.A. shows variability </a:t>
            </a:r>
            <a:r>
              <a:rPr lang="en-US" sz="2000" dirty="0" err="1" smtClean="0">
                <a:solidFill>
                  <a:schemeClr val="bg1"/>
                </a:solidFill>
              </a:rPr>
              <a:t>vs</a:t>
            </a:r>
            <a:r>
              <a:rPr lang="en-US" sz="2000" dirty="0" smtClean="0">
                <a:solidFill>
                  <a:schemeClr val="bg1"/>
                </a:solidFill>
              </a:rPr>
              <a:t> both RH and Altitude</a:t>
            </a:r>
          </a:p>
          <a:p>
            <a:pPr lvl="3"/>
            <a:r>
              <a:rPr lang="en-US" sz="2000" dirty="0" smtClean="0">
                <a:solidFill>
                  <a:schemeClr val="bg1"/>
                </a:solidFill>
              </a:rPr>
              <a:t>Important role of clouds in L.A.</a:t>
            </a:r>
          </a:p>
          <a:p>
            <a:pPr lvl="3"/>
            <a:r>
              <a:rPr lang="en-US" sz="2000" dirty="0" smtClean="0">
                <a:solidFill>
                  <a:schemeClr val="bg1"/>
                </a:solidFill>
              </a:rPr>
              <a:t>ClNO</a:t>
            </a:r>
            <a:r>
              <a:rPr lang="en-US" sz="2000" baseline="-25000" dirty="0" smtClean="0">
                <a:solidFill>
                  <a:schemeClr val="bg1"/>
                </a:solidFill>
              </a:rPr>
              <a:t>2</a:t>
            </a:r>
            <a:r>
              <a:rPr lang="en-US" sz="2000" dirty="0" smtClean="0">
                <a:solidFill>
                  <a:schemeClr val="bg1"/>
                </a:solidFill>
              </a:rPr>
              <a:t> as tracer for nighttime het. chemistry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29" name="Picture 34" descr="NY-OH Aeroso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79588" y="622300"/>
            <a:ext cx="3464412" cy="131761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" name="Picture 2" descr="Fig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20528" y="1976780"/>
            <a:ext cx="2885964" cy="1962966"/>
          </a:xfrm>
          <a:prstGeom prst="rect">
            <a:avLst/>
          </a:prstGeom>
          <a:noFill/>
        </p:spPr>
      </p:pic>
      <p:cxnSp>
        <p:nvCxnSpPr>
          <p:cNvPr id="32" name="Straight Arrow Connector 31"/>
          <p:cNvCxnSpPr/>
          <p:nvPr/>
        </p:nvCxnSpPr>
        <p:spPr>
          <a:xfrm flipV="1">
            <a:off x="4801254" y="1603199"/>
            <a:ext cx="878334" cy="336720"/>
          </a:xfrm>
          <a:prstGeom prst="straightConnector1">
            <a:avLst/>
          </a:prstGeom>
          <a:ln w="38100" cap="flat" cmpd="sng" algn="ctr">
            <a:solidFill>
              <a:srgbClr val="333399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30" idx="1"/>
          </p:cNvCxnSpPr>
          <p:nvPr/>
        </p:nvCxnSpPr>
        <p:spPr>
          <a:xfrm flipV="1">
            <a:off x="2821367" y="2958263"/>
            <a:ext cx="3199161" cy="220585"/>
          </a:xfrm>
          <a:prstGeom prst="straightConnector1">
            <a:avLst/>
          </a:prstGeom>
          <a:ln w="38100" cap="flat" cmpd="sng" algn="ctr">
            <a:solidFill>
              <a:srgbClr val="333399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638610" y="622300"/>
            <a:ext cx="812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1400" dirty="0" smtClean="0">
                <a:solidFill>
                  <a:srgbClr val="000000"/>
                </a:solidFill>
              </a:rPr>
              <a:t> = 0.02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31958" y="1075152"/>
            <a:ext cx="808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Symbol" charset="2"/>
                <a:cs typeface="Symbol" charset="2"/>
              </a:rPr>
              <a:t>g</a:t>
            </a:r>
            <a:r>
              <a:rPr lang="en-US" sz="1200" dirty="0" smtClean="0"/>
              <a:t> &lt; 0.002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8760" y="66120"/>
            <a:ext cx="5031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BBE0E3"/>
                </a:solidFill>
              </a:rPr>
              <a:t>What About NO</a:t>
            </a:r>
            <a:r>
              <a:rPr lang="en-US" sz="2800" b="1" baseline="-25000" dirty="0" smtClean="0">
                <a:solidFill>
                  <a:srgbClr val="BBE0E3"/>
                </a:solidFill>
              </a:rPr>
              <a:t>3</a:t>
            </a:r>
            <a:r>
              <a:rPr lang="en-US" sz="2800" b="1" dirty="0" smtClean="0">
                <a:solidFill>
                  <a:srgbClr val="BBE0E3"/>
                </a:solidFill>
              </a:rPr>
              <a:t> Oxidation ?</a:t>
            </a:r>
            <a:endParaRPr lang="en-US" sz="2800" b="1" dirty="0" err="1" smtClean="0">
              <a:solidFill>
                <a:srgbClr val="BBE0E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1640" y="5520197"/>
            <a:ext cx="81766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• </a:t>
            </a:r>
            <a:r>
              <a:rPr lang="en-US" sz="2000" dirty="0" smtClean="0">
                <a:solidFill>
                  <a:schemeClr val="bg1"/>
                </a:solidFill>
              </a:rPr>
              <a:t>NO</a:t>
            </a:r>
            <a:r>
              <a:rPr lang="en-US" sz="2000" baseline="-25000" dirty="0" smtClean="0">
                <a:solidFill>
                  <a:schemeClr val="bg1"/>
                </a:solidFill>
              </a:rPr>
              <a:t>3</a:t>
            </a:r>
            <a:r>
              <a:rPr lang="en-US" sz="2000" dirty="0" smtClean="0">
                <a:solidFill>
                  <a:schemeClr val="bg1"/>
                </a:solidFill>
              </a:rPr>
              <a:t> loss rate coefficients small in residual layer, </a:t>
            </a:r>
            <a:r>
              <a:rPr lang="en-US" sz="2000" dirty="0" smtClean="0">
                <a:solidFill>
                  <a:schemeClr val="bg1"/>
                </a:solidFill>
              </a:rPr>
              <a:t>larger at low altitude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• Biogenic &gt;&gt; Oxygenates &gt;&gt; Anthropogenic</a:t>
            </a:r>
          </a:p>
        </p:txBody>
      </p:sp>
      <p:pic>
        <p:nvPicPr>
          <p:cNvPr id="6" name="Picture 5" descr="kNO3_0531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45" y="709778"/>
            <a:ext cx="8350817" cy="47284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06704" y="1305348"/>
            <a:ext cx="1669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k(NO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) from WAS can samples</a:t>
            </a:r>
            <a:endParaRPr lang="en-US" sz="1400" dirty="0" smtClean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8399" y="174924"/>
            <a:ext cx="2300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Future </a:t>
            </a:r>
            <a:r>
              <a:rPr lang="en-US" sz="2800" b="1" dirty="0" smtClean="0">
                <a:solidFill>
                  <a:schemeClr val="accent1"/>
                </a:solidFill>
              </a:rPr>
              <a:t>Work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4920" y="1003672"/>
            <a:ext cx="89110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400" dirty="0" smtClean="0">
                <a:solidFill>
                  <a:schemeClr val="bg1"/>
                </a:solidFill>
              </a:rPr>
              <a:t>Categorize / describe / average nighttime P-3 vertical profiles</a:t>
            </a:r>
          </a:p>
          <a:p>
            <a:pPr marL="1257300" lvl="2" indent="-342900"/>
            <a:r>
              <a:rPr lang="en-US" sz="2400" dirty="0" smtClean="0">
                <a:solidFill>
                  <a:schemeClr val="bg1"/>
                </a:solidFill>
              </a:rPr>
              <a:t>Nighttime transport patterns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342900" indent="-342900">
              <a:buAutoNum type="arabicParenR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342900" indent="-342900">
              <a:buAutoNum type="arabicParenR"/>
            </a:pPr>
            <a:r>
              <a:rPr lang="en-US" sz="2400" dirty="0" smtClean="0">
                <a:solidFill>
                  <a:schemeClr val="bg1"/>
                </a:solidFill>
              </a:rPr>
              <a:t>Construct parameterization of N</a:t>
            </a:r>
            <a:r>
              <a:rPr lang="en-US" sz="2400" baseline="-25000" dirty="0" smtClean="0">
                <a:solidFill>
                  <a:schemeClr val="bg1"/>
                </a:solidFill>
              </a:rPr>
              <a:t>2</a:t>
            </a:r>
            <a:r>
              <a:rPr lang="en-US" sz="2400" dirty="0" smtClean="0">
                <a:solidFill>
                  <a:schemeClr val="bg1"/>
                </a:solidFill>
              </a:rPr>
              <a:t>O</a:t>
            </a:r>
            <a:r>
              <a:rPr lang="en-US" sz="2400" baseline="-25000" dirty="0" smtClean="0">
                <a:solidFill>
                  <a:schemeClr val="bg1"/>
                </a:solidFill>
              </a:rPr>
              <a:t>5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uptake – what governs it?</a:t>
            </a:r>
          </a:p>
          <a:p>
            <a:pPr marL="342900" indent="-342900">
              <a:buAutoNum type="arabicParenR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342900" indent="-342900">
              <a:buAutoNum type="arabicParenR"/>
            </a:pPr>
            <a:r>
              <a:rPr lang="en-US" sz="2400" dirty="0" smtClean="0">
                <a:solidFill>
                  <a:schemeClr val="bg1"/>
                </a:solidFill>
              </a:rPr>
              <a:t>Budgets of NO</a:t>
            </a:r>
            <a:r>
              <a:rPr lang="en-US" sz="2400" baseline="-25000" dirty="0" smtClean="0">
                <a:solidFill>
                  <a:schemeClr val="bg1"/>
                </a:solidFill>
              </a:rPr>
              <a:t>3</a:t>
            </a:r>
            <a:r>
              <a:rPr lang="en-US" sz="2400" dirty="0" smtClean="0">
                <a:solidFill>
                  <a:schemeClr val="bg1"/>
                </a:solidFill>
              </a:rPr>
              <a:t> / N</a:t>
            </a:r>
            <a:r>
              <a:rPr lang="en-US" sz="2400" baseline="-25000" dirty="0" smtClean="0">
                <a:solidFill>
                  <a:schemeClr val="bg1"/>
                </a:solidFill>
              </a:rPr>
              <a:t>2</a:t>
            </a:r>
            <a:r>
              <a:rPr lang="en-US" sz="2400" dirty="0" smtClean="0">
                <a:solidFill>
                  <a:schemeClr val="bg1"/>
                </a:solidFill>
              </a:rPr>
              <a:t>O</a:t>
            </a:r>
            <a:r>
              <a:rPr lang="en-US" sz="2400" baseline="-25000" dirty="0" smtClean="0">
                <a:solidFill>
                  <a:schemeClr val="bg1"/>
                </a:solidFill>
              </a:rPr>
              <a:t>5</a:t>
            </a:r>
            <a:r>
              <a:rPr lang="en-US" sz="2400" dirty="0" smtClean="0">
                <a:solidFill>
                  <a:schemeClr val="bg1"/>
                </a:solidFill>
              </a:rPr>
              <a:t>; oxidative vs. heterogeneous chemistry</a:t>
            </a:r>
          </a:p>
          <a:p>
            <a:pPr marL="342900" indent="-342900">
              <a:buAutoNum type="arabicParenR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342900" indent="-342900">
              <a:buAutoNum type="arabicParenR"/>
            </a:pPr>
            <a:r>
              <a:rPr lang="en-US" sz="2400" dirty="0" smtClean="0">
                <a:solidFill>
                  <a:schemeClr val="bg1"/>
                </a:solidFill>
              </a:rPr>
              <a:t>Role of ClNO</a:t>
            </a:r>
            <a:r>
              <a:rPr lang="en-US" sz="2400" baseline="-25000" dirty="0" smtClean="0">
                <a:solidFill>
                  <a:schemeClr val="bg1"/>
                </a:solidFill>
              </a:rPr>
              <a:t>2</a:t>
            </a:r>
            <a:r>
              <a:rPr lang="en-US" sz="2400" dirty="0" smtClean="0">
                <a:solidFill>
                  <a:schemeClr val="bg1"/>
                </a:solidFill>
              </a:rPr>
              <a:t> in LA air quality !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1026"/>
          <p:cNvSpPr>
            <a:spLocks noChangeArrowheads="1"/>
          </p:cNvSpPr>
          <p:nvPr/>
        </p:nvSpPr>
        <p:spPr bwMode="auto">
          <a:xfrm>
            <a:off x="44450" y="762000"/>
            <a:ext cx="4495800" cy="5486400"/>
          </a:xfrm>
          <a:prstGeom prst="rect">
            <a:avLst/>
          </a:prstGeom>
          <a:gradFill rotWithShape="0">
            <a:gsLst>
              <a:gs pos="0">
                <a:srgbClr val="66CCFF">
                  <a:gamma/>
                  <a:tint val="19608"/>
                  <a:invGamma/>
                </a:srgbClr>
              </a:gs>
              <a:gs pos="100000">
                <a:srgbClr val="66CC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4147" name="Picture 1027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76200" y="769938"/>
            <a:ext cx="838200" cy="836612"/>
          </a:xfrm>
          <a:prstGeom prst="rect">
            <a:avLst/>
          </a:prstGeom>
          <a:noFill/>
        </p:spPr>
      </p:pic>
      <p:sp>
        <p:nvSpPr>
          <p:cNvPr id="134148" name="Line 1028"/>
          <p:cNvSpPr>
            <a:spLocks noChangeShapeType="1"/>
          </p:cNvSpPr>
          <p:nvPr/>
        </p:nvSpPr>
        <p:spPr bwMode="auto">
          <a:xfrm>
            <a:off x="44450" y="1760538"/>
            <a:ext cx="44958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149" name="AutoShape 1029"/>
          <p:cNvSpPr>
            <a:spLocks noChangeArrowheads="1"/>
          </p:cNvSpPr>
          <p:nvPr/>
        </p:nvSpPr>
        <p:spPr bwMode="auto">
          <a:xfrm>
            <a:off x="152400" y="2446338"/>
            <a:ext cx="457200" cy="3054350"/>
          </a:xfrm>
          <a:prstGeom prst="curvedRightArrow">
            <a:avLst>
              <a:gd name="adj1" fmla="val 143611"/>
              <a:gd name="adj2" fmla="val 287222"/>
              <a:gd name="adj3" fmla="val 33333"/>
            </a:avLst>
          </a:prstGeom>
          <a:gradFill rotWithShape="0">
            <a:gsLst>
              <a:gs pos="0">
                <a:srgbClr val="FF7272"/>
              </a:gs>
              <a:gs pos="100000">
                <a:srgbClr val="FF7272">
                  <a:gamma/>
                  <a:tint val="0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150" name="Text Box 1030"/>
          <p:cNvSpPr txBox="1">
            <a:spLocks noChangeArrowheads="1"/>
          </p:cNvSpPr>
          <p:nvPr/>
        </p:nvSpPr>
        <p:spPr bwMode="auto">
          <a:xfrm>
            <a:off x="2362200" y="919163"/>
            <a:ext cx="2057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Free Troposphere</a:t>
            </a:r>
          </a:p>
        </p:txBody>
      </p:sp>
      <p:sp>
        <p:nvSpPr>
          <p:cNvPr id="134151" name="Text Box 1031"/>
          <p:cNvSpPr txBox="1">
            <a:spLocks noChangeArrowheads="1"/>
          </p:cNvSpPr>
          <p:nvPr/>
        </p:nvSpPr>
        <p:spPr bwMode="auto">
          <a:xfrm>
            <a:off x="1600200" y="1797050"/>
            <a:ext cx="2895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Daytime Boundary Layer</a:t>
            </a:r>
          </a:p>
        </p:txBody>
      </p:sp>
      <p:sp>
        <p:nvSpPr>
          <p:cNvPr id="134152" name="Text Box 1032"/>
          <p:cNvSpPr txBox="1">
            <a:spLocks noChangeArrowheads="1"/>
          </p:cNvSpPr>
          <p:nvPr/>
        </p:nvSpPr>
        <p:spPr bwMode="auto">
          <a:xfrm>
            <a:off x="118950" y="1868530"/>
            <a:ext cx="11398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/>
              <a:t>0.8 - 1 km</a:t>
            </a:r>
            <a:endParaRPr lang="en-US" sz="1600" b="1" dirty="0"/>
          </a:p>
        </p:txBody>
      </p:sp>
      <p:sp>
        <p:nvSpPr>
          <p:cNvPr id="134153" name="AutoShape 1033"/>
          <p:cNvSpPr>
            <a:spLocks noChangeArrowheads="1"/>
          </p:cNvSpPr>
          <p:nvPr/>
        </p:nvSpPr>
        <p:spPr bwMode="auto">
          <a:xfrm flipH="1" flipV="1">
            <a:off x="685800" y="2217738"/>
            <a:ext cx="457200" cy="3054350"/>
          </a:xfrm>
          <a:prstGeom prst="curvedRightArrow">
            <a:avLst>
              <a:gd name="adj1" fmla="val 143611"/>
              <a:gd name="adj2" fmla="val 287222"/>
              <a:gd name="adj3" fmla="val 33333"/>
            </a:avLst>
          </a:prstGeom>
          <a:gradFill rotWithShape="0">
            <a:gsLst>
              <a:gs pos="0">
                <a:srgbClr val="FF7272"/>
              </a:gs>
              <a:gs pos="100000">
                <a:srgbClr val="FF7272">
                  <a:gamma/>
                  <a:tint val="0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154" name="Oval 1034"/>
          <p:cNvSpPr>
            <a:spLocks noChangeArrowheads="1"/>
          </p:cNvSpPr>
          <p:nvPr/>
        </p:nvSpPr>
        <p:spPr bwMode="auto">
          <a:xfrm>
            <a:off x="2590800" y="3055938"/>
            <a:ext cx="685800" cy="381000"/>
          </a:xfrm>
          <a:prstGeom prst="ellipse">
            <a:avLst/>
          </a:prstGeom>
          <a:solidFill>
            <a:srgbClr val="FBFAAD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b="1"/>
              <a:t>NO</a:t>
            </a:r>
            <a:r>
              <a:rPr lang="en-US" sz="1600" b="1" baseline="-25000"/>
              <a:t>2</a:t>
            </a: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134155" name="Text Box 1035"/>
          <p:cNvSpPr txBox="1">
            <a:spLocks noChangeArrowheads="1"/>
          </p:cNvSpPr>
          <p:nvPr/>
        </p:nvSpPr>
        <p:spPr bwMode="auto">
          <a:xfrm>
            <a:off x="1989138" y="165100"/>
            <a:ext cx="53022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chemeClr val="accent1"/>
                </a:solidFill>
              </a:rPr>
              <a:t>Diurnal Nitrogen Oxide Cycles</a:t>
            </a:r>
          </a:p>
        </p:txBody>
      </p:sp>
      <p:sp>
        <p:nvSpPr>
          <p:cNvPr id="134156" name="Text Box 1036"/>
          <p:cNvSpPr txBox="1">
            <a:spLocks noChangeArrowheads="1"/>
          </p:cNvSpPr>
          <p:nvPr/>
        </p:nvSpPr>
        <p:spPr bwMode="auto">
          <a:xfrm>
            <a:off x="2055813" y="2438400"/>
            <a:ext cx="38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/>
              <a:t>O</a:t>
            </a:r>
            <a:r>
              <a:rPr lang="en-US" sz="1400" b="1" baseline="-25000"/>
              <a:t>3</a:t>
            </a:r>
            <a:endParaRPr lang="en-US" sz="1400" b="1"/>
          </a:p>
        </p:txBody>
      </p:sp>
      <p:sp>
        <p:nvSpPr>
          <p:cNvPr id="134157" name="Oval 1037"/>
          <p:cNvSpPr>
            <a:spLocks noChangeArrowheads="1"/>
          </p:cNvSpPr>
          <p:nvPr/>
        </p:nvSpPr>
        <p:spPr bwMode="auto">
          <a:xfrm>
            <a:off x="2573338" y="3854450"/>
            <a:ext cx="703262" cy="381000"/>
          </a:xfrm>
          <a:prstGeom prst="ellipse">
            <a:avLst/>
          </a:prstGeom>
          <a:solidFill>
            <a:srgbClr val="FBFAAD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b="1"/>
              <a:t>HNO</a:t>
            </a:r>
            <a:r>
              <a:rPr lang="en-US" sz="1600" b="1" baseline="-25000"/>
              <a:t>3</a:t>
            </a:r>
            <a:endParaRPr lang="en-US" sz="1600"/>
          </a:p>
        </p:txBody>
      </p:sp>
      <p:sp>
        <p:nvSpPr>
          <p:cNvPr id="134158" name="Arc 1038"/>
          <p:cNvSpPr>
            <a:spLocks/>
          </p:cNvSpPr>
          <p:nvPr/>
        </p:nvSpPr>
        <p:spPr bwMode="auto">
          <a:xfrm flipH="1">
            <a:off x="2438400" y="2530475"/>
            <a:ext cx="228600" cy="601663"/>
          </a:xfrm>
          <a:custGeom>
            <a:avLst/>
            <a:gdLst>
              <a:gd name="G0" fmla="+- 0 0 0"/>
              <a:gd name="G1" fmla="+- 21116 0 0"/>
              <a:gd name="G2" fmla="+- 21600 0 0"/>
              <a:gd name="T0" fmla="*/ 4544 w 21600"/>
              <a:gd name="T1" fmla="*/ 0 h 41847"/>
              <a:gd name="T2" fmla="*/ 6063 w 21600"/>
              <a:gd name="T3" fmla="*/ 41847 h 41847"/>
              <a:gd name="T4" fmla="*/ 0 w 21600"/>
              <a:gd name="T5" fmla="*/ 21116 h 418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1847" fill="none" extrusionOk="0">
                <a:moveTo>
                  <a:pt x="4544" y="-1"/>
                </a:moveTo>
                <a:cubicBezTo>
                  <a:pt x="14494" y="2140"/>
                  <a:pt x="21600" y="10937"/>
                  <a:pt x="21600" y="21116"/>
                </a:cubicBezTo>
                <a:cubicBezTo>
                  <a:pt x="21600" y="30710"/>
                  <a:pt x="15271" y="39154"/>
                  <a:pt x="6063" y="41847"/>
                </a:cubicBezTo>
              </a:path>
              <a:path w="21600" h="41847" stroke="0" extrusionOk="0">
                <a:moveTo>
                  <a:pt x="4544" y="-1"/>
                </a:moveTo>
                <a:cubicBezTo>
                  <a:pt x="14494" y="2140"/>
                  <a:pt x="21600" y="10937"/>
                  <a:pt x="21600" y="21116"/>
                </a:cubicBezTo>
                <a:cubicBezTo>
                  <a:pt x="21600" y="30710"/>
                  <a:pt x="15271" y="39154"/>
                  <a:pt x="6063" y="41847"/>
                </a:cubicBezTo>
                <a:lnTo>
                  <a:pt x="0" y="21116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159" name="Oval 1039"/>
          <p:cNvSpPr>
            <a:spLocks noChangeArrowheads="1"/>
          </p:cNvSpPr>
          <p:nvPr/>
        </p:nvSpPr>
        <p:spPr bwMode="auto">
          <a:xfrm>
            <a:off x="2590800" y="2209800"/>
            <a:ext cx="685800" cy="381000"/>
          </a:xfrm>
          <a:prstGeom prst="ellipse">
            <a:avLst/>
          </a:prstGeom>
          <a:solidFill>
            <a:srgbClr val="FBFAAD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b="1"/>
              <a:t>NO</a:t>
            </a: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134160" name="Text Box 1040"/>
          <p:cNvSpPr txBox="1">
            <a:spLocks noChangeArrowheads="1"/>
          </p:cNvSpPr>
          <p:nvPr/>
        </p:nvSpPr>
        <p:spPr bwMode="auto">
          <a:xfrm>
            <a:off x="3429000" y="2751138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FF6900"/>
                </a:solidFill>
                <a:latin typeface="Times" charset="0"/>
              </a:rPr>
              <a:t>h</a:t>
            </a:r>
            <a:r>
              <a:rPr lang="en-US" sz="1400" b="1">
                <a:solidFill>
                  <a:srgbClr val="FF6900"/>
                </a:solidFill>
                <a:latin typeface="Symbol" charset="2"/>
              </a:rPr>
              <a:t></a:t>
            </a:r>
            <a:endParaRPr lang="en-US" sz="1400" b="1">
              <a:solidFill>
                <a:srgbClr val="FF6900"/>
              </a:solidFill>
              <a:latin typeface="Times" charset="0"/>
            </a:endParaRPr>
          </a:p>
        </p:txBody>
      </p:sp>
      <p:sp>
        <p:nvSpPr>
          <p:cNvPr id="134161" name="Arc 1041"/>
          <p:cNvSpPr>
            <a:spLocks/>
          </p:cNvSpPr>
          <p:nvPr/>
        </p:nvSpPr>
        <p:spPr bwMode="auto">
          <a:xfrm flipV="1">
            <a:off x="3124200" y="2530475"/>
            <a:ext cx="304800" cy="601663"/>
          </a:xfrm>
          <a:custGeom>
            <a:avLst/>
            <a:gdLst>
              <a:gd name="G0" fmla="+- 0 0 0"/>
              <a:gd name="G1" fmla="+- 19564 0 0"/>
              <a:gd name="G2" fmla="+- 21600 0 0"/>
              <a:gd name="T0" fmla="*/ 9153 w 21600"/>
              <a:gd name="T1" fmla="*/ 0 h 40295"/>
              <a:gd name="T2" fmla="*/ 6063 w 21600"/>
              <a:gd name="T3" fmla="*/ 40295 h 40295"/>
              <a:gd name="T4" fmla="*/ 0 w 21600"/>
              <a:gd name="T5" fmla="*/ 19564 h 40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0295" fill="none" extrusionOk="0">
                <a:moveTo>
                  <a:pt x="9153" y="-1"/>
                </a:moveTo>
                <a:cubicBezTo>
                  <a:pt x="16747" y="3552"/>
                  <a:pt x="21600" y="11179"/>
                  <a:pt x="21600" y="19564"/>
                </a:cubicBezTo>
                <a:cubicBezTo>
                  <a:pt x="21600" y="29158"/>
                  <a:pt x="15271" y="37602"/>
                  <a:pt x="6063" y="40295"/>
                </a:cubicBezTo>
              </a:path>
              <a:path w="21600" h="40295" stroke="0" extrusionOk="0">
                <a:moveTo>
                  <a:pt x="9153" y="-1"/>
                </a:moveTo>
                <a:cubicBezTo>
                  <a:pt x="16747" y="3552"/>
                  <a:pt x="21600" y="11179"/>
                  <a:pt x="21600" y="19564"/>
                </a:cubicBezTo>
                <a:cubicBezTo>
                  <a:pt x="21600" y="29158"/>
                  <a:pt x="15271" y="37602"/>
                  <a:pt x="6063" y="40295"/>
                </a:cubicBezTo>
                <a:lnTo>
                  <a:pt x="0" y="19564"/>
                </a:lnTo>
                <a:close/>
              </a:path>
            </a:pathLst>
          </a:custGeom>
          <a:noFill/>
          <a:ln w="57150">
            <a:solidFill>
              <a:srgbClr val="FF6900"/>
            </a:solidFill>
            <a:round/>
            <a:headEnd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162" name="Arc 1042"/>
          <p:cNvSpPr>
            <a:spLocks/>
          </p:cNvSpPr>
          <p:nvPr/>
        </p:nvSpPr>
        <p:spPr bwMode="auto">
          <a:xfrm flipH="1" flipV="1">
            <a:off x="3429000" y="2546350"/>
            <a:ext cx="457200" cy="311150"/>
          </a:xfrm>
          <a:custGeom>
            <a:avLst/>
            <a:gdLst>
              <a:gd name="G0" fmla="+- 0 0 0"/>
              <a:gd name="G1" fmla="+- 414 0 0"/>
              <a:gd name="G2" fmla="+- 21600 0 0"/>
              <a:gd name="T0" fmla="*/ 21596 w 21600"/>
              <a:gd name="T1" fmla="*/ 0 h 20382"/>
              <a:gd name="T2" fmla="*/ 8234 w 21600"/>
              <a:gd name="T3" fmla="*/ 20382 h 20382"/>
              <a:gd name="T4" fmla="*/ 0 w 21600"/>
              <a:gd name="T5" fmla="*/ 414 h 20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0382" fill="none" extrusionOk="0">
                <a:moveTo>
                  <a:pt x="21596" y="-1"/>
                </a:moveTo>
                <a:cubicBezTo>
                  <a:pt x="21598" y="137"/>
                  <a:pt x="21600" y="275"/>
                  <a:pt x="21600" y="414"/>
                </a:cubicBezTo>
                <a:cubicBezTo>
                  <a:pt x="21600" y="9162"/>
                  <a:pt x="16322" y="17047"/>
                  <a:pt x="8234" y="20382"/>
                </a:cubicBezTo>
              </a:path>
              <a:path w="21600" h="20382" stroke="0" extrusionOk="0">
                <a:moveTo>
                  <a:pt x="21596" y="-1"/>
                </a:moveTo>
                <a:cubicBezTo>
                  <a:pt x="21598" y="137"/>
                  <a:pt x="21600" y="275"/>
                  <a:pt x="21600" y="414"/>
                </a:cubicBezTo>
                <a:cubicBezTo>
                  <a:pt x="21600" y="9162"/>
                  <a:pt x="16322" y="17047"/>
                  <a:pt x="8234" y="20382"/>
                </a:cubicBezTo>
                <a:lnTo>
                  <a:pt x="0" y="414"/>
                </a:lnTo>
                <a:close/>
              </a:path>
            </a:pathLst>
          </a:custGeom>
          <a:noFill/>
          <a:ln w="57150">
            <a:solidFill>
              <a:srgbClr val="FF6900"/>
            </a:solidFill>
            <a:round/>
            <a:headEnd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163" name="Oval 1043"/>
          <p:cNvSpPr>
            <a:spLocks noChangeArrowheads="1"/>
          </p:cNvSpPr>
          <p:nvPr/>
        </p:nvSpPr>
        <p:spPr bwMode="auto">
          <a:xfrm>
            <a:off x="3657600" y="2217738"/>
            <a:ext cx="685800" cy="381000"/>
          </a:xfrm>
          <a:prstGeom prst="ellipse">
            <a:avLst/>
          </a:prstGeom>
          <a:solidFill>
            <a:srgbClr val="FBFAAD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b="1"/>
              <a:t>O</a:t>
            </a:r>
            <a:r>
              <a:rPr lang="en-US" sz="1600" b="1" baseline="-25000"/>
              <a:t>3</a:t>
            </a:r>
            <a:endParaRPr lang="en-US" sz="1600"/>
          </a:p>
        </p:txBody>
      </p:sp>
      <p:sp>
        <p:nvSpPr>
          <p:cNvPr id="134164" name="Text Box 1044"/>
          <p:cNvSpPr txBox="1">
            <a:spLocks noChangeArrowheads="1"/>
          </p:cNvSpPr>
          <p:nvPr/>
        </p:nvSpPr>
        <p:spPr bwMode="auto">
          <a:xfrm>
            <a:off x="1981200" y="2667000"/>
            <a:ext cx="514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FF6900"/>
                </a:solidFill>
              </a:rPr>
              <a:t>RO</a:t>
            </a:r>
            <a:r>
              <a:rPr lang="en-US" sz="1400" b="1" baseline="-25000">
                <a:solidFill>
                  <a:srgbClr val="FF6900"/>
                </a:solidFill>
              </a:rPr>
              <a:t>2</a:t>
            </a:r>
          </a:p>
        </p:txBody>
      </p:sp>
      <p:sp>
        <p:nvSpPr>
          <p:cNvPr id="134165" name="Line 1045"/>
          <p:cNvSpPr>
            <a:spLocks noChangeShapeType="1"/>
          </p:cNvSpPr>
          <p:nvPr/>
        </p:nvSpPr>
        <p:spPr bwMode="auto">
          <a:xfrm>
            <a:off x="2935288" y="3468688"/>
            <a:ext cx="0" cy="341312"/>
          </a:xfrm>
          <a:prstGeom prst="line">
            <a:avLst/>
          </a:prstGeom>
          <a:noFill/>
          <a:ln w="38100">
            <a:solidFill>
              <a:srgbClr val="FF69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166" name="Text Box 1046"/>
          <p:cNvSpPr txBox="1">
            <a:spLocks noChangeArrowheads="1"/>
          </p:cNvSpPr>
          <p:nvPr/>
        </p:nvSpPr>
        <p:spPr bwMode="auto">
          <a:xfrm>
            <a:off x="2463800" y="3502025"/>
            <a:ext cx="450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FF6900"/>
                </a:solidFill>
              </a:rPr>
              <a:t>OH</a:t>
            </a:r>
          </a:p>
        </p:txBody>
      </p:sp>
      <p:sp>
        <p:nvSpPr>
          <p:cNvPr id="134167" name="Oval 1047"/>
          <p:cNvSpPr>
            <a:spLocks noChangeArrowheads="1"/>
          </p:cNvSpPr>
          <p:nvPr/>
        </p:nvSpPr>
        <p:spPr bwMode="auto">
          <a:xfrm>
            <a:off x="1143000" y="2293938"/>
            <a:ext cx="685800" cy="381000"/>
          </a:xfrm>
          <a:prstGeom prst="ellipse">
            <a:avLst/>
          </a:prstGeom>
          <a:solidFill>
            <a:srgbClr val="FBFAAD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b="1"/>
              <a:t>VOC</a:t>
            </a: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134168" name="Line 1048"/>
          <p:cNvSpPr>
            <a:spLocks noChangeShapeType="1"/>
          </p:cNvSpPr>
          <p:nvPr/>
        </p:nvSpPr>
        <p:spPr bwMode="auto">
          <a:xfrm>
            <a:off x="1752600" y="2598738"/>
            <a:ext cx="304800" cy="228600"/>
          </a:xfrm>
          <a:prstGeom prst="line">
            <a:avLst/>
          </a:prstGeom>
          <a:noFill/>
          <a:ln w="38100">
            <a:solidFill>
              <a:srgbClr val="FF69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169" name="Text Box 1049"/>
          <p:cNvSpPr txBox="1">
            <a:spLocks noChangeArrowheads="1"/>
          </p:cNvSpPr>
          <p:nvPr/>
        </p:nvSpPr>
        <p:spPr bwMode="auto">
          <a:xfrm>
            <a:off x="1444625" y="2667000"/>
            <a:ext cx="450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FF6900"/>
                </a:solidFill>
              </a:rPr>
              <a:t>OH</a:t>
            </a:r>
          </a:p>
        </p:txBody>
      </p:sp>
      <p:grpSp>
        <p:nvGrpSpPr>
          <p:cNvPr id="2" name="Group 1101"/>
          <p:cNvGrpSpPr>
            <a:grpSpLocks/>
          </p:cNvGrpSpPr>
          <p:nvPr/>
        </p:nvGrpSpPr>
        <p:grpSpPr bwMode="auto">
          <a:xfrm>
            <a:off x="0" y="4724400"/>
            <a:ext cx="4572000" cy="1517650"/>
            <a:chOff x="2880" y="2985"/>
            <a:chExt cx="2880" cy="956"/>
          </a:xfrm>
        </p:grpSpPr>
        <p:pic>
          <p:nvPicPr>
            <p:cNvPr id="134222" name="Picture 1102"/>
            <p:cNvPicPr>
              <a:picLocks noChangeAspect="1" noChangeArrowheads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rcRect/>
                <a:stretch>
                  <a:fillRect/>
                </a:stretch>
              </p:blipFill>
            </mc:Choice>
            <mc:Fallback>
              <p:blipFill>
                <a:blip r:embed="rId7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5520" y="2985"/>
              <a:ext cx="192" cy="864"/>
            </a:xfrm>
            <a:prstGeom prst="rect">
              <a:avLst/>
            </a:prstGeom>
            <a:noFill/>
          </p:spPr>
        </p:pic>
        <p:graphicFrame>
          <p:nvGraphicFramePr>
            <p:cNvPr id="134223" name="Object 1103"/>
            <p:cNvGraphicFramePr>
              <a:graphicFrameLocks noChangeAspect="1"/>
            </p:cNvGraphicFramePr>
            <p:nvPr/>
          </p:nvGraphicFramePr>
          <p:xfrm>
            <a:off x="5103" y="3760"/>
            <a:ext cx="657" cy="181"/>
          </p:xfrm>
          <a:graphic>
            <a:graphicData uri="http://schemas.openxmlformats.org/presentationml/2006/ole">
              <p:oleObj spid="_x0000_s19466" r:id="rId8" imgW="1627632" imgH="551688" progId="">
                <p:embed/>
              </p:oleObj>
            </a:graphicData>
          </a:graphic>
        </p:graphicFrame>
        <p:sp>
          <p:nvSpPr>
            <p:cNvPr id="134224" name="Text Box 1104"/>
            <p:cNvSpPr txBox="1">
              <a:spLocks noChangeArrowheads="1"/>
            </p:cNvSpPr>
            <p:nvPr/>
          </p:nvSpPr>
          <p:spPr bwMode="auto">
            <a:xfrm>
              <a:off x="4320" y="3417"/>
              <a:ext cx="52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Bio VOC</a:t>
              </a:r>
            </a:p>
          </p:txBody>
        </p:sp>
        <p:sp>
          <p:nvSpPr>
            <p:cNvPr id="134225" name="AutoShape 1105"/>
            <p:cNvSpPr>
              <a:spLocks noChangeArrowheads="1"/>
            </p:cNvSpPr>
            <p:nvPr/>
          </p:nvSpPr>
          <p:spPr bwMode="auto">
            <a:xfrm>
              <a:off x="4526" y="3565"/>
              <a:ext cx="148" cy="156"/>
            </a:xfrm>
            <a:prstGeom prst="upArrow">
              <a:avLst>
                <a:gd name="adj1" fmla="val 50000"/>
                <a:gd name="adj2" fmla="val 26351"/>
              </a:avLst>
            </a:prstGeom>
            <a:gradFill rotWithShape="0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226" name="AutoShape 1106"/>
            <p:cNvSpPr>
              <a:spLocks noChangeArrowheads="1"/>
            </p:cNvSpPr>
            <p:nvPr/>
          </p:nvSpPr>
          <p:spPr bwMode="auto">
            <a:xfrm>
              <a:off x="5360" y="3614"/>
              <a:ext cx="148" cy="156"/>
            </a:xfrm>
            <a:prstGeom prst="upArrow">
              <a:avLst>
                <a:gd name="adj1" fmla="val 50000"/>
                <a:gd name="adj2" fmla="val 26351"/>
              </a:avLst>
            </a:prstGeom>
            <a:gradFill rotWithShape="0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aphicFrame>
          <p:nvGraphicFramePr>
            <p:cNvPr id="134227" name="Object 1107"/>
            <p:cNvGraphicFramePr>
              <a:graphicFrameLocks noChangeAspect="1"/>
            </p:cNvGraphicFramePr>
            <p:nvPr/>
          </p:nvGraphicFramePr>
          <p:xfrm>
            <a:off x="5191" y="3845"/>
            <a:ext cx="138" cy="75"/>
          </p:xfrm>
          <a:graphic>
            <a:graphicData uri="http://schemas.openxmlformats.org/presentationml/2006/ole">
              <p:oleObj spid="_x0000_s19467" r:id="rId9" imgW="2225040" imgH="1207008" progId="">
                <p:embed/>
              </p:oleObj>
            </a:graphicData>
          </a:graphic>
        </p:graphicFrame>
        <p:graphicFrame>
          <p:nvGraphicFramePr>
            <p:cNvPr id="134228" name="Object 1108"/>
            <p:cNvGraphicFramePr>
              <a:graphicFrameLocks noChangeAspect="1"/>
            </p:cNvGraphicFramePr>
            <p:nvPr/>
          </p:nvGraphicFramePr>
          <p:xfrm>
            <a:off x="4029" y="3630"/>
            <a:ext cx="584" cy="207"/>
          </p:xfrm>
          <a:graphic>
            <a:graphicData uri="http://schemas.openxmlformats.org/presentationml/2006/ole">
              <p:oleObj spid="_x0000_s19468" r:id="rId10" imgW="1155192" imgH="521208" progId="">
                <p:embed/>
              </p:oleObj>
            </a:graphicData>
          </a:graphic>
        </p:graphicFrame>
        <p:graphicFrame>
          <p:nvGraphicFramePr>
            <p:cNvPr id="134229" name="Object 1109"/>
            <p:cNvGraphicFramePr>
              <a:graphicFrameLocks noChangeAspect="1"/>
            </p:cNvGraphicFramePr>
            <p:nvPr/>
          </p:nvGraphicFramePr>
          <p:xfrm>
            <a:off x="4494" y="3615"/>
            <a:ext cx="618" cy="201"/>
          </p:xfrm>
          <a:graphic>
            <a:graphicData uri="http://schemas.openxmlformats.org/presentationml/2006/ole">
              <p:oleObj spid="_x0000_s19469" name="Clip" r:id="rId11" imgW="1155192" imgH="408432" progId="">
                <p:embed/>
              </p:oleObj>
            </a:graphicData>
          </a:graphic>
        </p:graphicFrame>
        <p:graphicFrame>
          <p:nvGraphicFramePr>
            <p:cNvPr id="134230" name="Object 1110"/>
            <p:cNvGraphicFramePr>
              <a:graphicFrameLocks noChangeAspect="1"/>
            </p:cNvGraphicFramePr>
            <p:nvPr/>
          </p:nvGraphicFramePr>
          <p:xfrm>
            <a:off x="4687" y="3759"/>
            <a:ext cx="432" cy="182"/>
          </p:xfrm>
          <a:graphic>
            <a:graphicData uri="http://schemas.openxmlformats.org/presentationml/2006/ole">
              <p:oleObj spid="_x0000_s19470" r:id="rId12" imgW="1167384" imgH="621792" progId="">
                <p:embed/>
              </p:oleObj>
            </a:graphicData>
          </a:graphic>
        </p:graphicFrame>
        <p:graphicFrame>
          <p:nvGraphicFramePr>
            <p:cNvPr id="134231" name="Object 1111"/>
            <p:cNvGraphicFramePr>
              <a:graphicFrameLocks noChangeAspect="1"/>
            </p:cNvGraphicFramePr>
            <p:nvPr/>
          </p:nvGraphicFramePr>
          <p:xfrm>
            <a:off x="4202" y="3758"/>
            <a:ext cx="548" cy="183"/>
          </p:xfrm>
          <a:graphic>
            <a:graphicData uri="http://schemas.openxmlformats.org/presentationml/2006/ole">
              <p:oleObj spid="_x0000_s19471" r:id="rId13" imgW="1261872" imgH="533400" progId="">
                <p:embed/>
              </p:oleObj>
            </a:graphicData>
          </a:graphic>
        </p:graphicFrame>
        <p:sp>
          <p:nvSpPr>
            <p:cNvPr id="134232" name="AutoShape 1112"/>
            <p:cNvSpPr>
              <a:spLocks noChangeArrowheads="1"/>
            </p:cNvSpPr>
            <p:nvPr/>
          </p:nvSpPr>
          <p:spPr bwMode="auto">
            <a:xfrm>
              <a:off x="3102" y="3655"/>
              <a:ext cx="148" cy="156"/>
            </a:xfrm>
            <a:prstGeom prst="upArrow">
              <a:avLst>
                <a:gd name="adj1" fmla="val 50000"/>
                <a:gd name="adj2" fmla="val 26351"/>
              </a:avLst>
            </a:prstGeom>
            <a:gradFill rotWithShape="0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aphicFrame>
          <p:nvGraphicFramePr>
            <p:cNvPr id="134233" name="Object 1113"/>
            <p:cNvGraphicFramePr>
              <a:graphicFrameLocks noChangeAspect="1"/>
            </p:cNvGraphicFramePr>
            <p:nvPr/>
          </p:nvGraphicFramePr>
          <p:xfrm>
            <a:off x="3768" y="3655"/>
            <a:ext cx="610" cy="286"/>
          </p:xfrm>
          <a:graphic>
            <a:graphicData uri="http://schemas.openxmlformats.org/presentationml/2006/ole">
              <p:oleObj spid="_x0000_s19472" r:id="rId14" imgW="1645920" imgH="978408" progId="">
                <p:embed/>
              </p:oleObj>
            </a:graphicData>
          </a:graphic>
        </p:graphicFrame>
        <p:pic>
          <p:nvPicPr>
            <p:cNvPr id="134234" name="Picture 1114"/>
            <p:cNvPicPr>
              <a:picLocks noChangeAspect="1" noChangeArrowheads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5"/>
                <a:srcRect/>
                <a:stretch>
                  <a:fillRect/>
                </a:stretch>
              </p:blipFill>
            </mc:Choice>
            <mc:Fallback>
              <p:blipFill>
                <a:blip r:embed="rId16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3292" y="3553"/>
              <a:ext cx="169" cy="317"/>
            </a:xfrm>
            <a:prstGeom prst="rect">
              <a:avLst/>
            </a:prstGeom>
            <a:noFill/>
          </p:spPr>
        </p:pic>
        <p:pic>
          <p:nvPicPr>
            <p:cNvPr id="134235" name="Picture 1115"/>
            <p:cNvPicPr>
              <a:picLocks noChangeAspect="1" noChangeArrowheads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7"/>
                <a:srcRect/>
                <a:stretch>
                  <a:fillRect/>
                </a:stretch>
              </p:blipFill>
            </mc:Choice>
            <mc:Fallback>
              <p:blipFill>
                <a:blip r:embed="rId18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5464" y="3612"/>
              <a:ext cx="288" cy="226"/>
            </a:xfrm>
            <a:prstGeom prst="rect">
              <a:avLst/>
            </a:prstGeom>
            <a:noFill/>
          </p:spPr>
        </p:pic>
        <p:graphicFrame>
          <p:nvGraphicFramePr>
            <p:cNvPr id="134236" name="Object 1116"/>
            <p:cNvGraphicFramePr>
              <a:graphicFrameLocks noChangeAspect="1"/>
            </p:cNvGraphicFramePr>
            <p:nvPr/>
          </p:nvGraphicFramePr>
          <p:xfrm>
            <a:off x="2908" y="3697"/>
            <a:ext cx="871" cy="242"/>
          </p:xfrm>
          <a:graphic>
            <a:graphicData uri="http://schemas.openxmlformats.org/presentationml/2006/ole">
              <p:oleObj spid="_x0000_s19473" r:id="rId19" imgW="1627632" imgH="551688" progId="">
                <p:embed/>
              </p:oleObj>
            </a:graphicData>
          </a:graphic>
        </p:graphicFrame>
        <p:pic>
          <p:nvPicPr>
            <p:cNvPr id="134237" name="Picture 1117"/>
            <p:cNvPicPr>
              <a:picLocks noChangeAspect="1" noChangeArrowheads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0"/>
                <a:srcRect/>
                <a:stretch>
                  <a:fillRect/>
                </a:stretch>
              </p:blipFill>
            </mc:Choice>
            <mc:Fallback>
              <p:blipFill>
                <a:blip r:embed="rId21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5096" y="3629"/>
              <a:ext cx="387" cy="219"/>
            </a:xfrm>
            <a:prstGeom prst="rect">
              <a:avLst/>
            </a:prstGeom>
            <a:noFill/>
          </p:spPr>
        </p:pic>
        <p:sp>
          <p:nvSpPr>
            <p:cNvPr id="134238" name="Text Box 1118"/>
            <p:cNvSpPr txBox="1">
              <a:spLocks noChangeArrowheads="1"/>
            </p:cNvSpPr>
            <p:nvPr/>
          </p:nvSpPr>
          <p:spPr bwMode="auto">
            <a:xfrm>
              <a:off x="3504" y="3465"/>
              <a:ext cx="5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Soil NO</a:t>
              </a:r>
            </a:p>
          </p:txBody>
        </p:sp>
        <p:sp>
          <p:nvSpPr>
            <p:cNvPr id="134239" name="AutoShape 1119"/>
            <p:cNvSpPr>
              <a:spLocks noChangeArrowheads="1"/>
            </p:cNvSpPr>
            <p:nvPr/>
          </p:nvSpPr>
          <p:spPr bwMode="auto">
            <a:xfrm>
              <a:off x="3626" y="3627"/>
              <a:ext cx="148" cy="156"/>
            </a:xfrm>
            <a:prstGeom prst="upArrow">
              <a:avLst>
                <a:gd name="adj1" fmla="val 50000"/>
                <a:gd name="adj2" fmla="val 26351"/>
              </a:avLst>
            </a:prstGeom>
            <a:gradFill rotWithShape="0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240" name="Text Box 1120"/>
            <p:cNvSpPr txBox="1">
              <a:spLocks noChangeArrowheads="1"/>
            </p:cNvSpPr>
            <p:nvPr/>
          </p:nvSpPr>
          <p:spPr bwMode="auto">
            <a:xfrm>
              <a:off x="4958" y="3360"/>
              <a:ext cx="55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VOC, NO</a:t>
              </a:r>
              <a:r>
                <a:rPr lang="en-US" sz="1200" b="1" baseline="-250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x</a:t>
              </a:r>
              <a:endParaRPr lang="en-US" sz="1200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  <a:p>
              <a:pPr algn="ctr"/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SO</a:t>
              </a:r>
              <a:r>
                <a:rPr lang="en-US" sz="1200" b="1" baseline="-250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2</a:t>
              </a:r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, PM</a:t>
              </a:r>
              <a:endParaRPr lang="en-US" sz="1200" b="1" baseline="-2500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34241" name="Text Box 1121"/>
            <p:cNvSpPr txBox="1">
              <a:spLocks noChangeArrowheads="1"/>
            </p:cNvSpPr>
            <p:nvPr/>
          </p:nvSpPr>
          <p:spPr bwMode="auto">
            <a:xfrm>
              <a:off x="2880" y="3408"/>
              <a:ext cx="4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DMS</a:t>
              </a:r>
            </a:p>
            <a:p>
              <a:pPr algn="ctr"/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Sea Salt</a:t>
              </a:r>
            </a:p>
          </p:txBody>
        </p:sp>
      </p:grpSp>
      <p:sp>
        <p:nvSpPr>
          <p:cNvPr id="134242" name="Text Box 1122"/>
          <p:cNvSpPr txBox="1">
            <a:spLocks noChangeArrowheads="1"/>
          </p:cNvSpPr>
          <p:nvPr/>
        </p:nvSpPr>
        <p:spPr bwMode="auto">
          <a:xfrm>
            <a:off x="533400" y="6324600"/>
            <a:ext cx="3733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200">
                <a:solidFill>
                  <a:schemeClr val="bg1"/>
                </a:solidFill>
              </a:rPr>
              <a:t>Day: Catalytic O</a:t>
            </a:r>
            <a:r>
              <a:rPr lang="en-US" sz="2200" baseline="-25000">
                <a:solidFill>
                  <a:schemeClr val="bg1"/>
                </a:solidFill>
              </a:rPr>
              <a:t>3</a:t>
            </a:r>
            <a:r>
              <a:rPr lang="en-US" sz="2200">
                <a:solidFill>
                  <a:schemeClr val="bg1"/>
                </a:solidFill>
              </a:rPr>
              <a:t> production</a:t>
            </a:r>
          </a:p>
        </p:txBody>
      </p:sp>
      <p:sp>
        <p:nvSpPr>
          <p:cNvPr id="134243" name="Oval 1123"/>
          <p:cNvSpPr>
            <a:spLocks noChangeArrowheads="1"/>
          </p:cNvSpPr>
          <p:nvPr/>
        </p:nvSpPr>
        <p:spPr bwMode="auto">
          <a:xfrm>
            <a:off x="2590800" y="4611688"/>
            <a:ext cx="703263" cy="381000"/>
          </a:xfrm>
          <a:prstGeom prst="ellipse">
            <a:avLst/>
          </a:prstGeom>
          <a:solidFill>
            <a:srgbClr val="FBFAAD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b="1"/>
              <a:t>PM</a:t>
            </a:r>
            <a:endParaRPr lang="en-US" sz="1600"/>
          </a:p>
        </p:txBody>
      </p:sp>
      <p:sp>
        <p:nvSpPr>
          <p:cNvPr id="134244" name="Line 1124"/>
          <p:cNvSpPr>
            <a:spLocks noChangeShapeType="1"/>
          </p:cNvSpPr>
          <p:nvPr/>
        </p:nvSpPr>
        <p:spPr bwMode="auto">
          <a:xfrm>
            <a:off x="2925763" y="4248150"/>
            <a:ext cx="0" cy="3413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245" name="Text Box 1125"/>
          <p:cNvSpPr txBox="1">
            <a:spLocks noChangeArrowheads="1"/>
          </p:cNvSpPr>
          <p:nvPr/>
        </p:nvSpPr>
        <p:spPr bwMode="auto">
          <a:xfrm>
            <a:off x="2362200" y="4259263"/>
            <a:ext cx="504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NH</a:t>
            </a:r>
            <a:r>
              <a:rPr lang="en-US" sz="1400" b="1" baseline="-25000"/>
              <a:t>3</a:t>
            </a:r>
            <a:endParaRPr lang="en-US" sz="1400" b="1"/>
          </a:p>
        </p:txBody>
      </p:sp>
      <p:grpSp>
        <p:nvGrpSpPr>
          <p:cNvPr id="3" name="Group 1132"/>
          <p:cNvGrpSpPr>
            <a:grpSpLocks/>
          </p:cNvGrpSpPr>
          <p:nvPr/>
        </p:nvGrpSpPr>
        <p:grpSpPr bwMode="auto">
          <a:xfrm>
            <a:off x="3962400" y="769938"/>
            <a:ext cx="5181600" cy="5486400"/>
            <a:chOff x="2496" y="485"/>
            <a:chExt cx="3264" cy="3456"/>
          </a:xfrm>
        </p:grpSpPr>
        <p:sp>
          <p:nvSpPr>
            <p:cNvPr id="134172" name="Rectangle 1052"/>
            <p:cNvSpPr>
              <a:spLocks noChangeArrowheads="1"/>
            </p:cNvSpPr>
            <p:nvPr/>
          </p:nvSpPr>
          <p:spPr bwMode="auto">
            <a:xfrm>
              <a:off x="2908" y="485"/>
              <a:ext cx="2832" cy="3456"/>
            </a:xfrm>
            <a:prstGeom prst="rect">
              <a:avLst/>
            </a:prstGeom>
            <a:gradFill rotWithShape="0">
              <a:gsLst>
                <a:gs pos="0">
                  <a:srgbClr val="999999">
                    <a:gamma/>
                    <a:tint val="33333"/>
                    <a:invGamma/>
                  </a:srgbClr>
                </a:gs>
                <a:gs pos="100000">
                  <a:srgbClr val="999999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34173" name="Picture 1053"/>
            <p:cNvPicPr>
              <a:picLocks noChangeAspect="1" noChangeArrowheads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2"/>
                <a:srcRect/>
                <a:stretch>
                  <a:fillRect/>
                </a:stretch>
              </p:blipFill>
            </mc:Choice>
            <mc:Fallback>
              <p:blipFill>
                <a:blip r:embed="rId23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2942" y="508"/>
              <a:ext cx="576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4174" name="Line 1054"/>
            <p:cNvSpPr>
              <a:spLocks noChangeShapeType="1"/>
            </p:cNvSpPr>
            <p:nvPr/>
          </p:nvSpPr>
          <p:spPr bwMode="auto">
            <a:xfrm>
              <a:off x="2908" y="3125"/>
              <a:ext cx="28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175" name="Line 1055"/>
            <p:cNvSpPr>
              <a:spLocks noChangeShapeType="1"/>
            </p:cNvSpPr>
            <p:nvPr/>
          </p:nvSpPr>
          <p:spPr bwMode="auto">
            <a:xfrm>
              <a:off x="2908" y="1109"/>
              <a:ext cx="28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176" name="Text Box 1056"/>
            <p:cNvSpPr txBox="1">
              <a:spLocks noChangeArrowheads="1"/>
            </p:cNvSpPr>
            <p:nvPr/>
          </p:nvSpPr>
          <p:spPr bwMode="auto">
            <a:xfrm>
              <a:off x="3024" y="1152"/>
              <a:ext cx="124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/>
                <a:t>Residual Layer</a:t>
              </a:r>
            </a:p>
          </p:txBody>
        </p:sp>
        <p:sp>
          <p:nvSpPr>
            <p:cNvPr id="134177" name="Text Box 1057"/>
            <p:cNvSpPr txBox="1">
              <a:spLocks noChangeArrowheads="1"/>
            </p:cNvSpPr>
            <p:nvPr/>
          </p:nvSpPr>
          <p:spPr bwMode="auto">
            <a:xfrm>
              <a:off x="4416" y="593"/>
              <a:ext cx="114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Free Troposphere</a:t>
              </a:r>
            </a:p>
          </p:txBody>
        </p:sp>
        <p:sp>
          <p:nvSpPr>
            <p:cNvPr id="134179" name="Text Box 1059"/>
            <p:cNvSpPr txBox="1">
              <a:spLocks noChangeArrowheads="1"/>
            </p:cNvSpPr>
            <p:nvPr/>
          </p:nvSpPr>
          <p:spPr bwMode="auto">
            <a:xfrm>
              <a:off x="4466" y="1248"/>
              <a:ext cx="24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/>
                <a:t>O</a:t>
              </a:r>
              <a:r>
                <a:rPr lang="en-US" sz="1400" b="1" baseline="-25000"/>
                <a:t>3</a:t>
              </a:r>
              <a:endParaRPr lang="en-US" sz="1400" b="1"/>
            </a:p>
          </p:txBody>
        </p:sp>
        <p:sp>
          <p:nvSpPr>
            <p:cNvPr id="134181" name="Arc 1061"/>
            <p:cNvSpPr>
              <a:spLocks/>
            </p:cNvSpPr>
            <p:nvPr/>
          </p:nvSpPr>
          <p:spPr bwMode="auto">
            <a:xfrm flipH="1">
              <a:off x="4756" y="1301"/>
              <a:ext cx="192" cy="288"/>
            </a:xfrm>
            <a:custGeom>
              <a:avLst/>
              <a:gdLst>
                <a:gd name="G0" fmla="+- 0 0 0"/>
                <a:gd name="G1" fmla="+- 21116 0 0"/>
                <a:gd name="G2" fmla="+- 21600 0 0"/>
                <a:gd name="T0" fmla="*/ 4544 w 21600"/>
                <a:gd name="T1" fmla="*/ 0 h 41847"/>
                <a:gd name="T2" fmla="*/ 6063 w 21600"/>
                <a:gd name="T3" fmla="*/ 41847 h 41847"/>
                <a:gd name="T4" fmla="*/ 0 w 21600"/>
                <a:gd name="T5" fmla="*/ 21116 h 41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1847" fill="none" extrusionOk="0">
                  <a:moveTo>
                    <a:pt x="4544" y="-1"/>
                  </a:moveTo>
                  <a:cubicBezTo>
                    <a:pt x="14494" y="2140"/>
                    <a:pt x="21600" y="10937"/>
                    <a:pt x="21600" y="21116"/>
                  </a:cubicBezTo>
                  <a:cubicBezTo>
                    <a:pt x="21600" y="30710"/>
                    <a:pt x="15271" y="39154"/>
                    <a:pt x="6063" y="41847"/>
                  </a:cubicBezTo>
                </a:path>
                <a:path w="21600" h="41847" stroke="0" extrusionOk="0">
                  <a:moveTo>
                    <a:pt x="4544" y="-1"/>
                  </a:moveTo>
                  <a:cubicBezTo>
                    <a:pt x="14494" y="2140"/>
                    <a:pt x="21600" y="10937"/>
                    <a:pt x="21600" y="21116"/>
                  </a:cubicBezTo>
                  <a:cubicBezTo>
                    <a:pt x="21600" y="30710"/>
                    <a:pt x="15271" y="39154"/>
                    <a:pt x="6063" y="41847"/>
                  </a:cubicBezTo>
                  <a:lnTo>
                    <a:pt x="0" y="21116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182" name="Oval 1062"/>
            <p:cNvSpPr>
              <a:spLocks noChangeArrowheads="1"/>
            </p:cNvSpPr>
            <p:nvPr/>
          </p:nvSpPr>
          <p:spPr bwMode="auto">
            <a:xfrm>
              <a:off x="4948" y="1541"/>
              <a:ext cx="432" cy="240"/>
            </a:xfrm>
            <a:prstGeom prst="ellipse">
              <a:avLst/>
            </a:prstGeom>
            <a:solidFill>
              <a:srgbClr val="FBFAA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600" b="1"/>
                <a:t>NO</a:t>
              </a:r>
              <a:r>
                <a:rPr lang="en-US" sz="1600" b="1" baseline="-25000"/>
                <a:t>2</a:t>
              </a:r>
              <a:endParaRPr lang="en-US" sz="1600">
                <a:solidFill>
                  <a:srgbClr val="FF0000"/>
                </a:solidFill>
              </a:endParaRPr>
            </a:p>
          </p:txBody>
        </p:sp>
        <p:sp>
          <p:nvSpPr>
            <p:cNvPr id="134183" name="Oval 1063"/>
            <p:cNvSpPr>
              <a:spLocks noChangeArrowheads="1"/>
            </p:cNvSpPr>
            <p:nvPr/>
          </p:nvSpPr>
          <p:spPr bwMode="auto">
            <a:xfrm>
              <a:off x="4948" y="1157"/>
              <a:ext cx="432" cy="240"/>
            </a:xfrm>
            <a:prstGeom prst="ellipse">
              <a:avLst/>
            </a:prstGeom>
            <a:solidFill>
              <a:srgbClr val="FBFAA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600" b="1"/>
                <a:t>NO</a:t>
              </a:r>
              <a:endParaRPr lang="en-US" sz="1600">
                <a:solidFill>
                  <a:srgbClr val="FF0000"/>
                </a:solidFill>
              </a:endParaRPr>
            </a:p>
          </p:txBody>
        </p:sp>
        <p:sp>
          <p:nvSpPr>
            <p:cNvPr id="134184" name="Oval 1064"/>
            <p:cNvSpPr>
              <a:spLocks noChangeArrowheads="1"/>
            </p:cNvSpPr>
            <p:nvPr/>
          </p:nvSpPr>
          <p:spPr bwMode="auto">
            <a:xfrm>
              <a:off x="4948" y="2309"/>
              <a:ext cx="443" cy="240"/>
            </a:xfrm>
            <a:prstGeom prst="ellipse">
              <a:avLst/>
            </a:prstGeom>
            <a:solidFill>
              <a:srgbClr val="FBFAA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600" b="1">
                  <a:solidFill>
                    <a:srgbClr val="FF0000"/>
                  </a:solidFill>
                </a:rPr>
                <a:t>N</a:t>
              </a:r>
              <a:r>
                <a:rPr lang="en-US" sz="1600" b="1" baseline="-25000">
                  <a:solidFill>
                    <a:srgbClr val="FF0000"/>
                  </a:solidFill>
                </a:rPr>
                <a:t>2</a:t>
              </a:r>
              <a:r>
                <a:rPr lang="en-US" sz="1600" b="1">
                  <a:solidFill>
                    <a:srgbClr val="FF0000"/>
                  </a:solidFill>
                </a:rPr>
                <a:t>O</a:t>
              </a:r>
              <a:r>
                <a:rPr lang="en-US" sz="1600" b="1" baseline="-25000">
                  <a:solidFill>
                    <a:srgbClr val="FF0000"/>
                  </a:solidFill>
                </a:rPr>
                <a:t>5</a:t>
              </a:r>
              <a:endParaRPr lang="en-US" sz="1600">
                <a:solidFill>
                  <a:srgbClr val="FF0000"/>
                </a:solidFill>
              </a:endParaRPr>
            </a:p>
          </p:txBody>
        </p:sp>
        <p:sp>
          <p:nvSpPr>
            <p:cNvPr id="134185" name="Text Box 1065"/>
            <p:cNvSpPr txBox="1">
              <a:spLocks noChangeArrowheads="1"/>
            </p:cNvSpPr>
            <p:nvPr/>
          </p:nvSpPr>
          <p:spPr bwMode="auto">
            <a:xfrm>
              <a:off x="4405" y="2158"/>
              <a:ext cx="32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/>
                <a:t>NO</a:t>
              </a:r>
              <a:r>
                <a:rPr lang="en-US" sz="1400" b="1" baseline="-25000"/>
                <a:t>2</a:t>
              </a:r>
              <a:endParaRPr lang="en-US" sz="1400" b="1"/>
            </a:p>
          </p:txBody>
        </p:sp>
        <p:sp>
          <p:nvSpPr>
            <p:cNvPr id="134186" name="Text Box 1066"/>
            <p:cNvSpPr txBox="1">
              <a:spLocks noChangeArrowheads="1"/>
            </p:cNvSpPr>
            <p:nvPr/>
          </p:nvSpPr>
          <p:spPr bwMode="auto">
            <a:xfrm>
              <a:off x="4467" y="1766"/>
              <a:ext cx="24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/>
                <a:t>O</a:t>
              </a:r>
              <a:r>
                <a:rPr lang="en-US" sz="1400" b="1" baseline="-25000"/>
                <a:t>3</a:t>
              </a:r>
              <a:endParaRPr lang="en-US" sz="1400" b="1"/>
            </a:p>
          </p:txBody>
        </p:sp>
        <p:sp>
          <p:nvSpPr>
            <p:cNvPr id="134187" name="Text Box 1067"/>
            <p:cNvSpPr txBox="1">
              <a:spLocks noChangeArrowheads="1"/>
            </p:cNvSpPr>
            <p:nvPr/>
          </p:nvSpPr>
          <p:spPr bwMode="auto">
            <a:xfrm>
              <a:off x="5575" y="2146"/>
              <a:ext cx="18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just"/>
              <a:r>
                <a:rPr lang="en-US" sz="1400" b="1"/>
                <a:t>∆</a:t>
              </a:r>
            </a:p>
          </p:txBody>
        </p:sp>
        <p:sp>
          <p:nvSpPr>
            <p:cNvPr id="134190" name="Oval 1070"/>
            <p:cNvSpPr>
              <a:spLocks noChangeArrowheads="1"/>
            </p:cNvSpPr>
            <p:nvPr/>
          </p:nvSpPr>
          <p:spPr bwMode="auto">
            <a:xfrm>
              <a:off x="4948" y="1925"/>
              <a:ext cx="432" cy="240"/>
            </a:xfrm>
            <a:prstGeom prst="ellipse">
              <a:avLst/>
            </a:prstGeom>
            <a:solidFill>
              <a:srgbClr val="FBFAA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600" b="1">
                  <a:solidFill>
                    <a:schemeClr val="accent2"/>
                  </a:solidFill>
                </a:rPr>
                <a:t>NO</a:t>
              </a:r>
              <a:r>
                <a:rPr lang="en-US" sz="1600" b="1" baseline="-25000">
                  <a:solidFill>
                    <a:schemeClr val="accent2"/>
                  </a:solidFill>
                </a:rPr>
                <a:t>3</a:t>
              </a:r>
              <a:endParaRPr lang="en-US" sz="1600">
                <a:solidFill>
                  <a:srgbClr val="FF0000"/>
                </a:solidFill>
              </a:endParaRPr>
            </a:p>
          </p:txBody>
        </p:sp>
        <p:sp>
          <p:nvSpPr>
            <p:cNvPr id="134192" name="Arc 1072"/>
            <p:cNvSpPr>
              <a:spLocks/>
            </p:cNvSpPr>
            <p:nvPr/>
          </p:nvSpPr>
          <p:spPr bwMode="auto">
            <a:xfrm flipH="1">
              <a:off x="4756" y="1733"/>
              <a:ext cx="192" cy="288"/>
            </a:xfrm>
            <a:custGeom>
              <a:avLst/>
              <a:gdLst>
                <a:gd name="G0" fmla="+- 0 0 0"/>
                <a:gd name="G1" fmla="+- 21116 0 0"/>
                <a:gd name="G2" fmla="+- 21600 0 0"/>
                <a:gd name="T0" fmla="*/ 4544 w 21600"/>
                <a:gd name="T1" fmla="*/ 0 h 41847"/>
                <a:gd name="T2" fmla="*/ 6063 w 21600"/>
                <a:gd name="T3" fmla="*/ 41847 h 41847"/>
                <a:gd name="T4" fmla="*/ 0 w 21600"/>
                <a:gd name="T5" fmla="*/ 21116 h 41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1847" fill="none" extrusionOk="0">
                  <a:moveTo>
                    <a:pt x="4544" y="-1"/>
                  </a:moveTo>
                  <a:cubicBezTo>
                    <a:pt x="14494" y="2140"/>
                    <a:pt x="21600" y="10937"/>
                    <a:pt x="21600" y="21116"/>
                  </a:cubicBezTo>
                  <a:cubicBezTo>
                    <a:pt x="21600" y="30710"/>
                    <a:pt x="15271" y="39154"/>
                    <a:pt x="6063" y="41847"/>
                  </a:cubicBezTo>
                </a:path>
                <a:path w="21600" h="41847" stroke="0" extrusionOk="0">
                  <a:moveTo>
                    <a:pt x="4544" y="-1"/>
                  </a:moveTo>
                  <a:cubicBezTo>
                    <a:pt x="14494" y="2140"/>
                    <a:pt x="21600" y="10937"/>
                    <a:pt x="21600" y="21116"/>
                  </a:cubicBezTo>
                  <a:cubicBezTo>
                    <a:pt x="21600" y="30710"/>
                    <a:pt x="15271" y="39154"/>
                    <a:pt x="6063" y="41847"/>
                  </a:cubicBezTo>
                  <a:lnTo>
                    <a:pt x="0" y="21116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193" name="Arc 1073"/>
            <p:cNvSpPr>
              <a:spLocks/>
            </p:cNvSpPr>
            <p:nvPr/>
          </p:nvSpPr>
          <p:spPr bwMode="auto">
            <a:xfrm flipH="1">
              <a:off x="4756" y="2117"/>
              <a:ext cx="192" cy="288"/>
            </a:xfrm>
            <a:custGeom>
              <a:avLst/>
              <a:gdLst>
                <a:gd name="G0" fmla="+- 0 0 0"/>
                <a:gd name="G1" fmla="+- 21116 0 0"/>
                <a:gd name="G2" fmla="+- 21600 0 0"/>
                <a:gd name="T0" fmla="*/ 4544 w 21600"/>
                <a:gd name="T1" fmla="*/ 0 h 41847"/>
                <a:gd name="T2" fmla="*/ 6063 w 21600"/>
                <a:gd name="T3" fmla="*/ 41847 h 41847"/>
                <a:gd name="T4" fmla="*/ 0 w 21600"/>
                <a:gd name="T5" fmla="*/ 21116 h 41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1847" fill="none" extrusionOk="0">
                  <a:moveTo>
                    <a:pt x="4544" y="-1"/>
                  </a:moveTo>
                  <a:cubicBezTo>
                    <a:pt x="14494" y="2140"/>
                    <a:pt x="21600" y="10937"/>
                    <a:pt x="21600" y="21116"/>
                  </a:cubicBezTo>
                  <a:cubicBezTo>
                    <a:pt x="21600" y="30710"/>
                    <a:pt x="15271" y="39154"/>
                    <a:pt x="6063" y="41847"/>
                  </a:cubicBezTo>
                </a:path>
                <a:path w="21600" h="41847" stroke="0" extrusionOk="0">
                  <a:moveTo>
                    <a:pt x="4544" y="-1"/>
                  </a:moveTo>
                  <a:cubicBezTo>
                    <a:pt x="14494" y="2140"/>
                    <a:pt x="21600" y="10937"/>
                    <a:pt x="21600" y="21116"/>
                  </a:cubicBezTo>
                  <a:cubicBezTo>
                    <a:pt x="21600" y="30710"/>
                    <a:pt x="15271" y="39154"/>
                    <a:pt x="6063" y="41847"/>
                  </a:cubicBezTo>
                  <a:lnTo>
                    <a:pt x="0" y="21116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194" name="Arc 1074"/>
            <p:cNvSpPr>
              <a:spLocks/>
            </p:cNvSpPr>
            <p:nvPr/>
          </p:nvSpPr>
          <p:spPr bwMode="auto">
            <a:xfrm flipV="1">
              <a:off x="5332" y="2069"/>
              <a:ext cx="257" cy="324"/>
            </a:xfrm>
            <a:custGeom>
              <a:avLst/>
              <a:gdLst>
                <a:gd name="G0" fmla="+- 0 0 0"/>
                <a:gd name="G1" fmla="+- 19564 0 0"/>
                <a:gd name="G2" fmla="+- 21600 0 0"/>
                <a:gd name="T0" fmla="*/ 9153 w 21600"/>
                <a:gd name="T1" fmla="*/ 0 h 40295"/>
                <a:gd name="T2" fmla="*/ 6063 w 21600"/>
                <a:gd name="T3" fmla="*/ 40295 h 40295"/>
                <a:gd name="T4" fmla="*/ 0 w 21600"/>
                <a:gd name="T5" fmla="*/ 19564 h 40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0295" fill="none" extrusionOk="0">
                  <a:moveTo>
                    <a:pt x="9153" y="-1"/>
                  </a:moveTo>
                  <a:cubicBezTo>
                    <a:pt x="16747" y="3552"/>
                    <a:pt x="21600" y="11179"/>
                    <a:pt x="21600" y="19564"/>
                  </a:cubicBezTo>
                  <a:cubicBezTo>
                    <a:pt x="21600" y="29158"/>
                    <a:pt x="15271" y="37602"/>
                    <a:pt x="6063" y="40295"/>
                  </a:cubicBezTo>
                </a:path>
                <a:path w="21600" h="40295" stroke="0" extrusionOk="0">
                  <a:moveTo>
                    <a:pt x="9153" y="-1"/>
                  </a:moveTo>
                  <a:cubicBezTo>
                    <a:pt x="16747" y="3552"/>
                    <a:pt x="21600" y="11179"/>
                    <a:pt x="21600" y="19564"/>
                  </a:cubicBezTo>
                  <a:cubicBezTo>
                    <a:pt x="21600" y="29158"/>
                    <a:pt x="15271" y="37602"/>
                    <a:pt x="6063" y="40295"/>
                  </a:cubicBezTo>
                  <a:lnTo>
                    <a:pt x="0" y="19564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195" name="Text Box 1075"/>
            <p:cNvSpPr txBox="1">
              <a:spLocks noChangeArrowheads="1"/>
            </p:cNvSpPr>
            <p:nvPr/>
          </p:nvSpPr>
          <p:spPr bwMode="auto">
            <a:xfrm>
              <a:off x="3648" y="3129"/>
              <a:ext cx="192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/>
                <a:t>Nocturnal Boundary Layer</a:t>
              </a:r>
            </a:p>
          </p:txBody>
        </p:sp>
        <p:sp>
          <p:nvSpPr>
            <p:cNvPr id="134196" name="AutoShape 1076"/>
            <p:cNvSpPr>
              <a:spLocks noChangeArrowheads="1"/>
            </p:cNvSpPr>
            <p:nvPr/>
          </p:nvSpPr>
          <p:spPr bwMode="auto">
            <a:xfrm>
              <a:off x="2496" y="2073"/>
              <a:ext cx="576" cy="624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CD5C5C">
                    <a:gamma/>
                    <a:tint val="0"/>
                    <a:invGamma/>
                  </a:srgbClr>
                </a:gs>
                <a:gs pos="100000">
                  <a:srgbClr val="CD5C5C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197" name="Text Box 1077"/>
            <p:cNvSpPr txBox="1">
              <a:spLocks noChangeArrowheads="1"/>
            </p:cNvSpPr>
            <p:nvPr/>
          </p:nvSpPr>
          <p:spPr bwMode="auto">
            <a:xfrm>
              <a:off x="2880" y="3141"/>
              <a:ext cx="519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 smtClean="0"/>
                <a:t>0.1-0.4</a:t>
              </a:r>
            </a:p>
            <a:p>
              <a:pPr algn="ctr"/>
              <a:r>
                <a:rPr lang="en-US" sz="1600" b="1" dirty="0" smtClean="0"/>
                <a:t>km</a:t>
              </a:r>
              <a:endParaRPr lang="en-US" sz="1600" b="1" dirty="0"/>
            </a:p>
          </p:txBody>
        </p:sp>
        <p:sp>
          <p:nvSpPr>
            <p:cNvPr id="134198" name="AutoShape 1078"/>
            <p:cNvSpPr>
              <a:spLocks noChangeArrowheads="1"/>
            </p:cNvSpPr>
            <p:nvPr/>
          </p:nvSpPr>
          <p:spPr bwMode="auto">
            <a:xfrm>
              <a:off x="3360" y="3173"/>
              <a:ext cx="96" cy="384"/>
            </a:xfrm>
            <a:prstGeom prst="curvedRightArrow">
              <a:avLst>
                <a:gd name="adj1" fmla="val 80000"/>
                <a:gd name="adj2" fmla="val 160000"/>
                <a:gd name="adj3" fmla="val 33333"/>
              </a:avLst>
            </a:prstGeom>
            <a:gradFill rotWithShape="0">
              <a:gsLst>
                <a:gs pos="0">
                  <a:srgbClr val="FF7272"/>
                </a:gs>
                <a:gs pos="100000">
                  <a:srgbClr val="FF7272">
                    <a:gamma/>
                    <a:tint val="0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199" name="AutoShape 1079"/>
            <p:cNvSpPr>
              <a:spLocks noChangeArrowheads="1"/>
            </p:cNvSpPr>
            <p:nvPr/>
          </p:nvSpPr>
          <p:spPr bwMode="auto">
            <a:xfrm flipH="1" flipV="1">
              <a:off x="3504" y="3129"/>
              <a:ext cx="96" cy="384"/>
            </a:xfrm>
            <a:prstGeom prst="curvedRightArrow">
              <a:avLst>
                <a:gd name="adj1" fmla="val 80000"/>
                <a:gd name="adj2" fmla="val 160000"/>
                <a:gd name="adj3" fmla="val 33333"/>
              </a:avLst>
            </a:prstGeom>
            <a:gradFill rotWithShape="0">
              <a:gsLst>
                <a:gs pos="0">
                  <a:srgbClr val="FF7272"/>
                </a:gs>
                <a:gs pos="100000">
                  <a:srgbClr val="FF7272">
                    <a:gamma/>
                    <a:tint val="0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" name="Group 1080"/>
            <p:cNvGrpSpPr>
              <a:grpSpLocks/>
            </p:cNvGrpSpPr>
            <p:nvPr/>
          </p:nvGrpSpPr>
          <p:grpSpPr bwMode="auto">
            <a:xfrm>
              <a:off x="2880" y="2985"/>
              <a:ext cx="2880" cy="956"/>
              <a:chOff x="2880" y="2985"/>
              <a:chExt cx="2880" cy="956"/>
            </a:xfrm>
          </p:grpSpPr>
          <p:pic>
            <p:nvPicPr>
              <p:cNvPr id="134201" name="Picture 1081"/>
              <p:cNvPicPr>
                <a:picLocks noChangeAspect="1" noChangeArrowheads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6"/>
                  <a:srcRect/>
                  <a:stretch>
                    <a:fillRect/>
                  </a:stretch>
                </p:blipFill>
              </mc:Choice>
              <mc:Fallback>
                <p:blipFill>
                  <a:blip r:embed="rId7"/>
                  <a:srcRect/>
                  <a:stretch>
                    <a:fillRect/>
                  </a:stretch>
                </p:blipFill>
              </mc:Fallback>
            </mc:AlternateContent>
            <p:spPr bwMode="auto">
              <a:xfrm>
                <a:off x="5520" y="2985"/>
                <a:ext cx="192" cy="864"/>
              </a:xfrm>
              <a:prstGeom prst="rect">
                <a:avLst/>
              </a:prstGeom>
              <a:noFill/>
            </p:spPr>
          </p:pic>
          <p:graphicFrame>
            <p:nvGraphicFramePr>
              <p:cNvPr id="134202" name="Object 1082"/>
              <p:cNvGraphicFramePr>
                <a:graphicFrameLocks noChangeAspect="1"/>
              </p:cNvGraphicFramePr>
              <p:nvPr/>
            </p:nvGraphicFramePr>
            <p:xfrm>
              <a:off x="5103" y="3760"/>
              <a:ext cx="657" cy="181"/>
            </p:xfrm>
            <a:graphic>
              <a:graphicData uri="http://schemas.openxmlformats.org/presentationml/2006/ole">
                <p:oleObj spid="_x0000_s19458" r:id="rId24" imgW="1627632" imgH="551688" progId="">
                  <p:embed/>
                </p:oleObj>
              </a:graphicData>
            </a:graphic>
          </p:graphicFrame>
          <p:sp>
            <p:nvSpPr>
              <p:cNvPr id="134203" name="Text Box 1083"/>
              <p:cNvSpPr txBox="1">
                <a:spLocks noChangeArrowheads="1"/>
              </p:cNvSpPr>
              <p:nvPr/>
            </p:nvSpPr>
            <p:spPr bwMode="auto">
              <a:xfrm>
                <a:off x="4320" y="3417"/>
                <a:ext cx="52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Bio VOC</a:t>
                </a:r>
              </a:p>
            </p:txBody>
          </p:sp>
          <p:sp>
            <p:nvSpPr>
              <p:cNvPr id="134204" name="AutoShape 1084"/>
              <p:cNvSpPr>
                <a:spLocks noChangeArrowheads="1"/>
              </p:cNvSpPr>
              <p:nvPr/>
            </p:nvSpPr>
            <p:spPr bwMode="auto">
              <a:xfrm>
                <a:off x="4526" y="3565"/>
                <a:ext cx="148" cy="156"/>
              </a:xfrm>
              <a:prstGeom prst="upArrow">
                <a:avLst>
                  <a:gd name="adj1" fmla="val 50000"/>
                  <a:gd name="adj2" fmla="val 26351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205" name="AutoShape 1085"/>
              <p:cNvSpPr>
                <a:spLocks noChangeArrowheads="1"/>
              </p:cNvSpPr>
              <p:nvPr/>
            </p:nvSpPr>
            <p:spPr bwMode="auto">
              <a:xfrm>
                <a:off x="5360" y="3614"/>
                <a:ext cx="148" cy="156"/>
              </a:xfrm>
              <a:prstGeom prst="upArrow">
                <a:avLst>
                  <a:gd name="adj1" fmla="val 50000"/>
                  <a:gd name="adj2" fmla="val 26351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134206" name="Object 1086"/>
              <p:cNvGraphicFramePr>
                <a:graphicFrameLocks noChangeAspect="1"/>
              </p:cNvGraphicFramePr>
              <p:nvPr/>
            </p:nvGraphicFramePr>
            <p:xfrm>
              <a:off x="5191" y="3845"/>
              <a:ext cx="138" cy="75"/>
            </p:xfrm>
            <a:graphic>
              <a:graphicData uri="http://schemas.openxmlformats.org/presentationml/2006/ole">
                <p:oleObj spid="_x0000_s19459" r:id="rId25" imgW="2225040" imgH="1207008" progId="">
                  <p:embed/>
                </p:oleObj>
              </a:graphicData>
            </a:graphic>
          </p:graphicFrame>
          <p:graphicFrame>
            <p:nvGraphicFramePr>
              <p:cNvPr id="134207" name="Object 1087"/>
              <p:cNvGraphicFramePr>
                <a:graphicFrameLocks noChangeAspect="1"/>
              </p:cNvGraphicFramePr>
              <p:nvPr/>
            </p:nvGraphicFramePr>
            <p:xfrm>
              <a:off x="4029" y="3630"/>
              <a:ext cx="584" cy="207"/>
            </p:xfrm>
            <a:graphic>
              <a:graphicData uri="http://schemas.openxmlformats.org/presentationml/2006/ole">
                <p:oleObj spid="_x0000_s19460" r:id="rId26" imgW="1155192" imgH="521208" progId="">
                  <p:embed/>
                </p:oleObj>
              </a:graphicData>
            </a:graphic>
          </p:graphicFrame>
          <p:graphicFrame>
            <p:nvGraphicFramePr>
              <p:cNvPr id="134208" name="Object 1088"/>
              <p:cNvGraphicFramePr>
                <a:graphicFrameLocks noChangeAspect="1"/>
              </p:cNvGraphicFramePr>
              <p:nvPr/>
            </p:nvGraphicFramePr>
            <p:xfrm>
              <a:off x="4494" y="3615"/>
              <a:ext cx="618" cy="201"/>
            </p:xfrm>
            <a:graphic>
              <a:graphicData uri="http://schemas.openxmlformats.org/presentationml/2006/ole">
                <p:oleObj spid="_x0000_s19461" name="Clip" r:id="rId27" imgW="1155192" imgH="408432" progId="">
                  <p:embed/>
                </p:oleObj>
              </a:graphicData>
            </a:graphic>
          </p:graphicFrame>
          <p:graphicFrame>
            <p:nvGraphicFramePr>
              <p:cNvPr id="134209" name="Object 1089"/>
              <p:cNvGraphicFramePr>
                <a:graphicFrameLocks noChangeAspect="1"/>
              </p:cNvGraphicFramePr>
              <p:nvPr/>
            </p:nvGraphicFramePr>
            <p:xfrm>
              <a:off x="4687" y="3759"/>
              <a:ext cx="432" cy="182"/>
            </p:xfrm>
            <a:graphic>
              <a:graphicData uri="http://schemas.openxmlformats.org/presentationml/2006/ole">
                <p:oleObj spid="_x0000_s19462" r:id="rId28" imgW="1167384" imgH="621792" progId="">
                  <p:embed/>
                </p:oleObj>
              </a:graphicData>
            </a:graphic>
          </p:graphicFrame>
          <p:graphicFrame>
            <p:nvGraphicFramePr>
              <p:cNvPr id="134210" name="Object 1090"/>
              <p:cNvGraphicFramePr>
                <a:graphicFrameLocks noChangeAspect="1"/>
              </p:cNvGraphicFramePr>
              <p:nvPr/>
            </p:nvGraphicFramePr>
            <p:xfrm>
              <a:off x="4202" y="3758"/>
              <a:ext cx="548" cy="183"/>
            </p:xfrm>
            <a:graphic>
              <a:graphicData uri="http://schemas.openxmlformats.org/presentationml/2006/ole">
                <p:oleObj spid="_x0000_s19463" r:id="rId29" imgW="1261872" imgH="533400" progId="">
                  <p:embed/>
                </p:oleObj>
              </a:graphicData>
            </a:graphic>
          </p:graphicFrame>
          <p:sp>
            <p:nvSpPr>
              <p:cNvPr id="134211" name="AutoShape 1091"/>
              <p:cNvSpPr>
                <a:spLocks noChangeArrowheads="1"/>
              </p:cNvSpPr>
              <p:nvPr/>
            </p:nvSpPr>
            <p:spPr bwMode="auto">
              <a:xfrm>
                <a:off x="3102" y="3655"/>
                <a:ext cx="148" cy="156"/>
              </a:xfrm>
              <a:prstGeom prst="upArrow">
                <a:avLst>
                  <a:gd name="adj1" fmla="val 50000"/>
                  <a:gd name="adj2" fmla="val 26351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134212" name="Object 1092"/>
              <p:cNvGraphicFramePr>
                <a:graphicFrameLocks noChangeAspect="1"/>
              </p:cNvGraphicFramePr>
              <p:nvPr/>
            </p:nvGraphicFramePr>
            <p:xfrm>
              <a:off x="3768" y="3655"/>
              <a:ext cx="610" cy="286"/>
            </p:xfrm>
            <a:graphic>
              <a:graphicData uri="http://schemas.openxmlformats.org/presentationml/2006/ole">
                <p:oleObj spid="_x0000_s19464" r:id="rId30" imgW="1645920" imgH="978408" progId="">
                  <p:embed/>
                </p:oleObj>
              </a:graphicData>
            </a:graphic>
          </p:graphicFrame>
          <p:pic>
            <p:nvPicPr>
              <p:cNvPr id="134213" name="Picture 1093"/>
              <p:cNvPicPr>
                <a:picLocks noChangeAspect="1" noChangeArrowheads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5"/>
                  <a:srcRect/>
                  <a:stretch>
                    <a:fillRect/>
                  </a:stretch>
                </p:blipFill>
              </mc:Choice>
              <mc:Fallback>
                <p:blipFill>
                  <a:blip r:embed="rId16"/>
                  <a:srcRect/>
                  <a:stretch>
                    <a:fillRect/>
                  </a:stretch>
                </p:blipFill>
              </mc:Fallback>
            </mc:AlternateContent>
            <p:spPr bwMode="auto">
              <a:xfrm>
                <a:off x="3292" y="3553"/>
                <a:ext cx="169" cy="317"/>
              </a:xfrm>
              <a:prstGeom prst="rect">
                <a:avLst/>
              </a:prstGeom>
              <a:noFill/>
            </p:spPr>
          </p:pic>
          <p:pic>
            <p:nvPicPr>
              <p:cNvPr id="134214" name="Picture 1094"/>
              <p:cNvPicPr>
                <a:picLocks noChangeAspect="1" noChangeArrowheads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7"/>
                  <a:srcRect/>
                  <a:stretch>
                    <a:fillRect/>
                  </a:stretch>
                </p:blipFill>
              </mc:Choice>
              <mc:Fallback>
                <p:blipFill>
                  <a:blip r:embed="rId18"/>
                  <a:srcRect/>
                  <a:stretch>
                    <a:fillRect/>
                  </a:stretch>
                </p:blipFill>
              </mc:Fallback>
            </mc:AlternateContent>
            <p:spPr bwMode="auto">
              <a:xfrm>
                <a:off x="5464" y="3612"/>
                <a:ext cx="288" cy="226"/>
              </a:xfrm>
              <a:prstGeom prst="rect">
                <a:avLst/>
              </a:prstGeom>
              <a:noFill/>
            </p:spPr>
          </p:pic>
          <p:graphicFrame>
            <p:nvGraphicFramePr>
              <p:cNvPr id="134215" name="Object 1095"/>
              <p:cNvGraphicFramePr>
                <a:graphicFrameLocks noChangeAspect="1"/>
              </p:cNvGraphicFramePr>
              <p:nvPr/>
            </p:nvGraphicFramePr>
            <p:xfrm>
              <a:off x="2908" y="3697"/>
              <a:ext cx="871" cy="242"/>
            </p:xfrm>
            <a:graphic>
              <a:graphicData uri="http://schemas.openxmlformats.org/presentationml/2006/ole">
                <p:oleObj spid="_x0000_s19465" r:id="rId31" imgW="1627632" imgH="551688" progId="">
                  <p:embed/>
                </p:oleObj>
              </a:graphicData>
            </a:graphic>
          </p:graphicFrame>
          <p:pic>
            <p:nvPicPr>
              <p:cNvPr id="134216" name="Picture 1096"/>
              <p:cNvPicPr>
                <a:picLocks noChangeAspect="1" noChangeArrowheads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20"/>
                  <a:srcRect/>
                  <a:stretch>
                    <a:fillRect/>
                  </a:stretch>
                </p:blipFill>
              </mc:Choice>
              <mc:Fallback>
                <p:blipFill>
                  <a:blip r:embed="rId21"/>
                  <a:srcRect/>
                  <a:stretch>
                    <a:fillRect/>
                  </a:stretch>
                </p:blipFill>
              </mc:Fallback>
            </mc:AlternateContent>
            <p:spPr bwMode="auto">
              <a:xfrm>
                <a:off x="5096" y="3629"/>
                <a:ext cx="387" cy="219"/>
              </a:xfrm>
              <a:prstGeom prst="rect">
                <a:avLst/>
              </a:prstGeom>
              <a:noFill/>
            </p:spPr>
          </p:pic>
          <p:sp>
            <p:nvSpPr>
              <p:cNvPr id="134217" name="Text Box 1097"/>
              <p:cNvSpPr txBox="1">
                <a:spLocks noChangeArrowheads="1"/>
              </p:cNvSpPr>
              <p:nvPr/>
            </p:nvSpPr>
            <p:spPr bwMode="auto">
              <a:xfrm>
                <a:off x="3504" y="3465"/>
                <a:ext cx="50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Soil NO</a:t>
                </a:r>
              </a:p>
            </p:txBody>
          </p:sp>
          <p:sp>
            <p:nvSpPr>
              <p:cNvPr id="134218" name="AutoShape 1098"/>
              <p:cNvSpPr>
                <a:spLocks noChangeArrowheads="1"/>
              </p:cNvSpPr>
              <p:nvPr/>
            </p:nvSpPr>
            <p:spPr bwMode="auto">
              <a:xfrm>
                <a:off x="3626" y="3627"/>
                <a:ext cx="148" cy="156"/>
              </a:xfrm>
              <a:prstGeom prst="upArrow">
                <a:avLst>
                  <a:gd name="adj1" fmla="val 50000"/>
                  <a:gd name="adj2" fmla="val 26351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219" name="Text Box 1099"/>
              <p:cNvSpPr txBox="1">
                <a:spLocks noChangeArrowheads="1"/>
              </p:cNvSpPr>
              <p:nvPr/>
            </p:nvSpPr>
            <p:spPr bwMode="auto">
              <a:xfrm>
                <a:off x="4958" y="3360"/>
                <a:ext cx="55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 b="1"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VOC, NO</a:t>
                </a:r>
                <a:r>
                  <a:rPr lang="en-US" sz="1200" b="1" baseline="-25000"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x</a:t>
                </a:r>
                <a:endPara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  <a:p>
                <a:pPr algn="ctr"/>
                <a:r>
                  <a:rPr lang="en-US" sz="1200" b="1"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SO</a:t>
                </a:r>
                <a:r>
                  <a:rPr lang="en-US" sz="1200" b="1" baseline="-25000"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2</a:t>
                </a:r>
                <a:r>
                  <a:rPr lang="en-US" sz="1200" b="1"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, PM</a:t>
                </a:r>
                <a:endParaRPr lang="en-US" sz="1200" b="1" baseline="-25000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134220" name="Text Box 1100"/>
              <p:cNvSpPr txBox="1">
                <a:spLocks noChangeArrowheads="1"/>
              </p:cNvSpPr>
              <p:nvPr/>
            </p:nvSpPr>
            <p:spPr bwMode="auto">
              <a:xfrm>
                <a:off x="2880" y="3408"/>
                <a:ext cx="49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 b="1"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DMS</a:t>
                </a:r>
              </a:p>
              <a:p>
                <a:pPr algn="ctr"/>
                <a:r>
                  <a:rPr lang="en-US" sz="1200" b="1"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Sea Salt</a:t>
                </a:r>
              </a:p>
            </p:txBody>
          </p:sp>
        </p:grpSp>
        <p:sp>
          <p:nvSpPr>
            <p:cNvPr id="134247" name="Oval 1127"/>
            <p:cNvSpPr>
              <a:spLocks noChangeArrowheads="1"/>
            </p:cNvSpPr>
            <p:nvPr/>
          </p:nvSpPr>
          <p:spPr bwMode="auto">
            <a:xfrm>
              <a:off x="4645" y="2741"/>
              <a:ext cx="443" cy="240"/>
            </a:xfrm>
            <a:prstGeom prst="ellipse">
              <a:avLst/>
            </a:prstGeom>
            <a:solidFill>
              <a:srgbClr val="FBFAA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600" b="1"/>
                <a:t>HNO</a:t>
              </a:r>
              <a:r>
                <a:rPr lang="en-US" sz="1600" b="1" baseline="-25000"/>
                <a:t>3</a:t>
              </a:r>
              <a:endParaRPr lang="en-US" sz="1600"/>
            </a:p>
          </p:txBody>
        </p:sp>
        <p:sp>
          <p:nvSpPr>
            <p:cNvPr id="134248" name="Text Box 1128"/>
            <p:cNvSpPr txBox="1">
              <a:spLocks noChangeArrowheads="1"/>
            </p:cNvSpPr>
            <p:nvPr/>
          </p:nvSpPr>
          <p:spPr bwMode="auto">
            <a:xfrm>
              <a:off x="5317" y="2544"/>
              <a:ext cx="29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/>
                <a:t>Het</a:t>
              </a:r>
            </a:p>
          </p:txBody>
        </p:sp>
        <p:sp>
          <p:nvSpPr>
            <p:cNvPr id="134249" name="Line 1129"/>
            <p:cNvSpPr>
              <a:spLocks noChangeShapeType="1"/>
            </p:cNvSpPr>
            <p:nvPr/>
          </p:nvSpPr>
          <p:spPr bwMode="auto">
            <a:xfrm flipH="1">
              <a:off x="4981" y="2544"/>
              <a:ext cx="192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250" name="Oval 1130"/>
            <p:cNvSpPr>
              <a:spLocks noChangeArrowheads="1"/>
            </p:cNvSpPr>
            <p:nvPr/>
          </p:nvSpPr>
          <p:spPr bwMode="auto">
            <a:xfrm>
              <a:off x="5269" y="2736"/>
              <a:ext cx="443" cy="240"/>
            </a:xfrm>
            <a:prstGeom prst="ellipse">
              <a:avLst/>
            </a:prstGeom>
            <a:solidFill>
              <a:srgbClr val="FBFAA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600" b="1"/>
                <a:t>ClNO</a:t>
              </a:r>
              <a:r>
                <a:rPr lang="en-US" sz="1600" b="1" baseline="-25000"/>
                <a:t>2</a:t>
              </a:r>
              <a:endParaRPr lang="en-US" sz="1600"/>
            </a:p>
          </p:txBody>
        </p:sp>
        <p:sp>
          <p:nvSpPr>
            <p:cNvPr id="134251" name="Line 1131"/>
            <p:cNvSpPr>
              <a:spLocks noChangeShapeType="1"/>
            </p:cNvSpPr>
            <p:nvPr/>
          </p:nvSpPr>
          <p:spPr bwMode="auto">
            <a:xfrm>
              <a:off x="5173" y="2544"/>
              <a:ext cx="192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1133"/>
          <p:cNvGrpSpPr>
            <a:grpSpLocks/>
          </p:cNvGrpSpPr>
          <p:nvPr/>
        </p:nvGrpSpPr>
        <p:grpSpPr bwMode="auto">
          <a:xfrm>
            <a:off x="4724400" y="2224088"/>
            <a:ext cx="4419600" cy="4527550"/>
            <a:chOff x="2976" y="1401"/>
            <a:chExt cx="2784" cy="2852"/>
          </a:xfrm>
        </p:grpSpPr>
        <p:sp>
          <p:nvSpPr>
            <p:cNvPr id="134170" name="Text Box 1050"/>
            <p:cNvSpPr txBox="1">
              <a:spLocks noChangeArrowheads="1"/>
            </p:cNvSpPr>
            <p:nvPr/>
          </p:nvSpPr>
          <p:spPr bwMode="auto">
            <a:xfrm>
              <a:off x="2976" y="3984"/>
              <a:ext cx="278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200">
                  <a:solidFill>
                    <a:schemeClr val="bg1"/>
                  </a:solidFill>
                </a:rPr>
                <a:t>Night: NO</a:t>
              </a:r>
              <a:r>
                <a:rPr lang="en-US" sz="2200" baseline="-25000">
                  <a:solidFill>
                    <a:schemeClr val="bg1"/>
                  </a:solidFill>
                </a:rPr>
                <a:t>x</a:t>
              </a:r>
              <a:r>
                <a:rPr lang="en-US" sz="2200">
                  <a:solidFill>
                    <a:schemeClr val="bg1"/>
                  </a:solidFill>
                </a:rPr>
                <a:t>, VOC ,O</a:t>
              </a:r>
              <a:r>
                <a:rPr lang="en-US" sz="2200" baseline="-25000">
                  <a:solidFill>
                    <a:schemeClr val="bg1"/>
                  </a:solidFill>
                </a:rPr>
                <a:t>3</a:t>
              </a:r>
              <a:r>
                <a:rPr lang="en-US" sz="2200">
                  <a:solidFill>
                    <a:schemeClr val="bg1"/>
                  </a:solidFill>
                </a:rPr>
                <a:t> transformed</a:t>
              </a:r>
            </a:p>
          </p:txBody>
        </p:sp>
        <p:sp>
          <p:nvSpPr>
            <p:cNvPr id="134246" name="Text Box 1126"/>
            <p:cNvSpPr txBox="1">
              <a:spLocks noChangeArrowheads="1"/>
            </p:cNvSpPr>
            <p:nvPr/>
          </p:nvSpPr>
          <p:spPr bwMode="auto">
            <a:xfrm>
              <a:off x="3072" y="1401"/>
              <a:ext cx="1344" cy="152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dirty="0"/>
                <a:t>• 50 </a:t>
              </a:r>
              <a:r>
                <a:rPr lang="en-US" sz="1600" dirty="0">
                  <a:sym typeface="Symbol" charset="2"/>
                </a:rPr>
                <a:t>-</a:t>
              </a:r>
              <a:r>
                <a:rPr lang="en-US" sz="1600" dirty="0"/>
                <a:t> 90% of NO</a:t>
              </a:r>
              <a:r>
                <a:rPr lang="en-US" sz="1600" baseline="-25000" dirty="0"/>
                <a:t>x</a:t>
              </a:r>
              <a:r>
                <a:rPr lang="en-US" sz="1600" dirty="0"/>
                <a:t> </a:t>
              </a:r>
              <a:r>
                <a:rPr lang="en-US" sz="1600" dirty="0" err="1">
                  <a:sym typeface="Symbol" charset="2"/>
                </a:rPr>
                <a:t></a:t>
              </a:r>
              <a:r>
                <a:rPr lang="en-US" sz="1600" dirty="0"/>
                <a:t> NO</a:t>
              </a:r>
              <a:r>
                <a:rPr lang="en-US" sz="1600" baseline="-25000" dirty="0"/>
                <a:t>3</a:t>
              </a:r>
              <a:r>
                <a:rPr lang="en-US" sz="1600" dirty="0"/>
                <a:t>, N</a:t>
              </a:r>
              <a:r>
                <a:rPr lang="en-US" sz="1600" baseline="-25000" dirty="0"/>
                <a:t>2</a:t>
              </a:r>
              <a:r>
                <a:rPr lang="en-US" sz="1600" dirty="0"/>
                <a:t>O</a:t>
              </a:r>
              <a:r>
                <a:rPr lang="en-US" sz="1600" baseline="-25000" dirty="0"/>
                <a:t>5</a:t>
              </a:r>
              <a:r>
                <a:rPr lang="en-US" sz="1600" dirty="0"/>
                <a:t> overnight</a:t>
              </a:r>
            </a:p>
            <a:p>
              <a:pPr>
                <a:lnSpc>
                  <a:spcPct val="90000"/>
                </a:lnSpc>
              </a:pPr>
              <a:endParaRPr lang="en-US" sz="800" dirty="0"/>
            </a:p>
            <a:p>
              <a:pPr>
                <a:lnSpc>
                  <a:spcPct val="90000"/>
                </a:lnSpc>
              </a:pPr>
              <a:r>
                <a:rPr lang="en-US" sz="1600" dirty="0"/>
                <a:t>• NO</a:t>
              </a:r>
              <a:r>
                <a:rPr lang="en-US" sz="1600" baseline="-25000" dirty="0"/>
                <a:t>3</a:t>
              </a:r>
              <a:r>
                <a:rPr lang="en-US" sz="1600" dirty="0"/>
                <a:t> is a strong oxidant for HR VOC</a:t>
              </a:r>
            </a:p>
            <a:p>
              <a:pPr>
                <a:lnSpc>
                  <a:spcPct val="90000"/>
                </a:lnSpc>
              </a:pPr>
              <a:endParaRPr lang="en-US" sz="800" dirty="0"/>
            </a:p>
            <a:p>
              <a:pPr>
                <a:lnSpc>
                  <a:spcPct val="90000"/>
                </a:lnSpc>
              </a:pPr>
              <a:r>
                <a:rPr lang="en-US" sz="1600" dirty="0"/>
                <a:t>• N</a:t>
              </a:r>
              <a:r>
                <a:rPr lang="en-US" sz="1600" baseline="-25000" dirty="0"/>
                <a:t>2</a:t>
              </a:r>
              <a:r>
                <a:rPr lang="en-US" sz="1600" dirty="0"/>
                <a:t>O</a:t>
              </a:r>
              <a:r>
                <a:rPr lang="en-US" sz="1600" baseline="-25000" dirty="0"/>
                <a:t>5</a:t>
              </a:r>
              <a:r>
                <a:rPr lang="en-US" sz="1600" dirty="0"/>
                <a:t> het. uptake large NO</a:t>
              </a:r>
              <a:r>
                <a:rPr lang="en-US" sz="1600" baseline="-25000" dirty="0"/>
                <a:t>x</a:t>
              </a:r>
              <a:r>
                <a:rPr lang="en-US" sz="1600" dirty="0"/>
                <a:t> sink and halogen source</a:t>
              </a:r>
            </a:p>
            <a:p>
              <a:pPr>
                <a:lnSpc>
                  <a:spcPct val="90000"/>
                </a:lnSpc>
              </a:pPr>
              <a:endParaRPr lang="en-US" sz="800" dirty="0"/>
            </a:p>
            <a:p>
              <a:pPr>
                <a:lnSpc>
                  <a:spcPct val="90000"/>
                </a:lnSpc>
              </a:pPr>
              <a:r>
                <a:rPr lang="en-US" sz="1600" dirty="0"/>
                <a:t>• Chemistry in stable, stratified atmosphere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26014" y="60124"/>
            <a:ext cx="83849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NO</a:t>
            </a:r>
            <a:r>
              <a:rPr lang="en-US" sz="2800" b="1" baseline="-25000" dirty="0">
                <a:solidFill>
                  <a:schemeClr val="accent1"/>
                </a:solidFill>
              </a:rPr>
              <a:t>3</a:t>
            </a:r>
            <a:r>
              <a:rPr lang="en-US" sz="2800" b="1" dirty="0" smtClean="0">
                <a:solidFill>
                  <a:schemeClr val="accent1"/>
                </a:solidFill>
              </a:rPr>
              <a:t> , N</a:t>
            </a:r>
            <a:r>
              <a:rPr lang="en-US" sz="2800" b="1" baseline="-25000" dirty="0" smtClean="0">
                <a:solidFill>
                  <a:schemeClr val="accent1"/>
                </a:solidFill>
              </a:rPr>
              <a:t>2</a:t>
            </a:r>
            <a:r>
              <a:rPr lang="en-US" sz="2800" b="1" dirty="0" smtClean="0">
                <a:solidFill>
                  <a:schemeClr val="accent1"/>
                </a:solidFill>
              </a:rPr>
              <a:t>O</a:t>
            </a:r>
            <a:r>
              <a:rPr lang="en-US" sz="2800" b="1" baseline="-25000" dirty="0" smtClean="0">
                <a:solidFill>
                  <a:schemeClr val="accent1"/>
                </a:solidFill>
              </a:rPr>
              <a:t>5</a:t>
            </a:r>
            <a:r>
              <a:rPr lang="en-US" sz="2800" b="1" dirty="0" smtClean="0">
                <a:solidFill>
                  <a:schemeClr val="accent1"/>
                </a:solidFill>
              </a:rPr>
              <a:t> Production </a:t>
            </a:r>
            <a:r>
              <a:rPr lang="en-US" sz="2800" b="1" dirty="0">
                <a:solidFill>
                  <a:schemeClr val="accent1"/>
                </a:solidFill>
              </a:rPr>
              <a:t>Rate, Lifetime</a:t>
            </a:r>
            <a:r>
              <a:rPr lang="en-US" sz="2800" b="1" dirty="0" smtClean="0">
                <a:solidFill>
                  <a:schemeClr val="accent1"/>
                </a:solidFill>
              </a:rPr>
              <a:t> – June 2</a:t>
            </a:r>
            <a:r>
              <a:rPr lang="en-US" sz="2800" b="1" baseline="30000" dirty="0" smtClean="0">
                <a:solidFill>
                  <a:schemeClr val="accent1"/>
                </a:solidFill>
              </a:rPr>
              <a:t>nd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pic>
        <p:nvPicPr>
          <p:cNvPr id="3" name="Picture 2" descr="NO3Map 0602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10" y="718963"/>
            <a:ext cx="4411975" cy="2894586"/>
          </a:xfrm>
          <a:prstGeom prst="rect">
            <a:avLst/>
          </a:prstGeom>
        </p:spPr>
      </p:pic>
      <p:pic>
        <p:nvPicPr>
          <p:cNvPr id="4" name="Picture 3" descr="PNO3Map 0602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379" y="718963"/>
            <a:ext cx="4411976" cy="2894586"/>
          </a:xfrm>
          <a:prstGeom prst="rect">
            <a:avLst/>
          </a:prstGeom>
        </p:spPr>
      </p:pic>
      <p:pic>
        <p:nvPicPr>
          <p:cNvPr id="5" name="Picture 4" descr="TauSumTS 0602.tif"/>
          <p:cNvPicPr>
            <a:picLocks noChangeAspect="1"/>
          </p:cNvPicPr>
          <p:nvPr/>
        </p:nvPicPr>
        <p:blipFill>
          <a:blip r:embed="rId4"/>
          <a:srcRect t="885" b="4201"/>
          <a:stretch>
            <a:fillRect/>
          </a:stretch>
        </p:blipFill>
        <p:spPr>
          <a:xfrm>
            <a:off x="157757" y="3758104"/>
            <a:ext cx="8852149" cy="26559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97440" y="4098711"/>
            <a:ext cx="883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Los</a:t>
            </a:r>
          </a:p>
          <a:p>
            <a:pPr algn="ctr"/>
            <a:r>
              <a:rPr lang="en-US" sz="1400" b="1" dirty="0" smtClean="0"/>
              <a:t>Angeles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96535" y="4080035"/>
            <a:ext cx="748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Desert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28294" y="3941423"/>
            <a:ext cx="883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Los</a:t>
            </a:r>
          </a:p>
          <a:p>
            <a:pPr algn="ctr"/>
            <a:r>
              <a:rPr lang="en-US" sz="1400" b="1" dirty="0" smtClean="0"/>
              <a:t>Angeles</a:t>
            </a: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V="1">
            <a:off x="6600829" y="3838179"/>
            <a:ext cx="0" cy="1928379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 rot="16200000">
            <a:off x="6478214" y="4104085"/>
            <a:ext cx="8366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</a:rPr>
              <a:t>Sunrise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3581" y="6442315"/>
            <a:ext cx="81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Variability in NO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r>
              <a:rPr lang="en-US" dirty="0" smtClean="0">
                <a:solidFill>
                  <a:schemeClr val="bg1"/>
                </a:solidFill>
              </a:rPr>
              <a:t>, N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O</a:t>
            </a:r>
            <a:r>
              <a:rPr lang="en-US" baseline="-25000" dirty="0" smtClean="0">
                <a:solidFill>
                  <a:schemeClr val="bg1"/>
                </a:solidFill>
              </a:rPr>
              <a:t>5</a:t>
            </a:r>
            <a:r>
              <a:rPr lang="en-US" dirty="0" smtClean="0">
                <a:solidFill>
                  <a:schemeClr val="bg1"/>
                </a:solidFill>
              </a:rPr>
              <a:t> observed daily, regionally and as a function of altitude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3Map 0524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35" y="18117"/>
            <a:ext cx="3071336" cy="3929990"/>
          </a:xfrm>
          <a:prstGeom prst="rect">
            <a:avLst/>
          </a:prstGeom>
        </p:spPr>
      </p:pic>
      <p:pic>
        <p:nvPicPr>
          <p:cNvPr id="3" name="Picture 2" descr="NO3Map 0530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35" y="3967910"/>
            <a:ext cx="3071336" cy="2847151"/>
          </a:xfrm>
          <a:prstGeom prst="rect">
            <a:avLst/>
          </a:prstGeom>
        </p:spPr>
      </p:pic>
      <p:pic>
        <p:nvPicPr>
          <p:cNvPr id="7" name="Picture 6" descr="NO3Map 0531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914" y="3955335"/>
            <a:ext cx="4208654" cy="28231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81191" y="91209"/>
            <a:ext cx="5622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BBE0E3"/>
                </a:solidFill>
              </a:rPr>
              <a:t>P-3 Night Flights During </a:t>
            </a:r>
            <a:r>
              <a:rPr lang="en-US" sz="2800" b="1" dirty="0" err="1" smtClean="0">
                <a:solidFill>
                  <a:srgbClr val="BBE0E3"/>
                </a:solidFill>
              </a:rPr>
              <a:t>CalNex</a:t>
            </a:r>
            <a:endParaRPr lang="en-US" sz="2800" b="1" dirty="0" smtClean="0">
              <a:solidFill>
                <a:srgbClr val="BBE0E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14271" y="661757"/>
            <a:ext cx="533354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May 24: Day into night (mainly late afternoon), Central Valley Transport</a:t>
            </a:r>
          </a:p>
          <a:p>
            <a:endParaRPr lang="en-US" sz="1000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May 30: Evening into night, LA Basin &amp; over water.  Atlantis over-flight</a:t>
            </a:r>
          </a:p>
          <a:p>
            <a:endParaRPr lang="en-US" sz="1000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May 31: Nighttime only, LA Basin, over water &amp; deserts.</a:t>
            </a:r>
          </a:p>
          <a:p>
            <a:endParaRPr lang="en-US" sz="1000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June 2, 3: Night into Day, LA Basin &amp; deserts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06058" y="91209"/>
            <a:ext cx="941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24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06058" y="4094094"/>
            <a:ext cx="941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30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43589" y="4092964"/>
            <a:ext cx="941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31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28677" y="3283177"/>
            <a:ext cx="4918284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NO</a:t>
            </a:r>
            <a:r>
              <a:rPr lang="en-US" sz="2000" baseline="-25000" dirty="0" smtClean="0">
                <a:solidFill>
                  <a:schemeClr val="bg1"/>
                </a:solidFill>
              </a:rPr>
              <a:t>3</a:t>
            </a:r>
            <a:r>
              <a:rPr lang="en-US" sz="2000" dirty="0" smtClean="0">
                <a:solidFill>
                  <a:schemeClr val="bg1"/>
                </a:solidFill>
              </a:rPr>
              <a:t> up to 430 pptv;   N</a:t>
            </a:r>
            <a:r>
              <a:rPr lang="en-US" sz="2000" baseline="-25000" dirty="0" smtClean="0">
                <a:solidFill>
                  <a:schemeClr val="bg1"/>
                </a:solidFill>
              </a:rPr>
              <a:t>2</a:t>
            </a:r>
            <a:r>
              <a:rPr lang="en-US" sz="2000" dirty="0" smtClean="0">
                <a:solidFill>
                  <a:schemeClr val="bg1"/>
                </a:solidFill>
              </a:rPr>
              <a:t>O</a:t>
            </a:r>
            <a:r>
              <a:rPr lang="en-US" sz="2000" baseline="-25000" dirty="0" smtClean="0">
                <a:solidFill>
                  <a:schemeClr val="bg1"/>
                </a:solidFill>
              </a:rPr>
              <a:t>5</a:t>
            </a:r>
            <a:r>
              <a:rPr lang="en-US" sz="2000" dirty="0" smtClean="0">
                <a:solidFill>
                  <a:schemeClr val="bg1"/>
                </a:solidFill>
              </a:rPr>
              <a:t> up to 3.5 ppbv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NO3Map 0531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26" y="733035"/>
            <a:ext cx="4894382" cy="3283189"/>
          </a:xfrm>
          <a:prstGeom prst="rect">
            <a:avLst/>
          </a:prstGeom>
        </p:spPr>
      </p:pic>
      <p:pic>
        <p:nvPicPr>
          <p:cNvPr id="5" name="Picture 4" descr="TauSumTS 0531.tif"/>
          <p:cNvPicPr>
            <a:picLocks noChangeAspect="1"/>
          </p:cNvPicPr>
          <p:nvPr/>
        </p:nvPicPr>
        <p:blipFill>
          <a:blip r:embed="rId4"/>
          <a:srcRect t="2825" r="568" b="4212"/>
          <a:stretch>
            <a:fillRect/>
          </a:stretch>
        </p:blipFill>
        <p:spPr>
          <a:xfrm>
            <a:off x="175524" y="4136948"/>
            <a:ext cx="8818304" cy="26062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05066" y="4372763"/>
            <a:ext cx="883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Los</a:t>
            </a:r>
          </a:p>
          <a:p>
            <a:pPr algn="ctr"/>
            <a:r>
              <a:rPr lang="en-US" sz="1400" b="1" dirty="0" smtClean="0"/>
              <a:t>Angeles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61384" y="4208476"/>
            <a:ext cx="748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Desert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26014" y="60124"/>
            <a:ext cx="82722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NO</a:t>
            </a:r>
            <a:r>
              <a:rPr lang="en-US" sz="2800" b="1" baseline="-25000" dirty="0">
                <a:solidFill>
                  <a:schemeClr val="accent1"/>
                </a:solidFill>
              </a:rPr>
              <a:t>3</a:t>
            </a:r>
            <a:r>
              <a:rPr lang="en-US" sz="2800" b="1" dirty="0" smtClean="0">
                <a:solidFill>
                  <a:schemeClr val="accent1"/>
                </a:solidFill>
              </a:rPr>
              <a:t> , N</a:t>
            </a:r>
            <a:r>
              <a:rPr lang="en-US" sz="2800" b="1" baseline="-25000" dirty="0" smtClean="0">
                <a:solidFill>
                  <a:schemeClr val="accent1"/>
                </a:solidFill>
              </a:rPr>
              <a:t>2</a:t>
            </a:r>
            <a:r>
              <a:rPr lang="en-US" sz="2800" b="1" dirty="0" smtClean="0">
                <a:solidFill>
                  <a:schemeClr val="accent1"/>
                </a:solidFill>
              </a:rPr>
              <a:t>O</a:t>
            </a:r>
            <a:r>
              <a:rPr lang="en-US" sz="2800" b="1" baseline="-25000" dirty="0" smtClean="0">
                <a:solidFill>
                  <a:schemeClr val="accent1"/>
                </a:solidFill>
              </a:rPr>
              <a:t>5</a:t>
            </a:r>
            <a:r>
              <a:rPr lang="en-US" sz="2800" b="1" dirty="0" smtClean="0">
                <a:solidFill>
                  <a:schemeClr val="accent1"/>
                </a:solidFill>
              </a:rPr>
              <a:t> Production </a:t>
            </a:r>
            <a:r>
              <a:rPr lang="en-US" sz="2800" b="1" dirty="0">
                <a:solidFill>
                  <a:schemeClr val="accent1"/>
                </a:solidFill>
              </a:rPr>
              <a:t>Rate, Lifetime - May 31</a:t>
            </a:r>
            <a:r>
              <a:rPr lang="en-US" sz="2800" b="1" baseline="30000" dirty="0">
                <a:solidFill>
                  <a:schemeClr val="accent1"/>
                </a:solidFill>
              </a:rPr>
              <a:t>st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82525" y="1109033"/>
            <a:ext cx="3387403" cy="20296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5544475" y="1447187"/>
          <a:ext cx="3253179" cy="379011"/>
        </p:xfrm>
        <a:graphic>
          <a:graphicData uri="http://schemas.openxmlformats.org/presentationml/2006/ole">
            <p:oleObj spid="_x0000_s23554" name="Equation" r:id="rId5" imgW="2616200" imgH="304800" progId="Equation.3">
              <p:embed/>
            </p:oleObj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5658049" y="2301987"/>
          <a:ext cx="3018852" cy="642904"/>
        </p:xfrm>
        <a:graphic>
          <a:graphicData uri="http://schemas.openxmlformats.org/presentationml/2006/ole">
            <p:oleObj spid="_x0000_s23555" name="Equation" r:id="rId6" imgW="2743200" imgH="584200" progId="Equation.3">
              <p:embed/>
            </p:oleObj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326051" y="4305955"/>
            <a:ext cx="883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Los</a:t>
            </a:r>
          </a:p>
          <a:p>
            <a:pPr algn="ctr"/>
            <a:r>
              <a:rPr lang="en-US" sz="1400" b="1" dirty="0" smtClean="0"/>
              <a:t>Angeles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ltMap_05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232" y="763229"/>
            <a:ext cx="9022384" cy="4326829"/>
          </a:xfrm>
          <a:prstGeom prst="rect">
            <a:avLst/>
          </a:prstGeom>
          <a:noFill/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5186817" y="2817017"/>
            <a:ext cx="765855" cy="33855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/>
              <a:t>Chino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983619" y="1423630"/>
            <a:ext cx="103956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/>
              <a:t>El Monte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360001" y="3625518"/>
            <a:ext cx="80052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/>
              <a:t>Long</a:t>
            </a:r>
          </a:p>
          <a:p>
            <a:pPr algn="ctr"/>
            <a:r>
              <a:rPr lang="en-US" sz="1600" b="1" dirty="0"/>
              <a:t>Beach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181013" y="1285130"/>
            <a:ext cx="1005804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/>
              <a:t>Brackett</a:t>
            </a:r>
            <a:endParaRPr lang="en-US" sz="1600" b="1" dirty="0"/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6205161" y="1952268"/>
            <a:ext cx="914233" cy="33855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/>
              <a:t>Ontario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673381" y="2447737"/>
            <a:ext cx="5950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/>
              <a:t>LAX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012448" y="5141260"/>
            <a:ext cx="711910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80 vertical profiles during darkness / early morning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58 associated with missed approaches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9141" y="86380"/>
            <a:ext cx="8325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BBE0E3"/>
                </a:solidFill>
              </a:rPr>
              <a:t>Layer Structure and Transport at Night: Vertical Profiles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3996811" y="1788558"/>
            <a:ext cx="190084" cy="137335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H="1">
            <a:off x="4844440" y="1700467"/>
            <a:ext cx="290897" cy="137333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 flipH="1" flipV="1">
            <a:off x="5485828" y="2669464"/>
            <a:ext cx="293517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6200000" flipV="1">
            <a:off x="3525190" y="3545328"/>
            <a:ext cx="426656" cy="2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68416" y="2627507"/>
            <a:ext cx="305120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7" idx="1"/>
          </p:cNvCxnSpPr>
          <p:nvPr/>
        </p:nvCxnSpPr>
        <p:spPr>
          <a:xfrm rot="10800000" flipV="1">
            <a:off x="5908115" y="2121545"/>
            <a:ext cx="297047" cy="8704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46564" y="1548617"/>
            <a:ext cx="8057457" cy="514512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AXApproachMap 0531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213" y="15775"/>
            <a:ext cx="2769929" cy="15006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5948" y="149282"/>
            <a:ext cx="55323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Coastal Boundary Layer Profile</a:t>
            </a: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LAX Missed Approach,  May 30, 23:30 PDT</a:t>
            </a:r>
          </a:p>
        </p:txBody>
      </p:sp>
      <p:sp>
        <p:nvSpPr>
          <p:cNvPr id="8" name="Rectangle 7"/>
          <p:cNvSpPr/>
          <p:nvPr/>
        </p:nvSpPr>
        <p:spPr>
          <a:xfrm>
            <a:off x="1248810" y="5740400"/>
            <a:ext cx="6972902" cy="355600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78619" y="5748783"/>
            <a:ext cx="14720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Surface layer 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48810" y="4196642"/>
            <a:ext cx="6972902" cy="1543758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07367" y="4631930"/>
            <a:ext cx="10225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Nocturnal</a:t>
            </a:r>
          </a:p>
          <a:p>
            <a:pPr algn="ctr"/>
            <a:r>
              <a:rPr lang="en-US" sz="1400" b="1" dirty="0" smtClean="0"/>
              <a:t>Boundary</a:t>
            </a:r>
          </a:p>
          <a:p>
            <a:pPr algn="ctr"/>
            <a:r>
              <a:rPr lang="en-US" sz="1400" b="1" dirty="0" smtClean="0"/>
              <a:t>Layer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43450" y="3210589"/>
            <a:ext cx="6972902" cy="973600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5-Point Star 14"/>
          <p:cNvSpPr/>
          <p:nvPr/>
        </p:nvSpPr>
        <p:spPr>
          <a:xfrm>
            <a:off x="7078137" y="377838"/>
            <a:ext cx="198786" cy="198786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NO3Plot_0531.t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481" y="1694589"/>
            <a:ext cx="3259772" cy="4938231"/>
          </a:xfrm>
          <a:prstGeom prst="rect">
            <a:avLst/>
          </a:prstGeom>
        </p:spPr>
      </p:pic>
      <p:pic>
        <p:nvPicPr>
          <p:cNvPr id="17" name="Picture 16" descr="TauPlot_4_0531.t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37368" y="1604433"/>
            <a:ext cx="3265528" cy="4995609"/>
          </a:xfrm>
          <a:prstGeom prst="rect">
            <a:avLst/>
          </a:prstGeom>
        </p:spPr>
      </p:pic>
      <p:pic>
        <p:nvPicPr>
          <p:cNvPr id="18" name="Picture 17" descr="SurfPlot_4_0531.tif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15956" y="1694590"/>
            <a:ext cx="3257336" cy="49453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63733" y="3471887"/>
            <a:ext cx="932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Residual</a:t>
            </a:r>
          </a:p>
          <a:p>
            <a:pPr algn="ctr"/>
            <a:r>
              <a:rPr lang="en-US" sz="1400" b="1" dirty="0" smtClean="0"/>
              <a:t>Layer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XNOyProfile 0531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565" y="1635484"/>
            <a:ext cx="8045282" cy="50600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48810" y="5740400"/>
            <a:ext cx="6972902" cy="355600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48810" y="4196642"/>
            <a:ext cx="6972902" cy="1543758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43450" y="3210589"/>
            <a:ext cx="6972902" cy="973600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AXApproachMap 0531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213" y="15775"/>
            <a:ext cx="2769929" cy="15006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5949" y="149282"/>
            <a:ext cx="55323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Coastal </a:t>
            </a:r>
            <a:r>
              <a:rPr lang="en-US" sz="2800" b="1" dirty="0" smtClean="0">
                <a:solidFill>
                  <a:schemeClr val="accent1"/>
                </a:solidFill>
              </a:rPr>
              <a:t>Boundary Layer Profile</a:t>
            </a: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Partitioning among reactive nitrogen species</a:t>
            </a:r>
          </a:p>
        </p:txBody>
      </p:sp>
      <p:sp>
        <p:nvSpPr>
          <p:cNvPr id="9" name="5-Point Star 8"/>
          <p:cNvSpPr/>
          <p:nvPr/>
        </p:nvSpPr>
        <p:spPr>
          <a:xfrm>
            <a:off x="7078137" y="377838"/>
            <a:ext cx="198786" cy="198786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NO3Layout_20_0531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500" y="1537768"/>
            <a:ext cx="8077521" cy="5145123"/>
          </a:xfrm>
          <a:prstGeom prst="rect">
            <a:avLst/>
          </a:prstGeom>
        </p:spPr>
      </p:pic>
      <p:pic>
        <p:nvPicPr>
          <p:cNvPr id="8" name="Picture 7" descr="ChinoApproachMap 0531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096" y="0"/>
            <a:ext cx="2799045" cy="15164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701" y="94066"/>
            <a:ext cx="60713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East Basin Boundary Layer Profile</a:t>
            </a: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Chino Missed Approach,  May 31, 02:20 PDT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48810" y="5588000"/>
            <a:ext cx="6972902" cy="486835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248810" y="4957233"/>
            <a:ext cx="6972902" cy="630767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243450" y="3488267"/>
            <a:ext cx="6972902" cy="1468965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04571" y="5646239"/>
            <a:ext cx="709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NBL 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92530" y="5017452"/>
            <a:ext cx="1252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Intermediate </a:t>
            </a:r>
          </a:p>
          <a:p>
            <a:pPr algn="ctr"/>
            <a:r>
              <a:rPr lang="en-US" sz="1400" b="1" dirty="0" smtClean="0"/>
              <a:t>Layer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52332" y="4189582"/>
            <a:ext cx="932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Residual</a:t>
            </a:r>
          </a:p>
          <a:p>
            <a:pPr algn="ctr"/>
            <a:r>
              <a:rPr lang="en-US" sz="1400" b="1" dirty="0" smtClean="0"/>
              <a:t>Layer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8284638" y="325008"/>
            <a:ext cx="198786" cy="198786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inoNOyProfile 0531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564" y="1615173"/>
            <a:ext cx="8057457" cy="5067717"/>
          </a:xfrm>
          <a:prstGeom prst="rect">
            <a:avLst/>
          </a:prstGeom>
        </p:spPr>
      </p:pic>
      <p:pic>
        <p:nvPicPr>
          <p:cNvPr id="4" name="Picture 3" descr="ChinoApproachMap 0531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096" y="0"/>
            <a:ext cx="2799045" cy="15164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222" y="94066"/>
            <a:ext cx="531427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Chino Boundary Layer Profile</a:t>
            </a: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Partitioning among reactive nitrogen species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248810" y="5588000"/>
            <a:ext cx="6972902" cy="486835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48810" y="4957233"/>
            <a:ext cx="6972902" cy="630767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243450" y="3488267"/>
            <a:ext cx="6972902" cy="1468965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5-Point Star 8"/>
          <p:cNvSpPr/>
          <p:nvPr/>
        </p:nvSpPr>
        <p:spPr>
          <a:xfrm>
            <a:off x="8284638" y="325008"/>
            <a:ext cx="198786" cy="198786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1039</TotalTime>
  <Words>980</Words>
  <Application>Microsoft Macintosh PowerPoint</Application>
  <PresentationFormat>On-screen Show (4:3)</PresentationFormat>
  <Paragraphs>229</Paragraphs>
  <Slides>21</Slides>
  <Notes>4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Office Theme</vt:lpstr>
      <vt:lpstr>Clip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NOAA ESRL CSD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Steven Brown</dc:creator>
  <cp:lastModifiedBy>Steven Brown</cp:lastModifiedBy>
  <cp:revision>62</cp:revision>
  <dcterms:created xsi:type="dcterms:W3CDTF">2011-05-17T01:06:11Z</dcterms:created>
  <dcterms:modified xsi:type="dcterms:W3CDTF">2011-05-17T09:19:45Z</dcterms:modified>
</cp:coreProperties>
</file>