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1" r:id="rId4"/>
    <p:sldId id="260" r:id="rId5"/>
    <p:sldId id="263" r:id="rId6"/>
    <p:sldId id="261" r:id="rId7"/>
    <p:sldId id="277" r:id="rId8"/>
    <p:sldId id="265" r:id="rId9"/>
    <p:sldId id="262" r:id="rId10"/>
    <p:sldId id="278" r:id="rId11"/>
    <p:sldId id="279" r:id="rId12"/>
    <p:sldId id="266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FF00"/>
    <a:srgbClr val="FF5050"/>
    <a:srgbClr val="FF7C80"/>
    <a:srgbClr val="6666FF"/>
    <a:srgbClr val="00CC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9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EBF1D-B77B-4560-AC45-EE9C15FCD5F1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E0D3-009B-4129-9832-1AB107DCE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2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ms</a:t>
            </a:r>
            <a:r>
              <a:rPr lang="en-US" dirty="0" smtClean="0"/>
              <a:t> to be some RH dependence,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Daytime </a:t>
            </a:r>
            <a:r>
              <a:rPr lang="en-US" dirty="0" err="1" smtClean="0"/>
              <a:t>avg</a:t>
            </a:r>
            <a:r>
              <a:rPr lang="en-US" dirty="0" smtClean="0"/>
              <a:t> urban</a:t>
            </a:r>
            <a:r>
              <a:rPr lang="en-US" baseline="0" dirty="0" smtClean="0"/>
              <a:t> increase is about 20% above rural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F7DE-5964-6045-A385-DF8C85D10D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atlanta</a:t>
            </a:r>
            <a:r>
              <a:rPr lang="en-US" dirty="0" smtClean="0"/>
              <a:t> as a contrast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38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5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4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99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35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80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92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09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34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47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72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EE83-A78B-4064-98BB-B35357C991E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0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5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" y="0"/>
            <a:ext cx="911656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19200"/>
            <a:ext cx="8039100" cy="2209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Evidence for different gas/particle partitioning of water-soluble organic compounds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in two urban atmospheres with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contrasting emissions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3657600"/>
            <a:ext cx="7391400" cy="2819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X. Zhang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J. Liu, E. T. Parker and R. J. Weber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Georgia Institute of Technology</a:t>
            </a:r>
          </a:p>
          <a:p>
            <a:endParaRPr lang="en-US" sz="2800" dirty="0"/>
          </a:p>
          <a:p>
            <a:pPr>
              <a:lnSpc>
                <a:spcPct val="120000"/>
              </a:lnSpc>
            </a:pPr>
            <a:r>
              <a:rPr lang="en-US" dirty="0" smtClean="0"/>
              <a:t>CalNex Data Analysis Workshop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May 16-19, 2011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Sacramento, CA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7428"/>
            <a:ext cx="1295399" cy="1019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25" y="75747"/>
            <a:ext cx="2910840" cy="9753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90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24912"/>
            <a:ext cx="4419600" cy="200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024" y="128016"/>
            <a:ext cx="8915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Atlanta: Examine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dependence during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daily transition from wet to dry periods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027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0800000">
            <a:off x="5981529" y="2383536"/>
            <a:ext cx="304800" cy="381000"/>
          </a:xfrm>
          <a:prstGeom prst="downArrow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15328" y="4459940"/>
            <a:ext cx="304800" cy="381000"/>
          </a:xfrm>
          <a:prstGeom prst="down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2776459"/>
            <a:ext cx="3048000" cy="1905000"/>
            <a:chOff x="228600" y="2362200"/>
            <a:chExt cx="3626712" cy="205739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62200"/>
              <a:ext cx="3626712" cy="2057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49222" y="2514600"/>
              <a:ext cx="1211397" cy="46589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8AM -9AM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3352800"/>
              <a:ext cx="1221108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5050"/>
                  </a:solidFill>
                </a:rPr>
                <a:t>2PM –3PM</a:t>
              </a:r>
              <a:endParaRPr lang="en-US" sz="1400" b="1" dirty="0">
                <a:solidFill>
                  <a:srgbClr val="FF505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5800" y="1439102"/>
            <a:ext cx="2286000" cy="46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“wetter period”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 [5AM, 11AM]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5249102"/>
            <a:ext cx="2286000" cy="465898"/>
          </a:xfrm>
          <a:prstGeom prst="rect">
            <a:avLst/>
          </a:prstGeom>
          <a:solidFill>
            <a:srgbClr val="FFFFC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7C80"/>
                </a:solidFill>
              </a:rPr>
              <a:t>“drier period”</a:t>
            </a:r>
          </a:p>
          <a:p>
            <a:pPr algn="ctr"/>
            <a:r>
              <a:rPr lang="en-US" sz="2400" b="1" dirty="0" smtClean="0">
                <a:solidFill>
                  <a:srgbClr val="FF7C80"/>
                </a:solidFill>
              </a:rPr>
              <a:t> [12PM, 6PM]</a:t>
            </a:r>
            <a:endParaRPr lang="en-US" sz="2400" b="1" dirty="0">
              <a:solidFill>
                <a:srgbClr val="FF7C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2835895"/>
            <a:ext cx="694944" cy="14985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0256" y="2835895"/>
            <a:ext cx="694944" cy="1498540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129" y="4840940"/>
            <a:ext cx="2248071" cy="19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129" y="862047"/>
            <a:ext cx="2248071" cy="19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9137"/>
            <a:ext cx="2340493" cy="19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40940"/>
            <a:ext cx="2340493" cy="19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9635" y="93143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RH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7823" y="93143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OC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49646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RH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6788" y="49646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OC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40655" y="1043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Evidence from other species and studies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2027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914400"/>
            <a:ext cx="412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CalNex</a:t>
            </a:r>
            <a:r>
              <a:rPr lang="en-US" dirty="0" smtClean="0"/>
              <a:t> vs. Atlanta </a:t>
            </a:r>
            <a:r>
              <a:rPr lang="en-US" b="1" u="sng" dirty="0" smtClean="0"/>
              <a:t>formic acid </a:t>
            </a:r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914400"/>
            <a:ext cx="235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J. Liu et al., </a:t>
            </a:r>
            <a:r>
              <a:rPr lang="en-US" dirty="0" smtClean="0">
                <a:solidFill>
                  <a:srgbClr val="FF0000"/>
                </a:solidFill>
              </a:rPr>
              <a:t>poster#36)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59905"/>
            <a:ext cx="3048000" cy="25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36439"/>
            <a:ext cx="3048000" cy="25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52400" y="3494458"/>
            <a:ext cx="554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5-month (May – Sep, 2007</a:t>
            </a:r>
            <a:r>
              <a:rPr lang="en-US" dirty="0"/>
              <a:t>) in Atlanta by </a:t>
            </a:r>
            <a:r>
              <a:rPr lang="en-US" dirty="0" err="1" smtClean="0"/>
              <a:t>Hennigan</a:t>
            </a:r>
            <a:r>
              <a:rPr lang="en-US" dirty="0" smtClean="0"/>
              <a:t> et al.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8556"/>
            <a:ext cx="6798017" cy="20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7189" y="457200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986" y="4572000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1327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Summary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914400"/>
            <a:ext cx="8382000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In LA, WSOC partitioning consistent with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absorption t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o organic mass  (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Pankow’s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theory) with no clear dependence on particle water (RH);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August In Atlanta, WSOC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partitioning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has a transition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from evidence for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partitioning to particle water at night into late morning to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some evidence for partitioning to organic mass in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afternoon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when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particle is dry; Also,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Formic acid partitioning in Atlanta related to LWC, not so much in LA 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(J. Liu et al., poster#36)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Overall, during a longer time period (May-Sept), WSOC partitioning most obvious to LWC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Hennigan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et al., 2009)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Why the difference?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Different VOC mixture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in the two urban atmospheres;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Different dispersion/dilution patterns.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8919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Implication: </a:t>
            </a:r>
            <a:r>
              <a:rPr lang="en-US" sz="2400" dirty="0" smtClean="0">
                <a:solidFill>
                  <a:srgbClr val="FF0000"/>
                </a:solidFill>
              </a:rPr>
              <a:t>is it appropriate to apply one mechanism to predict SOA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         in all types of environments?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"/>
          <p:cNvSpPr>
            <a:spLocks noChangeArrowheads="1"/>
          </p:cNvSpPr>
          <p:nvPr/>
        </p:nvSpPr>
        <p:spPr bwMode="auto">
          <a:xfrm>
            <a:off x="1471684" y="2338234"/>
            <a:ext cx="4413250" cy="32321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0" y="161138"/>
            <a:ext cx="9144000" cy="90711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Characteristics of </a:t>
            </a:r>
            <a:r>
              <a:rPr lang="en-US" sz="3600" b="1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WSOCp</a:t>
            </a:r>
            <a:r>
              <a:rPr lang="en-US" sz="36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in the Southeast</a:t>
            </a:r>
            <a:r>
              <a:rPr lang="en-US" sz="36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36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111" dirty="0" smtClean="0">
                <a:ea typeface="ＭＳ Ｐゴシック" charset="-128"/>
                <a:cs typeface="ＭＳ Ｐゴシック" charset="-128"/>
              </a:rPr>
              <a:t>Urban/Rural Diurnal Tends-AMIGAS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191838" y="1154510"/>
            <a:ext cx="8703559" cy="12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D16DD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23561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533" y="2606520"/>
            <a:ext cx="4049712" cy="275287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 rot="10800000" flipV="1">
            <a:off x="-1" y="1218668"/>
            <a:ext cx="8846628" cy="46166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33CCFF"/>
              </a:buClr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Average over more than 1 month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3371920" y="5117382"/>
            <a:ext cx="1057275" cy="3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Time of day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072" y="1896532"/>
            <a:ext cx="2258544" cy="164616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72" y="3929081"/>
            <a:ext cx="2262188" cy="16970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6543769" y="3542699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/>
              <a:t>~ 70 km apart </a:t>
            </a:r>
            <a:endParaRPr lang="en-US" sz="1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474536" y="3456104"/>
            <a:ext cx="748536" cy="455927"/>
          </a:xfrm>
          <a:prstGeom prst="line">
            <a:avLst/>
          </a:prstGeom>
          <a:ln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</p:cNvCxnSpPr>
          <p:nvPr/>
        </p:nvCxnSpPr>
        <p:spPr>
          <a:xfrm rot="10800000" flipV="1">
            <a:off x="5474536" y="2719616"/>
            <a:ext cx="748536" cy="1965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53346" y="1842678"/>
            <a:ext cx="85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06394" y="4463290"/>
            <a:ext cx="20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Yorkville (NW of </a:t>
            </a:r>
            <a:r>
              <a:rPr lang="en-US" dirty="0" err="1" smtClean="0"/>
              <a:t>Atl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1074635" y="3335853"/>
            <a:ext cx="794098" cy="1588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248247" y="4650598"/>
            <a:ext cx="26396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55075" y="5968826"/>
            <a:ext cx="40490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59978" y="5657833"/>
            <a:ext cx="730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Atlanta signal riding on large regional signal</a:t>
            </a:r>
          </a:p>
          <a:p>
            <a:r>
              <a:rPr lang="en-US" b="1" dirty="0" smtClean="0"/>
              <a:t>    some evidence for a daytime increase (urban photochemical SOA?), 20%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14646" y="2385681"/>
            <a:ext cx="85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WSOC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2833422" y="2517531"/>
            <a:ext cx="797316" cy="1588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8618" y="1749541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Small, but measurable, primary </a:t>
            </a:r>
            <a:r>
              <a:rPr lang="en-US" b="1" dirty="0" err="1" smtClean="0"/>
              <a:t>WSOCp</a:t>
            </a:r>
            <a:r>
              <a:rPr lang="en-US" b="1" dirty="0" smtClean="0"/>
              <a:t> at urban site</a:t>
            </a:r>
            <a:endParaRPr lang="en-US" b="1" dirty="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087882" y="2264011"/>
            <a:ext cx="163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Summer 2008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54813" y="6470264"/>
            <a:ext cx="179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 2011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323598" y="2465181"/>
            <a:ext cx="7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urban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6342" y="3398375"/>
            <a:ext cx="62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rural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>
          <a:xfrm>
            <a:off x="6553200" y="6262597"/>
            <a:ext cx="2133600" cy="365125"/>
          </a:xfrm>
        </p:spPr>
        <p:txBody>
          <a:bodyPr/>
          <a:lstStyle/>
          <a:p>
            <a:fld id="{FFA35E31-233E-6441-82FD-27B76AF081F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4008"/>
            <a:ext cx="8229600" cy="6397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 and Particle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ater-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oluble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rganic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arbon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measurements during CalNex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G_0054.JPG"/>
          <p:cNvPicPr>
            <a:picLocks noChangeAspect="1"/>
          </p:cNvPicPr>
          <p:nvPr/>
        </p:nvPicPr>
        <p:blipFill>
          <a:blip r:embed="rId3" cstate="print"/>
          <a:srcRect t="3947"/>
          <a:stretch>
            <a:fillRect/>
          </a:stretch>
        </p:blipFill>
        <p:spPr>
          <a:xfrm>
            <a:off x="304800" y="1688068"/>
            <a:ext cx="3584271" cy="4254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162300" y="3124200"/>
            <a:ext cx="1181100" cy="255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24200" y="4583668"/>
            <a:ext cx="1143000" cy="2286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748784" y="1688068"/>
            <a:ext cx="1170432" cy="1719072"/>
            <a:chOff x="4392966" y="1680102"/>
            <a:chExt cx="1170432" cy="1719072"/>
          </a:xfrm>
        </p:grpSpPr>
        <p:sp>
          <p:nvSpPr>
            <p:cNvPr id="17" name="Rectangle 16"/>
            <p:cNvSpPr/>
            <p:nvPr/>
          </p:nvSpPr>
          <p:spPr>
            <a:xfrm>
              <a:off x="4392966" y="1680102"/>
              <a:ext cx="1170432" cy="1719072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M000140.JPG"/>
            <p:cNvPicPr>
              <a:picLocks noChangeAspect="1"/>
            </p:cNvPicPr>
            <p:nvPr/>
          </p:nvPicPr>
          <p:blipFill rotWithShape="1">
            <a:blip r:embed="rId4" cstate="print"/>
            <a:srcRect l="-1" t="5485" r="2095" b="12243"/>
            <a:stretch/>
          </p:blipFill>
          <p:spPr>
            <a:xfrm rot="5400000">
              <a:off x="4148954" y="1978364"/>
              <a:ext cx="1659878" cy="1118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6248400" y="1752600"/>
            <a:ext cx="2537939" cy="1492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WSOCg</a:t>
            </a:r>
            <a:r>
              <a:rPr lang="en-US" sz="2400" dirty="0" smtClean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B050"/>
                </a:solidFill>
              </a:rPr>
              <a:t>Mist Chamber – TOC</a:t>
            </a:r>
          </a:p>
          <a:p>
            <a:r>
              <a:rPr lang="en-US" sz="2200" dirty="0" smtClean="0">
                <a:solidFill>
                  <a:srgbClr val="00B050"/>
                </a:solidFill>
              </a:rPr>
              <a:t>(H &gt; 10</a:t>
            </a:r>
            <a:r>
              <a:rPr lang="en-US" sz="2200" baseline="30000" dirty="0" smtClean="0">
                <a:solidFill>
                  <a:srgbClr val="00B050"/>
                </a:solidFill>
              </a:rPr>
              <a:t>3</a:t>
            </a:r>
            <a:r>
              <a:rPr lang="en-US" sz="2200" dirty="0" smtClean="0">
                <a:solidFill>
                  <a:srgbClr val="00B050"/>
                </a:solidFill>
              </a:rPr>
              <a:t>M/</a:t>
            </a:r>
            <a:r>
              <a:rPr lang="en-US" sz="2200" dirty="0" err="1" smtClean="0">
                <a:solidFill>
                  <a:srgbClr val="00B050"/>
                </a:solidFill>
              </a:rPr>
              <a:t>atm</a:t>
            </a:r>
            <a:r>
              <a:rPr lang="en-US" sz="2200" dirty="0" smtClean="0">
                <a:solidFill>
                  <a:srgbClr val="00B050"/>
                </a:solidFill>
              </a:rPr>
              <a:t>)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576191"/>
            <a:ext cx="5234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TOC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95107" y="4202668"/>
            <a:ext cx="2244525" cy="11541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</a:rPr>
              <a:t>WSOCp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PILS – TOC (PM</a:t>
            </a:r>
            <a:r>
              <a:rPr lang="en-US" sz="2200" baseline="-25000" dirty="0" smtClean="0">
                <a:solidFill>
                  <a:srgbClr val="0070C0"/>
                </a:solidFill>
              </a:rPr>
              <a:t>2.5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46448" y="4178284"/>
            <a:ext cx="1929384" cy="1319784"/>
            <a:chOff x="4395216" y="4090416"/>
            <a:chExt cx="1752600" cy="1179576"/>
          </a:xfrm>
        </p:grpSpPr>
        <p:sp>
          <p:nvSpPr>
            <p:cNvPr id="15" name="Rectangle 14"/>
            <p:cNvSpPr/>
            <p:nvPr/>
          </p:nvSpPr>
          <p:spPr>
            <a:xfrm>
              <a:off x="4395216" y="4090416"/>
              <a:ext cx="1752600" cy="1179576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weber18.jpg"/>
            <p:cNvPicPr>
              <a:picLocks noChangeAspect="1"/>
            </p:cNvPicPr>
            <p:nvPr/>
          </p:nvPicPr>
          <p:blipFill>
            <a:blip r:embed="rId5" cstate="print"/>
            <a:srcRect l="21441" t="17490" r="9358" b="14239"/>
            <a:stretch>
              <a:fillRect/>
            </a:stretch>
          </p:blipFill>
          <p:spPr>
            <a:xfrm>
              <a:off x="4419600" y="4114800"/>
              <a:ext cx="1714500" cy="1143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04800" y="6172200"/>
            <a:ext cx="366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One 5-min sample every 10 </a:t>
            </a:r>
            <a:r>
              <a:rPr lang="en-US" sz="2000" b="1" dirty="0" err="1" smtClean="0">
                <a:solidFill>
                  <a:srgbClr val="FF0000"/>
                </a:solidFill>
              </a:rPr>
              <a:t>mins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38200" y="2590800"/>
            <a:ext cx="2819400" cy="144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14020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Determine WSOC partitioning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7400" y="1561440"/>
            <a:ext cx="3047762" cy="875101"/>
            <a:chOff x="2494654" y="1478256"/>
            <a:chExt cx="3047762" cy="875101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494654" y="1700129"/>
              <a:ext cx="11813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sz="2000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   </a:t>
              </a:r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= 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896281" y="1478256"/>
              <a:ext cx="10729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latin typeface="Times New Roman" charset="0"/>
                  <a:ea typeface="Times New Roman" charset="0"/>
                  <a:cs typeface="Times New Roman" charset="0"/>
                </a:rPr>
                <a:t>WSOC</a:t>
              </a:r>
              <a:r>
                <a:rPr lang="en-US" sz="2000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endParaRPr lang="en-US" sz="20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351120" y="1953247"/>
              <a:ext cx="2163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latin typeface="Times New Roman" charset="0"/>
                  <a:ea typeface="Times New Roman" charset="0"/>
                  <a:cs typeface="Times New Roman" charset="0"/>
                </a:rPr>
                <a:t>WSOC</a:t>
              </a:r>
              <a:r>
                <a:rPr lang="en-US" sz="2000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 + WSOC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323112" y="1905000"/>
              <a:ext cx="2219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86400" y="1814324"/>
            <a:ext cx="280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Hennigan</a:t>
            </a:r>
            <a:r>
              <a:rPr lang="en-US" i="1" dirty="0" smtClean="0"/>
              <a:t> et al., GRL, 2008)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68400" y="990600"/>
            <a:ext cx="682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Fp</a:t>
            </a:r>
            <a:r>
              <a:rPr lang="en-US" sz="2400" b="1" dirty="0" smtClean="0"/>
              <a:t> - the fraction of total WSOC in the particle phase</a:t>
            </a:r>
            <a:endParaRPr lang="en-US" sz="24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3124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Investigate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Fp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as a function of: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838200" y="4831080"/>
            <a:ext cx="3441700" cy="1605955"/>
            <a:chOff x="838200" y="4708822"/>
            <a:chExt cx="3441700" cy="1605955"/>
          </a:xfrm>
        </p:grpSpPr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1195223" y="5380048"/>
              <a:ext cx="136794" cy="25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sz="1000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1698537" y="5004875"/>
              <a:ext cx="172867" cy="181415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1559773" y="5750283"/>
              <a:ext cx="190507" cy="198693"/>
            </a:xfrm>
            <a:prstGeom prst="ellipse">
              <a:avLst/>
            </a:prstGeom>
            <a:solidFill>
              <a:srgbClr val="0EC60A"/>
            </a:solidFill>
            <a:ln w="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2972890" y="5380048"/>
              <a:ext cx="913309" cy="91440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1838477" y="5213441"/>
              <a:ext cx="111717" cy="20486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838200" y="4708822"/>
              <a:ext cx="174160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BVOC </a:t>
              </a:r>
              <a:r>
                <a:rPr lang="en-US" sz="1200" b="1" dirty="0" smtClean="0">
                  <a:solidFill>
                    <a:schemeClr val="tx2"/>
                  </a:solidFill>
                  <a:latin typeface="Arial" charset="0"/>
                </a:rPr>
                <a:t>&amp; AVOC</a:t>
              </a:r>
              <a:endParaRPr lang="en-US" sz="12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3505605" y="5802526"/>
              <a:ext cx="232842" cy="234483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3088136" y="5792653"/>
              <a:ext cx="157579" cy="17771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rot="10800000">
              <a:off x="2377473" y="5466846"/>
              <a:ext cx="480172" cy="2122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2137173" y="5322043"/>
              <a:ext cx="219907" cy="227078"/>
            </a:xfrm>
            <a:prstGeom prst="ellipse">
              <a:avLst/>
            </a:prstGeom>
            <a:solidFill>
              <a:srgbClr val="FF0000"/>
            </a:solidFill>
            <a:ln w="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 flipV="1">
              <a:off x="1723232" y="5468905"/>
              <a:ext cx="206971" cy="29495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Oval 54"/>
            <p:cNvSpPr>
              <a:spLocks noChangeArrowheads="1"/>
            </p:cNvSpPr>
            <p:nvPr/>
          </p:nvSpPr>
          <p:spPr bwMode="auto">
            <a:xfrm>
              <a:off x="2879990" y="5614940"/>
              <a:ext cx="202266" cy="21103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1994484" y="5008093"/>
              <a:ext cx="714987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SVOC</a:t>
              </a:r>
              <a:endParaRPr lang="en-US" sz="12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V="1">
              <a:off x="1978417" y="5425710"/>
              <a:ext cx="144643" cy="3455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cxnSp>
          <p:nvCxnSpPr>
            <p:cNvPr id="53" name="Shape 40"/>
            <p:cNvCxnSpPr>
              <a:cxnSpLocks noChangeShapeType="1"/>
            </p:cNvCxnSpPr>
            <p:nvPr/>
          </p:nvCxnSpPr>
          <p:spPr bwMode="auto">
            <a:xfrm>
              <a:off x="1740476" y="5832145"/>
              <a:ext cx="1439384" cy="197459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54" name="TextBox 77"/>
            <p:cNvSpPr txBox="1">
              <a:spLocks noChangeArrowheads="1"/>
            </p:cNvSpPr>
            <p:nvPr/>
          </p:nvSpPr>
          <p:spPr bwMode="auto">
            <a:xfrm>
              <a:off x="2651876" y="4987015"/>
              <a:ext cx="1628024" cy="31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</a:rPr>
                <a:t>Water (haze, cloud)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V="1">
              <a:off x="3311570" y="5958026"/>
              <a:ext cx="150524" cy="3579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TextBox 80"/>
            <p:cNvSpPr txBox="1">
              <a:spLocks noChangeArrowheads="1"/>
            </p:cNvSpPr>
            <p:nvPr/>
          </p:nvSpPr>
          <p:spPr bwMode="auto">
            <a:xfrm>
              <a:off x="3231836" y="5958026"/>
              <a:ext cx="576644" cy="27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stable</a:t>
              </a: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938166" y="6037778"/>
              <a:ext cx="128528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" charset="0"/>
                </a:rPr>
                <a:t>OH, </a:t>
              </a:r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O</a:t>
              </a:r>
              <a:r>
                <a:rPr lang="en-US" sz="1200" b="1" baseline="-25000" dirty="0">
                  <a:solidFill>
                    <a:schemeClr val="tx2"/>
                  </a:solidFill>
                  <a:latin typeface="Arial" charset="0"/>
                </a:rPr>
                <a:t>3</a:t>
              </a:r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 NO</a:t>
              </a:r>
              <a:r>
                <a:rPr lang="en-US" sz="1200" b="1" baseline="-25000" dirty="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52258" y="5640821"/>
              <a:ext cx="405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K</a:t>
              </a:r>
              <a:r>
                <a:rPr lang="en-US" sz="1200" i="1" baseline="-25000" dirty="0" smtClean="0"/>
                <a:t>H</a:t>
              </a:r>
              <a:endParaRPr lang="en-US" sz="1200" i="1" baseline="-25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66800" y="4237058"/>
            <a:ext cx="300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1) Relative humidity (LWC)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99331" y="4237058"/>
            <a:ext cx="2658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2) Organic carbon mass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8200" y="3048000"/>
            <a:ext cx="281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u="sng" dirty="0" smtClean="0">
                <a:solidFill>
                  <a:srgbClr val="FF0000"/>
                </a:solidFill>
              </a:rPr>
              <a:t>CalNex (May-Jun, 2010) </a:t>
            </a:r>
          </a:p>
          <a:p>
            <a:pPr algn="ctr">
              <a:lnSpc>
                <a:spcPct val="130000"/>
              </a:lnSpc>
            </a:pPr>
            <a:r>
              <a:rPr lang="en-US" sz="2000" b="1" u="sng" dirty="0" smtClean="0">
                <a:solidFill>
                  <a:srgbClr val="FF0000"/>
                </a:solidFill>
              </a:rPr>
              <a:t>Atlanta (Aug-Sep, 2010)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5335856" y="4831080"/>
            <a:ext cx="3542968" cy="1645920"/>
            <a:chOff x="5335856" y="4754880"/>
            <a:chExt cx="3542968" cy="1645920"/>
          </a:xfrm>
        </p:grpSpPr>
        <p:sp>
          <p:nvSpPr>
            <p:cNvPr id="65" name="Oval 43"/>
            <p:cNvSpPr>
              <a:spLocks noChangeArrowheads="1"/>
            </p:cNvSpPr>
            <p:nvPr/>
          </p:nvSpPr>
          <p:spPr bwMode="auto">
            <a:xfrm>
              <a:off x="6191976" y="5059680"/>
              <a:ext cx="194549" cy="187558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44"/>
            <p:cNvSpPr>
              <a:spLocks noChangeArrowheads="1"/>
            </p:cNvSpPr>
            <p:nvPr/>
          </p:nvSpPr>
          <p:spPr bwMode="auto">
            <a:xfrm>
              <a:off x="6134582" y="5835716"/>
              <a:ext cx="214402" cy="205420"/>
            </a:xfrm>
            <a:prstGeom prst="ellipse">
              <a:avLst/>
            </a:prstGeom>
            <a:solidFill>
              <a:srgbClr val="0EC60A"/>
            </a:solidFill>
            <a:ln w="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6"/>
            <p:cNvSpPr>
              <a:spLocks noChangeShapeType="1"/>
            </p:cNvSpPr>
            <p:nvPr/>
          </p:nvSpPr>
          <p:spPr bwMode="auto">
            <a:xfrm>
              <a:off x="6420577" y="5288280"/>
              <a:ext cx="135254" cy="16100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2"/>
            <p:cNvSpPr>
              <a:spLocks noChangeArrowheads="1"/>
            </p:cNvSpPr>
            <p:nvPr/>
          </p:nvSpPr>
          <p:spPr bwMode="auto">
            <a:xfrm>
              <a:off x="6821424" y="5330952"/>
              <a:ext cx="228600" cy="228600"/>
            </a:xfrm>
            <a:prstGeom prst="ellipse">
              <a:avLst/>
            </a:prstGeom>
            <a:solidFill>
              <a:srgbClr val="FF6600"/>
            </a:solidFill>
            <a:ln w="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3"/>
            <p:cNvSpPr>
              <a:spLocks noChangeShapeType="1"/>
            </p:cNvSpPr>
            <p:nvPr/>
          </p:nvSpPr>
          <p:spPr bwMode="auto">
            <a:xfrm flipV="1">
              <a:off x="6274526" y="5505133"/>
              <a:ext cx="232930" cy="30494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Text Box 55"/>
            <p:cNvSpPr txBox="1">
              <a:spLocks noChangeArrowheads="1"/>
            </p:cNvSpPr>
            <p:nvPr/>
          </p:nvSpPr>
          <p:spPr bwMode="auto">
            <a:xfrm>
              <a:off x="6653784" y="5078337"/>
              <a:ext cx="70143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SVOC</a:t>
              </a:r>
              <a:endParaRPr lang="en-US" sz="12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 flipV="1">
              <a:off x="6619014" y="5449569"/>
              <a:ext cx="162786" cy="357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Box 18"/>
            <p:cNvSpPr txBox="1">
              <a:spLocks noChangeArrowheads="1"/>
            </p:cNvSpPr>
            <p:nvPr/>
          </p:nvSpPr>
          <p:spPr bwMode="auto">
            <a:xfrm>
              <a:off x="7507224" y="5129784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EF5406"/>
                  </a:solidFill>
                </a:rPr>
                <a:t>Organic </a:t>
              </a:r>
              <a:r>
                <a:rPr lang="en-US" sz="1400" b="1" dirty="0" smtClean="0">
                  <a:solidFill>
                    <a:srgbClr val="EF5406"/>
                  </a:solidFill>
                </a:rPr>
                <a:t>Aerosol</a:t>
              </a:r>
              <a:endParaRPr lang="en-US" sz="1400" b="1" dirty="0">
                <a:solidFill>
                  <a:srgbClr val="EF5406"/>
                </a:solidFill>
              </a:endParaRPr>
            </a:p>
          </p:txBody>
        </p:sp>
        <p:sp>
          <p:nvSpPr>
            <p:cNvPr id="80" name="Oval 45"/>
            <p:cNvSpPr>
              <a:spLocks noChangeArrowheads="1"/>
            </p:cNvSpPr>
            <p:nvPr/>
          </p:nvSpPr>
          <p:spPr bwMode="auto">
            <a:xfrm>
              <a:off x="7687056" y="5486400"/>
              <a:ext cx="913309" cy="914400"/>
            </a:xfrm>
            <a:prstGeom prst="ellipse">
              <a:avLst/>
            </a:prstGeom>
            <a:solidFill>
              <a:srgbClr val="FFC000"/>
            </a:solidFill>
            <a:ln w="1270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7624636" y="5634736"/>
              <a:ext cx="227636" cy="218181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/>
          </p:nvSpPr>
          <p:spPr bwMode="auto">
            <a:xfrm rot="10800000">
              <a:off x="7103252" y="5483352"/>
              <a:ext cx="480172" cy="2122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2" name="Text Box 47"/>
            <p:cNvSpPr txBox="1">
              <a:spLocks noChangeArrowheads="1"/>
            </p:cNvSpPr>
            <p:nvPr/>
          </p:nvSpPr>
          <p:spPr bwMode="auto">
            <a:xfrm>
              <a:off x="5335856" y="4754880"/>
              <a:ext cx="174160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BVOC </a:t>
              </a:r>
              <a:r>
                <a:rPr lang="en-US" sz="1200" b="1" dirty="0" smtClean="0">
                  <a:solidFill>
                    <a:schemeClr val="tx2"/>
                  </a:solidFill>
                  <a:latin typeface="Arial" charset="0"/>
                </a:rPr>
                <a:t>&amp; AVOC</a:t>
              </a:r>
              <a:endParaRPr lang="en-US" sz="12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83" name="Text Box 50"/>
            <p:cNvSpPr txBox="1">
              <a:spLocks noChangeArrowheads="1"/>
            </p:cNvSpPr>
            <p:nvPr/>
          </p:nvSpPr>
          <p:spPr bwMode="auto">
            <a:xfrm>
              <a:off x="5572718" y="6105144"/>
              <a:ext cx="128528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" charset="0"/>
                </a:rPr>
                <a:t>OH, </a:t>
              </a:r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O</a:t>
              </a:r>
              <a:r>
                <a:rPr lang="en-US" sz="1200" b="1" baseline="-25000" dirty="0">
                  <a:solidFill>
                    <a:schemeClr val="tx2"/>
                  </a:solidFill>
                  <a:latin typeface="Arial" charset="0"/>
                </a:rPr>
                <a:t>3</a:t>
              </a:r>
              <a:r>
                <a:rPr lang="en-US" sz="1200" b="1" dirty="0">
                  <a:solidFill>
                    <a:schemeClr val="tx2"/>
                  </a:solidFill>
                  <a:latin typeface="Arial" charset="0"/>
                </a:rPr>
                <a:t> NO</a:t>
              </a:r>
              <a:r>
                <a:rPr lang="en-US" sz="1200" b="1" baseline="-25000" dirty="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237239" y="2667000"/>
            <a:ext cx="202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Two data sets: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9" grpId="0"/>
      <p:bldP spid="60" grpId="0"/>
      <p:bldP spid="61" grpId="0"/>
      <p:bldP spid="62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32094"/>
            <a:ext cx="3172217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39624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CalNex: </a:t>
            </a:r>
            <a:r>
              <a:rPr lang="en-US" sz="3200" b="1" dirty="0" err="1" smtClean="0">
                <a:solidFill>
                  <a:srgbClr val="0070C0"/>
                </a:solidFill>
              </a:rPr>
              <a:t>Fp</a:t>
            </a:r>
            <a:r>
              <a:rPr lang="en-US" sz="3200" b="1" dirty="0" smtClean="0">
                <a:solidFill>
                  <a:srgbClr val="0070C0"/>
                </a:solidFill>
              </a:rPr>
              <a:t> and Relative Humidity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6248400"/>
            <a:ext cx="769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Nitrate aerosols partition to liquid water, but WSOC don’t..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3306" y="1586753"/>
            <a:ext cx="3600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Unlike NO</a:t>
            </a:r>
            <a:r>
              <a:rPr lang="en-US" sz="2000" b="1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000" b="1" baseline="30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Fp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peak in the </a:t>
            </a:r>
          </a:p>
          <a:p>
            <a:pPr algn="just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afternoon (lowest RH, highest T </a:t>
            </a:r>
          </a:p>
          <a:p>
            <a:pPr algn="just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during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 day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581400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NO</a:t>
            </a:r>
            <a:r>
              <a:rPr lang="en-US" sz="28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2800" b="1" baseline="30000" dirty="0" smtClean="0">
                <a:solidFill>
                  <a:srgbClr val="7030A0"/>
                </a:solidFill>
              </a:rPr>
              <a:t>-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3505200"/>
            <a:ext cx="111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WSOC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990600"/>
            <a:ext cx="4343400" cy="2286000"/>
            <a:chOff x="990600" y="990600"/>
            <a:chExt cx="4343400" cy="2286000"/>
          </a:xfrm>
        </p:grpSpPr>
        <p:sp>
          <p:nvSpPr>
            <p:cNvPr id="5" name="Rectangle 4"/>
            <p:cNvSpPr/>
            <p:nvPr/>
          </p:nvSpPr>
          <p:spPr>
            <a:xfrm>
              <a:off x="990600" y="990600"/>
              <a:ext cx="43434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4608" y="1066800"/>
              <a:ext cx="4227513" cy="218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4038600" y="1600200"/>
            <a:ext cx="1371600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971801"/>
            <a:ext cx="38592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32965" y="3839598"/>
            <a:ext cx="2271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J. Liu et al., poster #36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9624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CalNex: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Organic carbon mass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990600"/>
            <a:ext cx="511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Partitioning Theory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Pankow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 et al,  1994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38200" y="1585745"/>
          <a:ext cx="3863975" cy="750887"/>
        </p:xfrm>
        <a:graphic>
          <a:graphicData uri="http://schemas.openxmlformats.org/presentationml/2006/ole">
            <p:oleObj spid="_x0000_s4128" name="Equation" r:id="rId4" imgW="2159000" imgH="419100" progId="Equation.3">
              <p:embed/>
            </p:oleObj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334000" y="990600"/>
            <a:ext cx="3500323" cy="1502807"/>
            <a:chOff x="5105400" y="1152525"/>
            <a:chExt cx="3500323" cy="1502807"/>
          </a:xfrm>
        </p:grpSpPr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5833404" y="1399736"/>
              <a:ext cx="182880" cy="182880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auto">
            <a:xfrm>
              <a:off x="5991663" y="1995268"/>
              <a:ext cx="182880" cy="182880"/>
            </a:xfrm>
            <a:prstGeom prst="ellipse">
              <a:avLst/>
            </a:prstGeom>
            <a:solidFill>
              <a:srgbClr val="0EC60A"/>
            </a:solidFill>
            <a:ln w="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auto">
            <a:xfrm>
              <a:off x="7453312" y="1727200"/>
              <a:ext cx="508000" cy="4953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6096001" y="1600200"/>
              <a:ext cx="182562" cy="13493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5257800" y="1905000"/>
              <a:ext cx="776288" cy="523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OH O</a:t>
              </a:r>
              <a:r>
                <a:rPr lang="en-US" sz="1400" b="1" baseline="-25000" dirty="0">
                  <a:solidFill>
                    <a:schemeClr val="tx2"/>
                  </a:solidFill>
                  <a:latin typeface="Arial" charset="0"/>
                </a:rPr>
                <a:t>3</a:t>
              </a: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 NO</a:t>
              </a:r>
              <a:r>
                <a:rPr lang="en-US" sz="1400" b="1" baseline="-25000" dirty="0">
                  <a:solidFill>
                    <a:schemeClr val="tx2"/>
                  </a:solidFill>
                  <a:latin typeface="Arial" charset="0"/>
                </a:rPr>
                <a:t>3</a:t>
              </a:r>
              <a:endParaRPr lang="en-US" sz="16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 rot="10800000">
              <a:off x="6907212" y="1727200"/>
              <a:ext cx="492125" cy="1857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52"/>
            <p:cNvSpPr>
              <a:spLocks noChangeArrowheads="1"/>
            </p:cNvSpPr>
            <p:nvPr/>
          </p:nvSpPr>
          <p:spPr bwMode="auto">
            <a:xfrm>
              <a:off x="6621462" y="1524000"/>
              <a:ext cx="296863" cy="292100"/>
            </a:xfrm>
            <a:prstGeom prst="ellipse">
              <a:avLst/>
            </a:prstGeom>
            <a:solidFill>
              <a:srgbClr val="FF6600"/>
            </a:solidFill>
            <a:ln w="0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 flipV="1">
              <a:off x="6164262" y="1776413"/>
              <a:ext cx="134938" cy="19526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54"/>
            <p:cNvSpPr>
              <a:spLocks noChangeArrowheads="1"/>
            </p:cNvSpPr>
            <p:nvPr/>
          </p:nvSpPr>
          <p:spPr bwMode="auto">
            <a:xfrm>
              <a:off x="7429500" y="1854200"/>
              <a:ext cx="131762" cy="13970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6407150" y="1152525"/>
              <a:ext cx="841375" cy="307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SVOC</a:t>
              </a:r>
              <a:endParaRPr lang="en-US" sz="14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V="1">
              <a:off x="6369050" y="1733550"/>
              <a:ext cx="195262" cy="444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6858000" y="2286000"/>
              <a:ext cx="1747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Organic Aerosol </a:t>
              </a:r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5105400" y="1219200"/>
              <a:ext cx="95091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Arial" charset="0"/>
                </a:rPr>
                <a:t>VOC</a:t>
              </a:r>
              <a:endParaRPr lang="en-US" sz="16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5" name="TextBox 22"/>
            <p:cNvSpPr txBox="1">
              <a:spLocks noChangeArrowheads="1"/>
            </p:cNvSpPr>
            <p:nvPr/>
          </p:nvSpPr>
          <p:spPr bwMode="auto">
            <a:xfrm>
              <a:off x="6742112" y="1778000"/>
              <a:ext cx="546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p</a:t>
              </a:r>
              <a:r>
                <a:rPr lang="en-US" i="1" baseline="30000"/>
                <a:t>0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rot="5400000" flipH="1" flipV="1">
            <a:off x="723900" y="2157245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325469"/>
            <a:ext cx="132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Partitioning </a:t>
            </a:r>
          </a:p>
          <a:p>
            <a:pPr algn="ctr"/>
            <a:r>
              <a:rPr lang="en-US" dirty="0" smtClean="0"/>
              <a:t>coefficient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917192" y="1399032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19200" y="6248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Pankow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-type partitioning of WSOC dominates in LA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67000" y="2590800"/>
            <a:ext cx="3962400" cy="3581400"/>
            <a:chOff x="2667000" y="2590800"/>
            <a:chExt cx="3962400" cy="3581400"/>
          </a:xfrm>
        </p:grpSpPr>
        <p:sp>
          <p:nvSpPr>
            <p:cNvPr id="7" name="Rectangle 6"/>
            <p:cNvSpPr/>
            <p:nvPr/>
          </p:nvSpPr>
          <p:spPr>
            <a:xfrm>
              <a:off x="2667000" y="2590800"/>
              <a:ext cx="39624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4947" y="2706687"/>
              <a:ext cx="3859213" cy="338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" name="Straight Connector 2"/>
          <p:cNvCxnSpPr/>
          <p:nvPr/>
        </p:nvCxnSpPr>
        <p:spPr>
          <a:xfrm flipV="1">
            <a:off x="3267635" y="3101790"/>
            <a:ext cx="3040062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32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Estimated VOC Emissions in LA and Atlanta</a:t>
            </a:r>
            <a:endParaRPr lang="en-US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28076"/>
            <a:ext cx="5360924" cy="285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363720" y="4973027"/>
            <a:ext cx="1082133" cy="5990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4707" y="425667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4.8 times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466959" y="4572000"/>
            <a:ext cx="713365" cy="502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37380" y="415336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1.7 times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124" y="3505200"/>
            <a:ext cx="130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Isoprene</a:t>
            </a:r>
            <a:endParaRPr lang="en-US" sz="2400" b="1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1524" y="3505200"/>
            <a:ext cx="206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Anthrop. VOCs</a:t>
            </a:r>
            <a:endParaRPr lang="en-US" sz="2400" b="1" dirty="0"/>
          </a:p>
        </p:txBody>
      </p:sp>
      <p:pic>
        <p:nvPicPr>
          <p:cNvPr id="12" name="Picture 11" descr="isopemis_us_aug.gif"/>
          <p:cNvPicPr>
            <a:picLocks noChangeAspect="1"/>
          </p:cNvPicPr>
          <p:nvPr/>
        </p:nvPicPr>
        <p:blipFill>
          <a:blip r:embed="rId4" cstate="print"/>
          <a:srcRect b="26790"/>
          <a:stretch>
            <a:fillRect/>
          </a:stretch>
        </p:blipFill>
        <p:spPr>
          <a:xfrm>
            <a:off x="332667" y="1066800"/>
            <a:ext cx="4234120" cy="25908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76600" y="2362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" y="22860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sopemis_us_aug.gif"/>
          <p:cNvPicPr>
            <a:picLocks noChangeAspect="1"/>
          </p:cNvPicPr>
          <p:nvPr/>
        </p:nvPicPr>
        <p:blipFill>
          <a:blip r:embed="rId4" cstate="print"/>
          <a:srcRect l="16930" t="81834" r="16345"/>
          <a:stretch>
            <a:fillRect/>
          </a:stretch>
        </p:blipFill>
        <p:spPr>
          <a:xfrm>
            <a:off x="533400" y="3810000"/>
            <a:ext cx="2928108" cy="5917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5020" y="4554072"/>
            <a:ext cx="25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Müller</a:t>
            </a:r>
            <a:r>
              <a:rPr lang="en-US" i="1" dirty="0" smtClean="0"/>
              <a:t> et al., ACP, 2008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76800" y="1573649"/>
            <a:ext cx="39154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LA:  Anthrop. VOCs dominant</a:t>
            </a:r>
          </a:p>
          <a:p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rgbClr val="00CC00"/>
                </a:solidFill>
              </a:rPr>
              <a:t>ATL: Biogenic VOCs dominant</a:t>
            </a:r>
          </a:p>
        </p:txBody>
      </p:sp>
      <p:sp>
        <p:nvSpPr>
          <p:cNvPr id="20" name="Right Arrow 19"/>
          <p:cNvSpPr/>
          <p:nvPr/>
        </p:nvSpPr>
        <p:spPr>
          <a:xfrm rot="2473683">
            <a:off x="4233293" y="3185233"/>
            <a:ext cx="533400" cy="381000"/>
          </a:xfrm>
          <a:prstGeom prst="right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64"/>
            <a:ext cx="8229600" cy="64897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SOA formation in Atlanta very different from LA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Caln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1122"/>
            <a:ext cx="9144000" cy="2399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199" y="6153090"/>
            <a:ext cx="8548661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In Atlanta (and other sites in eastern US) no clear diurnal trend to SOA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508" y="1116425"/>
            <a:ext cx="85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WSOC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4407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494866"/>
            <a:ext cx="9122664" cy="244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0" y="3544634"/>
            <a:ext cx="9144000" cy="239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2272" y="3745468"/>
            <a:ext cx="85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WSOC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sp>
        <p:nvSpPr>
          <p:cNvPr id="4" name="Down Arrow 3"/>
          <p:cNvSpPr/>
          <p:nvPr/>
        </p:nvSpPr>
        <p:spPr>
          <a:xfrm rot="12784863" flipV="1">
            <a:off x="7562851" y="4487701"/>
            <a:ext cx="159980" cy="172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2841316">
            <a:off x="5990395" y="4482111"/>
            <a:ext cx="136721" cy="162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0" y="410830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Rain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5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11327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Atlanta: </a:t>
            </a:r>
            <a:r>
              <a:rPr lang="en-US" sz="3200" b="1" dirty="0" err="1">
                <a:solidFill>
                  <a:srgbClr val="0070C0"/>
                </a:solidFill>
              </a:rPr>
              <a:t>Fp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dependence on RH &amp; </a:t>
            </a:r>
            <a:r>
              <a:rPr lang="en-US" sz="3200" b="1" dirty="0">
                <a:solidFill>
                  <a:srgbClr val="0070C0"/>
                </a:solidFill>
              </a:rPr>
              <a:t>OC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0684"/>
            <a:ext cx="5075890" cy="22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40087"/>
            <a:ext cx="384651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6858000" y="3505200"/>
            <a:ext cx="174625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342900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OC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429000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66FF"/>
                </a:solidFill>
              </a:rPr>
              <a:t>RH</a:t>
            </a:r>
            <a:endParaRPr lang="en-US" sz="2800" b="1" dirty="0">
              <a:solidFill>
                <a:srgbClr val="6666FF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00400"/>
            <a:ext cx="4038600" cy="3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1948488" y="4953000"/>
            <a:ext cx="24384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8723" y="345977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70%</a:t>
            </a:r>
            <a:endParaRPr lang="en-US" sz="24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736" y="2029969"/>
            <a:ext cx="410644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78609" y="94130"/>
            <a:ext cx="8965391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Atlanta: When RH is below 70%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(mostly later after noon)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2027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57" y="4038600"/>
            <a:ext cx="3808443" cy="216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6957" y="3581400"/>
            <a:ext cx="275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RH frequency distribution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4556" y="4222110"/>
            <a:ext cx="1136463" cy="4658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8AM -9AM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357" y="5105400"/>
            <a:ext cx="1132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5050"/>
                </a:solidFill>
              </a:rPr>
              <a:t>2PM –3PM</a:t>
            </a:r>
            <a:endParaRPr lang="en-US" sz="1600" b="1" dirty="0">
              <a:solidFill>
                <a:srgbClr val="FF5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0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Segregate the data by RH &lt;/ &gt; 70%</a:t>
            </a:r>
            <a:endParaRPr lang="en-US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61486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514600" y="1143000"/>
            <a:ext cx="1219200" cy="19565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19600" y="3276600"/>
            <a:ext cx="534806" cy="381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754157" y="5105400"/>
            <a:ext cx="24384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0" y="61722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70%</a:t>
            </a:r>
            <a:endParaRPr lang="en-US" sz="2400" b="1" dirty="0">
              <a:solidFill>
                <a:srgbClr val="00C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56388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During dry period (RH below 70%),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OC partitioning likely to dominate;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943600" y="2362200"/>
            <a:ext cx="2667000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2200" y="2819400"/>
            <a:ext cx="2590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  <p:bldP spid="8" grpId="0"/>
      <p:bldP spid="9" grpId="0" animBg="1"/>
      <p:bldP spid="10" grpId="0" animBg="1"/>
      <p:bldP spid="1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5571</TotalTime>
  <Words>703</Words>
  <Application>Microsoft Office PowerPoint</Application>
  <PresentationFormat>On-screen Show (4:3)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Evidence for different gas/particle partitioning of water-soluble organic compounds  in two urban atmospheres with  contrasting emissions</vt:lpstr>
      <vt:lpstr>Slide 2</vt:lpstr>
      <vt:lpstr>Slide 3</vt:lpstr>
      <vt:lpstr>CalNex: Fp and Relative Humidity</vt:lpstr>
      <vt:lpstr>Slide 5</vt:lpstr>
      <vt:lpstr>Slide 6</vt:lpstr>
      <vt:lpstr>SOA formation in Atlanta very different from LA</vt:lpstr>
      <vt:lpstr>Atlanta: Fp dependence on RH &amp; OC</vt:lpstr>
      <vt:lpstr>Atlanta: When RH is below 70% (mostly later after noon)</vt:lpstr>
      <vt:lpstr>Slide 10</vt:lpstr>
      <vt:lpstr>Evidence from other species and studies</vt:lpstr>
      <vt:lpstr>Summary</vt:lpstr>
      <vt:lpstr>Characteristics of WSOCp in the Southeast Urban/Rural Diurnal Tends-AMIGAS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Xiaolu</dc:creator>
  <cp:lastModifiedBy>Rodney Weber</cp:lastModifiedBy>
  <cp:revision>163</cp:revision>
  <dcterms:created xsi:type="dcterms:W3CDTF">2011-05-09T17:30:00Z</dcterms:created>
  <dcterms:modified xsi:type="dcterms:W3CDTF">2011-05-19T05:04:43Z</dcterms:modified>
</cp:coreProperties>
</file>