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79" r:id="rId2"/>
    <p:sldId id="273" r:id="rId3"/>
    <p:sldId id="263" r:id="rId4"/>
    <p:sldId id="278" r:id="rId5"/>
    <p:sldId id="259" r:id="rId6"/>
    <p:sldId id="274" r:id="rId7"/>
    <p:sldId id="281" r:id="rId8"/>
    <p:sldId id="282" r:id="rId9"/>
    <p:sldId id="272" r:id="rId10"/>
    <p:sldId id="276" r:id="rId11"/>
    <p:sldId id="288" r:id="rId12"/>
    <p:sldId id="270" r:id="rId13"/>
    <p:sldId id="277" r:id="rId14"/>
    <p:sldId id="269" r:id="rId15"/>
    <p:sldId id="262" r:id="rId16"/>
    <p:sldId id="260" r:id="rId17"/>
    <p:sldId id="275" r:id="rId18"/>
    <p:sldId id="261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-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3253-2EDC-3C48-AAB4-110B1479F4E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7C82-C6E8-0340-BF56-E5CB80C3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Measured many properties of aerosols with</a:t>
            </a:r>
            <a:r>
              <a:rPr lang="en-US" baseline="0" dirty="0" smtClean="0"/>
              <a:t> several instruments – they all shared a common inlet.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F7C82-C6E8-0340-BF56-E5CB80C3FF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Measurements</a:t>
            </a:r>
            <a:r>
              <a:rPr lang="en-US" baseline="0" dirty="0" smtClean="0"/>
              <a:t> of black carbon number concentration (SP2), non-refractory (NR) organic and inorganic aerosol mass fragments (ACSM), and organic aerosol functional groups (FTIR) were collected during the campaign.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B337-4A3D-9F46-9BC0-6B6F5D785B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components</a:t>
            </a:r>
            <a:r>
              <a:rPr lang="en-US" baseline="0" dirty="0" smtClean="0"/>
              <a:t> peak around 7 or 8 am, sulfate relatively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F7C82-C6E8-0340-BF56-E5CB80C3FF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6A3D5-3598-9A44-9731-472777715E1A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457200" eaLnBrk="1" hangingPunct="1"/>
            <a:fld id="{1346F8F0-4D3B-CA43-8B8F-EC679E5C804D}" type="slidenum">
              <a:rPr lang="en-US" sz="1200">
                <a:latin typeface="Calibri" pitchFamily="-112" charset="0"/>
                <a:ea typeface="Arial" pitchFamily="-112" charset="0"/>
                <a:cs typeface="Arial" pitchFamily="-112" charset="0"/>
              </a:rPr>
              <a:pPr algn="r" defTabSz="457200" eaLnBrk="1" hangingPunct="1"/>
              <a:t>6</a:t>
            </a:fld>
            <a:endParaRPr lang="en-US" sz="1200">
              <a:latin typeface="Calibri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group </a:t>
            </a:r>
            <a:r>
              <a:rPr lang="en-US" smtClean="0"/>
              <a:t>possible sources</a:t>
            </a:r>
            <a:r>
              <a:rPr lang="en-US" baseline="0" smtClean="0"/>
              <a:t> </a:t>
            </a:r>
            <a:r>
              <a:rPr lang="en-US" baseline="0" dirty="0" smtClean="0"/>
              <a:t>(also show PMF correlations)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B003-8782-1B40-B485-B748C922E3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points: Fossil</a:t>
            </a:r>
            <a:r>
              <a:rPr lang="en-US" baseline="0" dirty="0" smtClean="0"/>
              <a:t> fuel c</a:t>
            </a:r>
            <a:r>
              <a:rPr lang="en-US" dirty="0" smtClean="0"/>
              <a:t>ombustion (FFCombustion1</a:t>
            </a:r>
            <a:r>
              <a:rPr lang="en-US" baseline="0" dirty="0" smtClean="0"/>
              <a:t> and 2)</a:t>
            </a:r>
            <a:r>
              <a:rPr lang="en-US" dirty="0" smtClean="0"/>
              <a:t> almost always present</a:t>
            </a:r>
            <a:r>
              <a:rPr lang="en-US" baseline="0" dirty="0" smtClean="0"/>
              <a:t> (have to check 5/29); marine influence strong during a few periods which span several days.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B003-8782-1B40-B485-B748C922E3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carbon number concentrations correlate with</a:t>
            </a:r>
            <a:r>
              <a:rPr lang="en-US" baseline="0" dirty="0" smtClean="0"/>
              <a:t> organic aerosol measurements from ACSM on weekday mornings and weekend evenings, suggesting common sources. BC number concentrations also correlate with</a:t>
            </a:r>
          </a:p>
          <a:p>
            <a:r>
              <a:rPr lang="en-US" dirty="0" smtClean="0"/>
              <a:t>FTIR-PMF (Positive</a:t>
            </a:r>
            <a:r>
              <a:rPr lang="en-US" baseline="0" dirty="0" smtClean="0"/>
              <a:t> Matrix Factorization on FTIR spectra) </a:t>
            </a:r>
            <a:r>
              <a:rPr lang="en-US" dirty="0" smtClean="0"/>
              <a:t>combustion factor/component on on</a:t>
            </a:r>
            <a:r>
              <a:rPr lang="en-US" baseline="0" dirty="0" smtClean="0"/>
              <a:t> weekday mornings and FTIR-PMF Burning factor/component on weekend evenings, which suggests possible sources for the black carbon particles during these periods.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4F86-B11C-3F4A-A6F0-F2601CA2D6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Acid</a:t>
            </a:r>
            <a:r>
              <a:rPr lang="en-US" baseline="0" dirty="0" smtClean="0"/>
              <a:t>-dominated has carboxylic carbonyl (~288.7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(and potassium) (type “a” from Takahama et al. 2007). Studied particles ranged between 1.4-4.6 micrometers (mean of 2.6 micrometers).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Acid-dust mixture</a:t>
            </a:r>
            <a:r>
              <a:rPr lang="en-US" baseline="0" dirty="0" smtClean="0"/>
              <a:t> has carboxylic carbonyl (~288.7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and carbonate (~290.4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peaks. Studied particles ranged between 1-3.5 micrometers (mean of 2.1 micrometers).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Black carbon particles have strong absorption at 285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 </a:t>
            </a:r>
            <a:r>
              <a:rPr lang="en-US" baseline="0" smtClean="0"/>
              <a:t>(sp2-hybridized </a:t>
            </a:r>
            <a:r>
              <a:rPr lang="en-US" baseline="0" dirty="0" err="1" smtClean="0"/>
              <a:t>orbitals</a:t>
            </a:r>
            <a:r>
              <a:rPr lang="en-US" baseline="0" dirty="0" smtClean="0"/>
              <a:t>; graphitic character). Studied particles ranged between 0.2-3.1 micrometers (mean of 1.5 micrometers).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A979-A10F-A040-AC81-67D29CBC56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901E-44D8-4D4B-AA8F-4FACFFAF96E1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D622-324D-A14B-B7DE-5E8456382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4" Type="http://schemas.openxmlformats.org/officeDocument/2006/relationships/image" Target="../media/image35.png"/><Relationship Id="rId10" Type="http://schemas.openxmlformats.org/officeDocument/2006/relationships/image" Target="../media/image41.png"/><Relationship Id="rId5" Type="http://schemas.openxmlformats.org/officeDocument/2006/relationships/image" Target="../media/image36.pdf"/><Relationship Id="rId7" Type="http://schemas.openxmlformats.org/officeDocument/2006/relationships/image" Target="../media/image38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9" Type="http://schemas.openxmlformats.org/officeDocument/2006/relationships/image" Target="../media/image40.pdf"/><Relationship Id="rId3" Type="http://schemas.openxmlformats.org/officeDocument/2006/relationships/image" Target="../media/image34.pdf"/><Relationship Id="rId6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d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d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d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638" y="194685"/>
            <a:ext cx="8454724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Temporal variations of aerosol components in Tijuana, Mexico, during the Cal-</a:t>
            </a:r>
            <a:r>
              <a:rPr lang="en-US" sz="3200" dirty="0" err="1" smtClean="0"/>
              <a:t>Mex</a:t>
            </a:r>
            <a:r>
              <a:rPr lang="en-US" sz="3200" dirty="0" smtClean="0"/>
              <a:t> campaign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26" y="2413858"/>
            <a:ext cx="4125692" cy="203028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S. Takahama, A. Johnson, J. Guzman Morales, L.M. Russell </a:t>
            </a:r>
          </a:p>
          <a:p>
            <a:r>
              <a:rPr lang="en-US" dirty="0" smtClean="0"/>
              <a:t>Scripps Institution of Oceanography, University of California San Diego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R. Duran, A. Cortez, B. </a:t>
            </a:r>
            <a:r>
              <a:rPr lang="en-US" dirty="0" err="1" smtClean="0">
                <a:solidFill>
                  <a:srgbClr val="000000"/>
                </a:solidFill>
              </a:rPr>
              <a:t>Puckita</a:t>
            </a:r>
            <a:r>
              <a:rPr lang="en-US" dirty="0" smtClean="0">
                <a:solidFill>
                  <a:srgbClr val="000000"/>
                </a:solidFill>
              </a:rPr>
              <a:t>, G. </a:t>
            </a:r>
            <a:r>
              <a:rPr lang="en-US" dirty="0" err="1" smtClean="0">
                <a:solidFill>
                  <a:srgbClr val="000000"/>
                </a:solidFill>
              </a:rPr>
              <a:t>Rodríguez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/>
              <a:t>Universidad de </a:t>
            </a:r>
            <a:r>
              <a:rPr lang="en-US" dirty="0" err="1" smtClean="0"/>
              <a:t>Autónoma</a:t>
            </a:r>
            <a:r>
              <a:rPr lang="en-US" dirty="0" smtClean="0"/>
              <a:t> de Baja California, Tijuana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R. Subramanian </a:t>
            </a:r>
          </a:p>
          <a:p>
            <a:r>
              <a:rPr lang="en-US" dirty="0" smtClean="0"/>
              <a:t>Droplet Measurement Technologies, Inc.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D. </a:t>
            </a:r>
            <a:r>
              <a:rPr lang="en-US" dirty="0" err="1" smtClean="0">
                <a:solidFill>
                  <a:srgbClr val="000000"/>
                </a:solidFill>
              </a:rPr>
              <a:t>Toom-Sauntry</a:t>
            </a:r>
            <a:r>
              <a:rPr lang="en-US" dirty="0" smtClean="0">
                <a:solidFill>
                  <a:srgbClr val="000000"/>
                </a:solidFill>
              </a:rPr>
              <a:t>, R. </a:t>
            </a:r>
            <a:r>
              <a:rPr lang="en-US" dirty="0" err="1" smtClean="0">
                <a:solidFill>
                  <a:srgbClr val="000000"/>
                </a:solidFill>
              </a:rPr>
              <a:t>Leaitch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/>
              <a:t>Science &amp; Technology Branch, Environment Canada</a:t>
            </a:r>
          </a:p>
        </p:txBody>
      </p:sp>
      <p:pic>
        <p:nvPicPr>
          <p:cNvPr id="5" name="Picture 4" descr="TJloc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18" y="1956118"/>
            <a:ext cx="4901882" cy="4901882"/>
          </a:xfrm>
          <a:prstGeom prst="rect">
            <a:avLst/>
          </a:prstGeom>
        </p:spPr>
      </p:pic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35" y="5090099"/>
            <a:ext cx="1256935" cy="1256935"/>
          </a:xfrm>
          <a:prstGeom prst="rect">
            <a:avLst/>
          </a:prstGeom>
        </p:spPr>
      </p:pic>
      <p:pic>
        <p:nvPicPr>
          <p:cNvPr id="7" name="Picture 6" descr="carb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54" y="5177694"/>
            <a:ext cx="1547783" cy="1096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ea typeface="ＭＳ Ｐゴシック" charset="-128"/>
                <a:cs typeface="ＭＳ Ｐゴシック" charset="-128"/>
              </a:rPr>
              <a:t>POSITIVE MATRIX FACTORIZATION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6388" y="1439863"/>
            <a:ext cx="7618412" cy="4441825"/>
            <a:chOff x="483" y="640"/>
            <a:chExt cx="4799" cy="279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3" y="640"/>
              <a:ext cx="4756" cy="279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entury Schoolbook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90" y="980"/>
              <a:ext cx="1281" cy="2451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566" name="AutoShape 6"/>
            <p:cNvSpPr>
              <a:spLocks noChangeArrowheads="1"/>
            </p:cNvSpPr>
            <p:nvPr/>
          </p:nvSpPr>
          <p:spPr bwMode="auto">
            <a:xfrm>
              <a:off x="2025" y="2023"/>
              <a:ext cx="546" cy="190"/>
            </a:xfrm>
            <a:prstGeom prst="rightArrow">
              <a:avLst>
                <a:gd name="adj1" fmla="val 50000"/>
                <a:gd name="adj2" fmla="val 718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entury Schoolbook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638" y="980"/>
              <a:ext cx="722" cy="2449"/>
              <a:chOff x="2629" y="1389"/>
              <a:chExt cx="659" cy="2449"/>
            </a:xfrm>
          </p:grpSpPr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629" y="1389"/>
                <a:ext cx="635" cy="340"/>
              </a:xfrm>
              <a:prstGeom prst="rect">
                <a:avLst/>
              </a:prstGeom>
              <a:ln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b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Factor 1</a:t>
                </a: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2629" y="1729"/>
                <a:ext cx="635" cy="612"/>
              </a:xfrm>
              <a:prstGeom prst="rect">
                <a:avLst/>
              </a:prstGeom>
              <a:ln>
                <a:headEnd/>
                <a:tailEnd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583" name="Rectangle 10"/>
              <p:cNvSpPr>
                <a:spLocks noChangeArrowheads="1"/>
              </p:cNvSpPr>
              <p:nvPr/>
            </p:nvSpPr>
            <p:spPr bwMode="auto">
              <a:xfrm>
                <a:off x="2629" y="2750"/>
                <a:ext cx="635" cy="10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Schoolbook" charset="0"/>
                </a:endParaRPr>
              </a:p>
            </p:txBody>
          </p:sp>
          <p:sp>
            <p:nvSpPr>
              <p:cNvPr id="23584" name="Text Box 11"/>
              <p:cNvSpPr txBox="1">
                <a:spLocks noChangeArrowheads="1"/>
              </p:cNvSpPr>
              <p:nvPr/>
            </p:nvSpPr>
            <p:spPr bwMode="auto">
              <a:xfrm>
                <a:off x="2832" y="3042"/>
                <a:ext cx="456" cy="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000">
                    <a:latin typeface="Century Schoolbook" charset="0"/>
                  </a:rPr>
                  <a:t>......</a:t>
                </a:r>
              </a:p>
            </p:txBody>
          </p:sp>
          <p:sp>
            <p:nvSpPr>
              <p:cNvPr id="23585" name="Rectangle 12"/>
              <p:cNvSpPr>
                <a:spLocks noChangeArrowheads="1"/>
              </p:cNvSpPr>
              <p:nvPr/>
            </p:nvSpPr>
            <p:spPr bwMode="auto">
              <a:xfrm>
                <a:off x="2629" y="1843"/>
                <a:ext cx="635" cy="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b="1">
                    <a:latin typeface="Century Schoolbook" charset="0"/>
                  </a:rPr>
                  <a:t>Factor 2</a:t>
                </a:r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2629" y="2341"/>
                <a:ext cx="635" cy="408"/>
              </a:xfrm>
              <a:prstGeom prst="rect">
                <a:avLst/>
              </a:prstGeom>
              <a:ln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b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Factor 3</a:t>
                </a:r>
              </a:p>
            </p:txBody>
          </p:sp>
        </p:grpSp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3895" y="1015"/>
              <a:ext cx="13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Century Schoolbook" charset="0"/>
                </a:rPr>
                <a:t>Biomass burning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931" y="1582"/>
              <a:ext cx="5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D19049"/>
                  </a:solidFill>
                  <a:latin typeface="Century Schoolbook" charset="0"/>
                </a:rPr>
                <a:t>Dust 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930" y="2036"/>
              <a:ext cx="12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88A1AD"/>
                  </a:solidFill>
                  <a:latin typeface="Century Schoolbook" charset="0"/>
                </a:rPr>
                <a:t>Oil combustion</a:t>
              </a:r>
            </a:p>
          </p:txBody>
        </p:sp>
        <p:sp>
          <p:nvSpPr>
            <p:cNvPr id="23571" name="Line 17"/>
            <p:cNvSpPr>
              <a:spLocks noChangeShapeType="1"/>
            </p:cNvSpPr>
            <p:nvPr/>
          </p:nvSpPr>
          <p:spPr bwMode="auto">
            <a:xfrm>
              <a:off x="3454" y="113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2" name="Line 18"/>
            <p:cNvSpPr>
              <a:spLocks noChangeShapeType="1"/>
            </p:cNvSpPr>
            <p:nvPr/>
          </p:nvSpPr>
          <p:spPr bwMode="auto">
            <a:xfrm>
              <a:off x="3454" y="168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3" name="Line 19"/>
            <p:cNvSpPr>
              <a:spLocks noChangeShapeType="1"/>
            </p:cNvSpPr>
            <p:nvPr/>
          </p:nvSpPr>
          <p:spPr bwMode="auto">
            <a:xfrm>
              <a:off x="3454" y="215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4" name="Text Box 20"/>
            <p:cNvSpPr txBox="1">
              <a:spLocks noChangeArrowheads="1"/>
            </p:cNvSpPr>
            <p:nvPr/>
          </p:nvSpPr>
          <p:spPr bwMode="auto">
            <a:xfrm>
              <a:off x="4407" y="2636"/>
              <a:ext cx="500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>
                  <a:latin typeface="Century Schoolbook" charset="0"/>
                </a:rPr>
                <a:t>......</a:t>
              </a:r>
            </a:p>
          </p:txBody>
        </p:sp>
        <p:sp>
          <p:nvSpPr>
            <p:cNvPr id="23575" name="Text Box 21"/>
            <p:cNvSpPr txBox="1">
              <a:spLocks noChangeArrowheads="1"/>
            </p:cNvSpPr>
            <p:nvPr/>
          </p:nvSpPr>
          <p:spPr bwMode="auto">
            <a:xfrm>
              <a:off x="690" y="1320"/>
              <a:ext cx="1335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Century Schoolbook" charset="0"/>
                </a:rPr>
                <a:t>Observed</a:t>
              </a:r>
            </a:p>
            <a:p>
              <a:pPr algn="ctr"/>
              <a:r>
                <a:rPr lang="en-US" sz="1600" b="1">
                  <a:solidFill>
                    <a:schemeClr val="bg1"/>
                  </a:solidFill>
                  <a:latin typeface="Century Schoolbook" charset="0"/>
                </a:rPr>
                <a:t> variable and uncertainty</a:t>
              </a:r>
            </a:p>
            <a:p>
              <a:endParaRPr lang="en-US" sz="1600" b="1">
                <a:solidFill>
                  <a:schemeClr val="bg1"/>
                </a:solidFill>
                <a:latin typeface="Century Schoolbook" charset="0"/>
              </a:endParaRPr>
            </a:p>
            <a:p>
              <a:pPr algn="ctr"/>
              <a:r>
                <a:rPr lang="en-US" sz="1600" b="1">
                  <a:solidFill>
                    <a:schemeClr val="bg1"/>
                  </a:solidFill>
                  <a:latin typeface="Century Schoolbook" charset="0"/>
                </a:rPr>
                <a:t>e.g. Absorbance spectrum representing organic functional groups </a:t>
              </a:r>
            </a:p>
          </p:txBody>
        </p:sp>
        <p:sp>
          <p:nvSpPr>
            <p:cNvPr id="23576" name="Text Box 22"/>
            <p:cNvSpPr txBox="1">
              <a:spLocks noChangeArrowheads="1"/>
            </p:cNvSpPr>
            <p:nvPr/>
          </p:nvSpPr>
          <p:spPr bwMode="auto">
            <a:xfrm>
              <a:off x="2076" y="1785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Century Schoolbook" charset="0"/>
                </a:rPr>
                <a:t>PMF</a:t>
              </a:r>
            </a:p>
          </p:txBody>
        </p:sp>
      </p:grpSp>
      <p:sp>
        <p:nvSpPr>
          <p:cNvPr id="23556" name="TextBox 24"/>
          <p:cNvSpPr txBox="1">
            <a:spLocks noChangeArrowheads="1"/>
          </p:cNvSpPr>
          <p:nvPr/>
        </p:nvSpPr>
        <p:spPr bwMode="auto">
          <a:xfrm>
            <a:off x="292100" y="6397625"/>
            <a:ext cx="1918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entury Schoolbook" charset="0"/>
              </a:rPr>
              <a:t>Adapted from S. </a:t>
            </a:r>
            <a:r>
              <a:rPr lang="en-US" sz="1400" dirty="0" smtClean="0">
                <a:latin typeface="Century Schoolbook" charset="0"/>
              </a:rPr>
              <a:t>Liu</a:t>
            </a:r>
            <a:endParaRPr lang="en-US" sz="1400" i="1" dirty="0">
              <a:latin typeface="Century Schoolbook" charset="0"/>
            </a:endParaRPr>
          </a:p>
        </p:txBody>
      </p:sp>
      <p:sp>
        <p:nvSpPr>
          <p:cNvPr id="23557" name="TextBox 25"/>
          <p:cNvSpPr txBox="1">
            <a:spLocks noChangeArrowheads="1"/>
          </p:cNvSpPr>
          <p:nvPr/>
        </p:nvSpPr>
        <p:spPr bwMode="auto">
          <a:xfrm>
            <a:off x="4513263" y="1400175"/>
            <a:ext cx="357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Century Schoolbook" charset="0"/>
              </a:rPr>
              <a:t>From functional group composition and correlations to other variables….</a:t>
            </a:r>
          </a:p>
        </p:txBody>
      </p:sp>
      <p:sp>
        <p:nvSpPr>
          <p:cNvPr id="23558" name="TextBox 26"/>
          <p:cNvSpPr txBox="1">
            <a:spLocks noChangeArrowheads="1"/>
          </p:cNvSpPr>
          <p:nvPr/>
        </p:nvSpPr>
        <p:spPr bwMode="auto">
          <a:xfrm>
            <a:off x="5924550" y="2376488"/>
            <a:ext cx="1985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entury Schoolbook" charset="0"/>
              </a:rPr>
              <a:t>(K, levoglucosan)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24550" y="3257550"/>
            <a:ext cx="1728788" cy="36671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19049"/>
                </a:solidFill>
                <a:latin typeface="Century Schoolbook" charset="0"/>
              </a:rPr>
              <a:t>(Ca, Si, Fe, Al)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24550" y="4025900"/>
            <a:ext cx="1550988" cy="36671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CADAE"/>
                </a:solidFill>
                <a:latin typeface="Century Schoolbook" charset="0"/>
              </a:rPr>
              <a:t>(V, Ni, Fe, S)</a:t>
            </a:r>
          </a:p>
        </p:txBody>
      </p:sp>
      <p:sp>
        <p:nvSpPr>
          <p:cNvPr id="29705" name="Slide Number Placeholder 2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6BFA371-6B28-0040-8962-BAB56309E8D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6860" y="274638"/>
            <a:ext cx="2929939" cy="1143000"/>
          </a:xfrm>
        </p:spPr>
        <p:txBody>
          <a:bodyPr/>
          <a:lstStyle/>
          <a:p>
            <a:r>
              <a:rPr lang="en-US" dirty="0" smtClean="0"/>
              <a:t>PMF factors</a:t>
            </a:r>
            <a:endParaRPr lang="en-US" dirty="0"/>
          </a:p>
        </p:txBody>
      </p:sp>
      <p:pic>
        <p:nvPicPr>
          <p:cNvPr id="5" name="Picture 4" descr="pmf-facto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6138" y="1881952"/>
            <a:ext cx="3192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/>
              <a:buChar char="•"/>
            </a:pPr>
            <a:r>
              <a:rPr lang="en-US" dirty="0" smtClean="0"/>
              <a:t> Fossil-fuel combustion</a:t>
            </a:r>
          </a:p>
          <a:p>
            <a:pPr marL="548640" lvl="2" indent="-91440">
              <a:buFont typeface="Arial"/>
              <a:buChar char="•"/>
            </a:pPr>
            <a:r>
              <a:rPr lang="en-US" dirty="0" smtClean="0"/>
              <a:t> 1 Less oxygenated (S, V)</a:t>
            </a:r>
          </a:p>
          <a:p>
            <a:pPr marL="548640" lvl="2" indent="-91440">
              <a:buFont typeface="Arial"/>
              <a:buChar char="•"/>
            </a:pPr>
            <a:r>
              <a:rPr lang="en-US" dirty="0" smtClean="0"/>
              <a:t> 2 More oxygenated (S) </a:t>
            </a:r>
          </a:p>
          <a:p>
            <a:pPr marL="91440" indent="-91440">
              <a:buFont typeface="Arial"/>
              <a:buChar char="•"/>
            </a:pPr>
            <a:r>
              <a:rPr lang="en-US" dirty="0" smtClean="0"/>
              <a:t> Burning</a:t>
            </a:r>
          </a:p>
          <a:p>
            <a:pPr marL="548640" lvl="2" indent="-91440">
              <a:buFont typeface="Arial"/>
              <a:buChar char="•"/>
            </a:pPr>
            <a:r>
              <a:rPr lang="en-US" dirty="0" smtClean="0"/>
              <a:t> Correlated with K</a:t>
            </a:r>
          </a:p>
          <a:p>
            <a:pPr marL="91440" indent="-91440">
              <a:buFont typeface="Arial"/>
              <a:buChar char="•"/>
            </a:pPr>
            <a:r>
              <a:rPr lang="en-US" dirty="0" smtClean="0"/>
              <a:t> Marine</a:t>
            </a:r>
          </a:p>
          <a:p>
            <a:pPr marL="548640" lvl="2" indent="-91440">
              <a:buFont typeface="Arial"/>
              <a:buChar char="•"/>
            </a:pPr>
            <a:r>
              <a:rPr lang="en-US" dirty="0" smtClean="0"/>
              <a:t> Correlated with Na, </a:t>
            </a:r>
            <a:r>
              <a:rPr lang="en-US" dirty="0" err="1" smtClean="0"/>
              <a:t>Cl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Components from FTIR spectra decomposition</a:t>
            </a:r>
            <a:endParaRPr lang="en-US" sz="3200" dirty="0"/>
          </a:p>
        </p:txBody>
      </p:sp>
      <p:pic>
        <p:nvPicPr>
          <p:cNvPr id="5" name="Picture 4" descr="ftir-pmf-tseri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186418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variations in BC number concentrations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770" y="5276165"/>
            <a:ext cx="478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Peak during morning hours daily</a:t>
            </a:r>
          </a:p>
          <a:p>
            <a:pPr>
              <a:buFont typeface="Arial"/>
              <a:buChar char="•"/>
            </a:pPr>
            <a:r>
              <a:rPr lang="en-US" dirty="0" smtClean="0"/>
              <a:t>Extreme values during weekend evenings</a:t>
            </a:r>
            <a:endParaRPr lang="en-US" dirty="0"/>
          </a:p>
        </p:txBody>
      </p:sp>
      <p:pic>
        <p:nvPicPr>
          <p:cNvPr id="6" name="Picture 5" descr="BC-weekda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05000"/>
            <a:ext cx="914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C-Night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55632" y="1417638"/>
            <a:ext cx="7315200" cy="475488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BC emission events during evening hours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445201" y="1599822"/>
            <a:ext cx="2968965" cy="5112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Evening areas shaded in grey (10pm to 3am)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Association of black </a:t>
            </a:r>
            <a:r>
              <a:rPr lang="en-US" sz="2800" dirty="0"/>
              <a:t>c</a:t>
            </a:r>
            <a:r>
              <a:rPr lang="en-US" sz="2800" dirty="0" smtClean="0"/>
              <a:t>arbon with sources of organic PM</a:t>
            </a:r>
            <a:endParaRPr lang="en-US" sz="2800" dirty="0"/>
          </a:p>
        </p:txBody>
      </p:sp>
      <p:pic>
        <p:nvPicPr>
          <p:cNvPr id="10" name="Picture 9" descr="bif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840451"/>
            <a:ext cx="73152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765" y="5464758"/>
            <a:ext cx="7877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/>
              <a:buChar char="•"/>
            </a:pPr>
            <a:r>
              <a:rPr lang="en-US" sz="1400" dirty="0" smtClean="0"/>
              <a:t>Black carbon number concentrations correlate with organic aerosol measurements from ACSM on weekday mornings and weekend evenings. </a:t>
            </a:r>
          </a:p>
          <a:p>
            <a:pPr marL="91440" indent="-91440">
              <a:buFont typeface="Arial"/>
              <a:buChar char="•"/>
            </a:pPr>
            <a:r>
              <a:rPr lang="en-US" sz="1400" dirty="0" smtClean="0"/>
              <a:t>BC number concentrations also correlate with FTIR-PMF (Positive Matrix Factorization on FTIR spectra) combustion factor/component on on weekday mornings and FTIR-PMF Burning factor/component on weekend evenings.</a:t>
            </a:r>
          </a:p>
          <a:p>
            <a:pPr>
              <a:buFont typeface="Arial"/>
              <a:buChar char="•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sm-mz_correl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5576" y="1277591"/>
            <a:ext cx="7315200" cy="457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Correlation of BC number concentrations with ACSM mass fragments (markers)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77907" y="5906449"/>
            <a:ext cx="690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/>
              <a:buChar char="•"/>
            </a:pPr>
            <a:r>
              <a:rPr lang="en-US" dirty="0" smtClean="0"/>
              <a:t>Mass fragments: </a:t>
            </a:r>
            <a:r>
              <a:rPr lang="en-US" dirty="0" err="1" smtClean="0"/>
              <a:t>m/z</a:t>
            </a:r>
            <a:r>
              <a:rPr lang="en-US" dirty="0" smtClean="0"/>
              <a:t> 57, 60, 73 often associated with biomass burning.</a:t>
            </a:r>
          </a:p>
          <a:p>
            <a:pPr marL="91440" indent="-91440">
              <a:buFont typeface="Arial"/>
              <a:buChar char="•"/>
            </a:pPr>
            <a:r>
              <a:rPr lang="en-US" dirty="0" smtClean="0"/>
              <a:t>These mass fragments correlate strongest with BC number concentrations during weekend evenings.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4284"/>
            <a:ext cx="5943600" cy="4457700"/>
          </a:xfrm>
          <a:prstGeom prst="rect">
            <a:avLst/>
          </a:prstGeom>
        </p:spPr>
      </p:pic>
      <p:pic>
        <p:nvPicPr>
          <p:cNvPr id="6" name="Picture 5" descr="FigureRefspec_color_labe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943600" y="2394284"/>
            <a:ext cx="3200400" cy="4463716"/>
          </a:xfrm>
          <a:prstGeom prst="rect">
            <a:avLst/>
          </a:prstGeom>
        </p:spPr>
      </p:pic>
      <p:pic>
        <p:nvPicPr>
          <p:cNvPr id="4" name="Picture 3" descr="worldmap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b="31421"/>
              <a:stretch>
                <a:fillRect/>
              </a:stretch>
            </p:blipFill>
          </mc:Choice>
          <mc:Fallback>
            <p:blipFill>
              <a:blip r:embed="rId6"/>
              <a:srcRect b="31421"/>
              <a:stretch>
                <a:fillRect/>
              </a:stretch>
            </p:blipFill>
          </mc:Fallback>
        </mc:AlternateContent>
        <p:spPr>
          <a:xfrm>
            <a:off x="4729252" y="30980"/>
            <a:ext cx="4366230" cy="2199517"/>
          </a:xfrm>
          <a:prstGeom prst="rect">
            <a:avLst/>
          </a:prstGeom>
        </p:spPr>
      </p:pic>
      <p:pic>
        <p:nvPicPr>
          <p:cNvPr id="8" name="Picture 7" descr="segmen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607574" y="1153473"/>
            <a:ext cx="2964426" cy="1143000"/>
          </a:xfrm>
          <a:prstGeom prst="rect">
            <a:avLst/>
          </a:prstGeom>
        </p:spPr>
      </p:pic>
      <p:pic>
        <p:nvPicPr>
          <p:cNvPr id="9" name="Picture 8" descr="3Dst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25882" y="1067241"/>
            <a:ext cx="1366886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714" y="269986"/>
            <a:ext cx="318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 and chemical distribution</a:t>
            </a:r>
          </a:p>
          <a:p>
            <a:r>
              <a:rPr lang="en-US" dirty="0" smtClean="0"/>
              <a:t>with X-ray microscopy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C96F-0D78-7246-8AAB-1F1B78F20B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83" y="120519"/>
            <a:ext cx="4442217" cy="9085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Particle types</a:t>
            </a:r>
            <a:endParaRPr lang="en-US" sz="3600" dirty="0"/>
          </a:p>
        </p:txBody>
      </p:sp>
      <p:pic>
        <p:nvPicPr>
          <p:cNvPr id="5" name="Picture 4" descr="agu-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981"/>
            <a:ext cx="3657600" cy="3657600"/>
          </a:xfrm>
          <a:prstGeom prst="rect">
            <a:avLst/>
          </a:prstGeom>
        </p:spPr>
      </p:pic>
      <p:pic>
        <p:nvPicPr>
          <p:cNvPr id="6" name="Picture 5" descr="agu-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239" y="609183"/>
            <a:ext cx="4572000" cy="6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3022" y="424517"/>
            <a:ext cx="22860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Black carbon particles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2685" y="1402001"/>
            <a:ext cx="121111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i="1" dirty="0" smtClean="0"/>
              <a:t>Acid-dominated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2685" y="3930836"/>
            <a:ext cx="137890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i="1" dirty="0" smtClean="0"/>
              <a:t>Acid-dust mixtures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7938" y="4846321"/>
          <a:ext cx="42836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985"/>
                <a:gridCol w="829067"/>
                <a:gridCol w="18525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Particle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Size</a:t>
                      </a:r>
                      <a:r>
                        <a:rPr lang="en-US" sz="1400" baseline="0" dirty="0" smtClean="0"/>
                        <a:t> range (mean) </a:t>
                      </a:r>
                      <a:r>
                        <a:rPr lang="en-US" sz="1400" baseline="0" dirty="0" err="1" smtClean="0"/>
                        <a:t>μm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Acid-dominated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1.4–4.6 (2.6)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Acid-dust mixtures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1–3.5 (2.1)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 carbon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0.2–3.1 (1.5)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Overall NR-PM</a:t>
            </a:r>
            <a:r>
              <a:rPr lang="en-US" baseline="-25000" dirty="0" smtClean="0"/>
              <a:t>1</a:t>
            </a:r>
            <a:r>
              <a:rPr lang="en-US" dirty="0" smtClean="0"/>
              <a:t> composition resembles observations made in S. California.</a:t>
            </a:r>
          </a:p>
          <a:p>
            <a:r>
              <a:rPr lang="en-US" dirty="0" smtClean="0"/>
              <a:t>Overall functional group composition resembles observations in other urban areas (Mexico City, Houston).</a:t>
            </a:r>
          </a:p>
          <a:p>
            <a:r>
              <a:rPr lang="en-US" dirty="0" smtClean="0"/>
              <a:t>Diurnal variations between weekday and weekend periods did not vary significantly.</a:t>
            </a:r>
          </a:p>
          <a:p>
            <a:r>
              <a:rPr lang="en-US" dirty="0" smtClean="0"/>
              <a:t>NR-PM</a:t>
            </a:r>
            <a:r>
              <a:rPr lang="en-US" baseline="-25000" dirty="0" smtClean="0"/>
              <a:t>1</a:t>
            </a:r>
            <a:r>
              <a:rPr lang="en-US" dirty="0" smtClean="0"/>
              <a:t> (including organic, ammonium, and nitrate) concentrations peaked in the morning.</a:t>
            </a:r>
          </a:p>
          <a:p>
            <a:r>
              <a:rPr lang="en-US" dirty="0" smtClean="0"/>
              <a:t>BC number concentrations also peaked in the morning.</a:t>
            </a:r>
          </a:p>
          <a:p>
            <a:r>
              <a:rPr lang="en-US" dirty="0" smtClean="0"/>
              <a:t>BC sources were associated with traffic and biomass burning events.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SC00059.PNG                                                   00E1EFB0turtle                         C595040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2742" y="738975"/>
            <a:ext cx="4070041" cy="3051093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99448" y="973423"/>
            <a:ext cx="4496101" cy="2061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of submicron aerosol composition and concentrations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Tijuana, Mexico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drawing_reduc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195" y="2897124"/>
            <a:ext cx="9090889" cy="35995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C96F-0D78-7246-8AAB-1F1B78F20B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286185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Instrument: </a:t>
            </a:r>
            <a:r>
              <a:rPr lang="en-US" sz="1400" dirty="0" smtClean="0"/>
              <a:t>Aerosol Chemical Speciation Monitor (ACSM)</a:t>
            </a:r>
          </a:p>
          <a:p>
            <a:r>
              <a:rPr lang="en-US" sz="1600" b="1" dirty="0" smtClean="0"/>
              <a:t>Measures:</a:t>
            </a:r>
            <a:r>
              <a:rPr lang="en-US" sz="1600" dirty="0" smtClean="0"/>
              <a:t> </a:t>
            </a:r>
            <a:r>
              <a:rPr lang="en-US" sz="1400" dirty="0" smtClean="0"/>
              <a:t>submicron non-refractory inorganic ion and organic molecular fragment concentrations</a:t>
            </a:r>
          </a:p>
          <a:p>
            <a:r>
              <a:rPr lang="en-US" sz="1600" b="1" dirty="0" smtClean="0"/>
              <a:t>Time resolution:</a:t>
            </a:r>
            <a:r>
              <a:rPr lang="en-US" sz="1600" dirty="0" smtClean="0"/>
              <a:t> </a:t>
            </a:r>
            <a:r>
              <a:rPr lang="en-US" sz="1400" dirty="0" smtClean="0"/>
              <a:t>15-30 min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471448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Instrument: </a:t>
            </a:r>
            <a:r>
              <a:rPr lang="en-US" sz="1400" dirty="0" smtClean="0"/>
              <a:t>Single Particle Soot Photometer (SP2)</a:t>
            </a:r>
          </a:p>
          <a:p>
            <a:r>
              <a:rPr lang="en-US" sz="1600" b="1" dirty="0" smtClean="0"/>
              <a:t>Measures: </a:t>
            </a:r>
            <a:r>
              <a:rPr lang="en-US" sz="1400" dirty="0" smtClean="0"/>
              <a:t>black carbon mass and number </a:t>
            </a:r>
          </a:p>
          <a:p>
            <a:r>
              <a:rPr lang="en-US" sz="1600" b="1" dirty="0" smtClean="0"/>
              <a:t>Time resolution: </a:t>
            </a:r>
            <a:r>
              <a:rPr lang="en-US" sz="1400" dirty="0" smtClean="0"/>
              <a:t>single particle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542158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Instrument: </a:t>
            </a:r>
            <a:r>
              <a:rPr lang="en-US" sz="1400" dirty="0" smtClean="0"/>
              <a:t>Fourier Transform Infrared Spectroscopy (FTIR)</a:t>
            </a:r>
          </a:p>
          <a:p>
            <a:r>
              <a:rPr lang="en-US" sz="1600" b="1" dirty="0" smtClean="0"/>
              <a:t>Measures: </a:t>
            </a:r>
            <a:r>
              <a:rPr lang="en-US" sz="1400" dirty="0" smtClean="0"/>
              <a:t>submicron organic functional group concentrations</a:t>
            </a:r>
          </a:p>
          <a:p>
            <a:r>
              <a:rPr lang="en-US" sz="1600" b="1" dirty="0" smtClean="0"/>
              <a:t>Time resolution: </a:t>
            </a:r>
            <a:r>
              <a:rPr lang="en-US" sz="1400" dirty="0" smtClean="0"/>
              <a:t>6-12 hours</a:t>
            </a:r>
            <a:endParaRPr lang="en-US" sz="1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187"/>
          </a:xfrm>
        </p:spPr>
        <p:txBody>
          <a:bodyPr>
            <a:noAutofit/>
          </a:bodyPr>
          <a:lstStyle/>
          <a:p>
            <a:r>
              <a:rPr lang="en-US" sz="2400" dirty="0" smtClean="0"/>
              <a:t>Measurements of BC, organic, and NR inorganic aerosol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C96F-0D78-7246-8AAB-1F1B78F20BF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aaar_tseries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071004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hang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26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370" y="5487152"/>
            <a:ext cx="3081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Tijuana: 4.0 μg/m</a:t>
            </a:r>
            <a:r>
              <a:rPr lang="en-US" sz="3000" baseline="300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1354" y="5226728"/>
            <a:ext cx="1727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Zhang et al., 2007</a:t>
            </a:r>
            <a:endParaRPr lang="en-US" sz="1600" i="1" dirty="0"/>
          </a:p>
        </p:txBody>
      </p:sp>
      <p:pic>
        <p:nvPicPr>
          <p:cNvPr id="8" name="Picture 7" descr="acsm_pi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96136" y="5212080"/>
            <a:ext cx="2821577" cy="164592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C96F-0D78-7246-8AAB-1F1B78F20BF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70386" y="5823712"/>
            <a:ext cx="234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NR-PM</a:t>
            </a:r>
            <a:r>
              <a:rPr lang="en-US" baseline="-25000" dirty="0" smtClean="0"/>
              <a:t>1</a:t>
            </a:r>
            <a:r>
              <a:rPr lang="en-US" dirty="0" smtClean="0"/>
              <a:t> Composition similar to S. California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9358" y="6016188"/>
            <a:ext cx="177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15 - June 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Temporal variations in non-refractory PM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Parque</a:t>
            </a:r>
            <a:r>
              <a:rPr lang="en-US" sz="2400" dirty="0" smtClean="0"/>
              <a:t> Morelos, May 15-June 30, ACSM)</a:t>
            </a:r>
            <a:endParaRPr lang="en-US" sz="3200" dirty="0"/>
          </a:p>
        </p:txBody>
      </p:sp>
      <p:pic>
        <p:nvPicPr>
          <p:cNvPr id="6" name="Picture 5" descr="ACSM_boxplots_hourly-weekda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417638"/>
            <a:ext cx="9144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TJ153-equi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3075" y="2786966"/>
            <a:ext cx="7656513" cy="3200400"/>
          </a:xfrm>
          <a:prstGeom prst="rect">
            <a:avLst/>
          </a:prstGeom>
        </p:spPr>
      </p:pic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267200" cy="10636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/>
              <a:t>Organic Functional Groups by FTIR</a:t>
            </a: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8129588" y="5957888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fld id="{C4FB2192-7954-7C4B-B9E1-7C3BB7122A43}" type="slidenum">
              <a:rPr lang="en-US" sz="1400" b="1">
                <a:solidFill>
                  <a:srgbClr val="FFFFFF"/>
                </a:solidFill>
                <a:latin typeface="Calibri" pitchFamily="-112" charset="0"/>
              </a:rPr>
              <a:pPr algn="ctr" defTabSz="457200" eaLnBrk="1" hangingPunct="1"/>
              <a:t>6</a:t>
            </a:fld>
            <a:endParaRPr lang="en-US" sz="1400" b="1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32773" name="TextBox 30"/>
          <p:cNvSpPr txBox="1">
            <a:spLocks noChangeArrowheads="1"/>
          </p:cNvSpPr>
          <p:nvPr/>
        </p:nvSpPr>
        <p:spPr bwMode="auto">
          <a:xfrm>
            <a:off x="236538" y="6216650"/>
            <a:ext cx="8981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>
              <a:buClr>
                <a:schemeClr val="accent1"/>
              </a:buClr>
              <a:buFont typeface="Courier New" pitchFamily="-112" charset="0"/>
              <a:buChar char="o"/>
            </a:pPr>
            <a:r>
              <a:rPr lang="en-US" sz="1800" dirty="0">
                <a:latin typeface="Calibri" pitchFamily="-112" charset="0"/>
              </a:rPr>
              <a:t>Peak area is proportional to the moles of bond on the sample filter.</a:t>
            </a:r>
          </a:p>
          <a:p>
            <a:pPr defTabSz="457200" eaLnBrk="1" hangingPunct="1">
              <a:buClr>
                <a:schemeClr val="accent1"/>
              </a:buClr>
              <a:buFont typeface="Courier New" pitchFamily="-112" charset="0"/>
              <a:buChar char="o"/>
            </a:pPr>
            <a:r>
              <a:rPr lang="en-US" sz="1800" dirty="0">
                <a:latin typeface="Calibri" pitchFamily="-112" charset="0"/>
              </a:rPr>
              <a:t>Proportionality constant varies with each functional group and is </a:t>
            </a:r>
            <a:r>
              <a:rPr lang="en-US" sz="1800" dirty="0" smtClean="0">
                <a:latin typeface="Calibri" pitchFamily="-112" charset="0"/>
              </a:rPr>
              <a:t>calibrated in the laboratory. </a:t>
            </a:r>
            <a:endParaRPr lang="en-US" sz="1800" dirty="0">
              <a:latin typeface="Calibri" pitchFamily="-112" charset="0"/>
            </a:endParaRPr>
          </a:p>
        </p:txBody>
      </p: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flipH="1">
            <a:off x="3124200" y="1371600"/>
            <a:ext cx="76200" cy="266858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200400" y="1295400"/>
            <a:ext cx="2741613" cy="290671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 bwMode="auto">
          <a:xfrm>
            <a:off x="1862138" y="1216025"/>
            <a:ext cx="2673350" cy="3698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Carboxylic Acid (</a:t>
            </a:r>
            <a:r>
              <a:rPr lang="en-US" sz="1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</a:rPr>
              <a:t>COOH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/>
          <p:cNvCxnSpPr>
            <a:stCxn id="0" idx="2"/>
          </p:cNvCxnSpPr>
          <p:nvPr/>
        </p:nvCxnSpPr>
        <p:spPr bwMode="auto">
          <a:xfrm rot="5400000">
            <a:off x="5864225" y="3322638"/>
            <a:ext cx="1930400" cy="7683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67400" y="2362200"/>
            <a:ext cx="2487613" cy="376238"/>
          </a:xfrm>
          <a:prstGeom prst="rect">
            <a:avLst/>
          </a:prstGeom>
          <a:solidFill>
            <a:srgbClr val="FF9B0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+mn-lt"/>
                <a:ea typeface="Arial" pitchFamily="-111" charset="0"/>
                <a:cs typeface="Arial" pitchFamily="-111" charset="0"/>
              </a:rPr>
              <a:t>Primary Amine (CNH</a:t>
            </a:r>
            <a:r>
              <a:rPr lang="en-US" sz="1800" baseline="-25000">
                <a:solidFill>
                  <a:srgbClr val="000000"/>
                </a:solidFill>
                <a:latin typeface="+mn-lt"/>
                <a:ea typeface="Arial" pitchFamily="-111" charset="0"/>
                <a:cs typeface="Arial" pitchFamily="-111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+mn-lt"/>
                <a:ea typeface="Arial" pitchFamily="-111" charset="0"/>
                <a:cs typeface="Arial" pitchFamily="-111" charset="0"/>
              </a:rPr>
              <a:t>)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172200" y="3048000"/>
            <a:ext cx="2717800" cy="3762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>
                <a:solidFill>
                  <a:srgbClr val="000000"/>
                </a:solidFill>
                <a:latin typeface="Calibri" pitchFamily="-112" charset="0"/>
                <a:ea typeface="Arial" pitchFamily="-112" charset="0"/>
                <a:cs typeface="Arial" pitchFamily="-112" charset="0"/>
              </a:rPr>
              <a:t>Organic Nitrate (CONO</a:t>
            </a:r>
            <a:r>
              <a:rPr lang="en-US" sz="1800" baseline="-25000">
                <a:solidFill>
                  <a:srgbClr val="000000"/>
                </a:solidFill>
                <a:latin typeface="Calibri" pitchFamily="-112" charset="0"/>
                <a:ea typeface="Arial" pitchFamily="-112" charset="0"/>
                <a:cs typeface="Arial" pitchFamily="-112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Calibri" pitchFamily="-112" charset="0"/>
                <a:ea typeface="Arial" pitchFamily="-112" charset="0"/>
                <a:cs typeface="Arial" pitchFamily="-112" charset="0"/>
              </a:rPr>
              <a:t>)</a:t>
            </a:r>
          </a:p>
        </p:txBody>
      </p:sp>
      <p:cxnSp>
        <p:nvCxnSpPr>
          <p:cNvPr id="94" name="Straight Connector 93"/>
          <p:cNvCxnSpPr>
            <a:cxnSpLocks noChangeShapeType="1"/>
          </p:cNvCxnSpPr>
          <p:nvPr/>
        </p:nvCxnSpPr>
        <p:spPr bwMode="auto">
          <a:xfrm rot="16200000" flipH="1">
            <a:off x="6736557" y="3869531"/>
            <a:ext cx="971550" cy="122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6" name="Straight Arrow Connector 95"/>
          <p:cNvCxnSpPr>
            <a:cxnSpLocks noChangeShapeType="1"/>
          </p:cNvCxnSpPr>
          <p:nvPr/>
        </p:nvCxnSpPr>
        <p:spPr bwMode="auto">
          <a:xfrm>
            <a:off x="7265988" y="4414838"/>
            <a:ext cx="390525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7"/>
          <p:cNvCxnSpPr/>
          <p:nvPr/>
        </p:nvCxnSpPr>
        <p:spPr bwMode="auto">
          <a:xfrm rot="16200000" flipH="1">
            <a:off x="1212093" y="2547106"/>
            <a:ext cx="1697038" cy="107322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211138" y="1803400"/>
            <a:ext cx="3687762" cy="37623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Organic hydroxyl or alcohol (COH)</a:t>
            </a:r>
          </a:p>
        </p:txBody>
      </p:sp>
      <p:cxnSp>
        <p:nvCxnSpPr>
          <p:cNvPr id="12" name="Straight Arrow Connector 11"/>
          <p:cNvCxnSpPr>
            <a:stCxn id="0" idx="2"/>
          </p:cNvCxnSpPr>
          <p:nvPr/>
        </p:nvCxnSpPr>
        <p:spPr bwMode="auto">
          <a:xfrm rot="16200000" flipH="1">
            <a:off x="4770437" y="3382963"/>
            <a:ext cx="1096963" cy="731838"/>
          </a:xfrm>
          <a:prstGeom prst="straightConnector1">
            <a:avLst/>
          </a:prstGeom>
          <a:ln>
            <a:solidFill>
              <a:srgbClr val="4BACC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886200" y="3124200"/>
            <a:ext cx="1800225" cy="376238"/>
          </a:xfrm>
          <a:prstGeom prst="rect">
            <a:avLst/>
          </a:prstGeom>
          <a:solidFill>
            <a:srgbClr val="4BACC6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Carbonyl (C=O)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H="1">
            <a:off x="2561228" y="3077572"/>
            <a:ext cx="2068513" cy="180568"/>
          </a:xfrm>
          <a:prstGeom prst="straightConnector1">
            <a:avLst/>
          </a:prstGeom>
          <a:solidFill>
            <a:srgbClr val="3366FF"/>
          </a:solidFill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2471738" y="2236788"/>
            <a:ext cx="2074862" cy="6508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Alkane and </a:t>
            </a:r>
            <a:r>
              <a:rPr lang="en-US" sz="1800" dirty="0" err="1"/>
              <a:t>alkene</a:t>
            </a:r>
            <a:endParaRPr lang="en-US" sz="1800" dirty="0"/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(C-CH, C=C-H)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7734300" y="131763"/>
            <a:ext cx="1266825" cy="1230312"/>
            <a:chOff x="4550344" y="766846"/>
            <a:chExt cx="1266825" cy="1230313"/>
          </a:xfrm>
        </p:grpSpPr>
        <p:cxnSp>
          <p:nvCxnSpPr>
            <p:cNvPr id="56" name="Straight Connector 55"/>
            <p:cNvCxnSpPr/>
            <p:nvPr/>
          </p:nvCxnSpPr>
          <p:spPr>
            <a:xfrm rot="18900000">
              <a:off x="4550344" y="1617747"/>
              <a:ext cx="52546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2700000">
              <a:off x="4914675" y="1618541"/>
              <a:ext cx="523875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 bwMode="auto">
            <a:xfrm>
              <a:off x="5280594" y="1620922"/>
              <a:ext cx="536575" cy="37623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ea typeface="Arial" pitchFamily="-111" charset="0"/>
                  <a:cs typeface="Arial" pitchFamily="-111" charset="0"/>
                </a:rPr>
                <a:t>OH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rot="5400000">
              <a:off x="4756719" y="1262146"/>
              <a:ext cx="39211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4845619" y="1262146"/>
              <a:ext cx="39211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 bwMode="auto">
            <a:xfrm flipH="1">
              <a:off x="4820219" y="766846"/>
              <a:ext cx="373063" cy="37623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ea typeface="Arial" pitchFamily="-111" charset="0"/>
                  <a:cs typeface="Arial" pitchFamily="-111" charset="0"/>
                </a:rPr>
                <a:t>O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059488" y="1174750"/>
            <a:ext cx="608012" cy="571500"/>
            <a:chOff x="3688331" y="1808857"/>
            <a:chExt cx="608012" cy="572491"/>
          </a:xfrm>
        </p:grpSpPr>
        <p:cxnSp>
          <p:nvCxnSpPr>
            <p:cNvPr id="71" name="Straight Connector 70"/>
            <p:cNvCxnSpPr/>
            <p:nvPr/>
          </p:nvCxnSpPr>
          <p:spPr bwMode="auto">
            <a:xfrm rot="5400000">
              <a:off x="3742843" y="1955957"/>
              <a:ext cx="295787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3688331" y="2004458"/>
              <a:ext cx="608012" cy="376890"/>
            </a:xfrm>
            <a:prstGeom prst="rect">
              <a:avLst/>
            </a:prstGeom>
            <a:solidFill>
              <a:srgbClr val="FF9B06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" pitchFamily="-111" charset="0"/>
                  <a:cs typeface="Arial" pitchFamily="-111" charset="0"/>
                </a:rPr>
                <a:t>NH</a:t>
              </a:r>
              <a:r>
                <a:rPr lang="en-US" sz="1800" baseline="-25000" dirty="0">
                  <a:solidFill>
                    <a:srgbClr val="000000"/>
                  </a:solidFill>
                  <a:latin typeface="+mn-lt"/>
                  <a:ea typeface="Arial" pitchFamily="-111" charset="0"/>
                  <a:cs typeface="Arial" pitchFamily="-111" charset="0"/>
                </a:rPr>
                <a:t>2</a:t>
              </a:r>
              <a:endParaRPr lang="en-US" sz="1800" dirty="0">
                <a:solidFill>
                  <a:srgbClr val="000000"/>
                </a:solidFill>
                <a:latin typeface="+mn-lt"/>
                <a:ea typeface="Arial" pitchFamily="-111" charset="0"/>
                <a:cs typeface="Arial" pitchFamily="-111" charset="0"/>
              </a:endParaRPr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7635875" y="1138238"/>
            <a:ext cx="1181100" cy="857250"/>
            <a:chOff x="4429695" y="1789807"/>
            <a:chExt cx="1181101" cy="858234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4462070" y="1936820"/>
              <a:ext cx="295614" cy="1587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 flipH="1">
              <a:off x="4429695" y="2017079"/>
              <a:ext cx="373062" cy="3766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rgbClr val="000000"/>
                  </a:solidFill>
                  <a:latin typeface="+mn-lt"/>
                  <a:ea typeface="Arial" pitchFamily="-111" charset="0"/>
                  <a:cs typeface="Arial" pitchFamily="-111" charset="0"/>
                </a:rPr>
                <a:t>O</a:t>
              </a:r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4801169" y="2201441"/>
              <a:ext cx="809627" cy="446600"/>
              <a:chOff x="4801169" y="2201441"/>
              <a:chExt cx="809627" cy="446600"/>
            </a:xfrm>
          </p:grpSpPr>
          <p:cxnSp>
            <p:nvCxnSpPr>
              <p:cNvPr id="83" name="Straight Connector 15"/>
              <p:cNvCxnSpPr/>
              <p:nvPr/>
            </p:nvCxnSpPr>
            <p:spPr bwMode="auto">
              <a:xfrm>
                <a:off x="4801170" y="2201441"/>
                <a:ext cx="241300" cy="1843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>
                <a:spLocks noChangeArrowheads="1"/>
              </p:cNvSpPr>
              <p:nvPr/>
            </p:nvSpPr>
            <p:spPr bwMode="auto">
              <a:xfrm>
                <a:off x="4990083" y="2271372"/>
                <a:ext cx="620713" cy="3766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 eaLnBrk="1" hangingPunct="1"/>
                <a:r>
                  <a:rPr lang="en-US" sz="1800">
                    <a:solidFill>
                      <a:srgbClr val="000000"/>
                    </a:solidFill>
                    <a:latin typeface="Calibri" pitchFamily="-112" charset="0"/>
                    <a:ea typeface="Arial" pitchFamily="-112" charset="0"/>
                    <a:cs typeface="Arial" pitchFamily="-112" charset="0"/>
                  </a:rPr>
                  <a:t>NO</a:t>
                </a:r>
                <a:r>
                  <a:rPr lang="en-US" sz="1800" baseline="-25000">
                    <a:solidFill>
                      <a:srgbClr val="000000"/>
                    </a:solidFill>
                    <a:latin typeface="Calibri" pitchFamily="-112" charset="0"/>
                    <a:ea typeface="Arial" pitchFamily="-112" charset="0"/>
                    <a:cs typeface="Arial" pitchFamily="-112" charset="0"/>
                  </a:rPr>
                  <a:t>2</a:t>
                </a:r>
                <a:endParaRPr lang="en-US" sz="1800">
                  <a:solidFill>
                    <a:srgbClr val="000000"/>
                  </a:solidFill>
                  <a:latin typeface="Calibri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32804" name="TextBox 50"/>
          <p:cNvSpPr txBox="1">
            <a:spLocks noChangeArrowheads="1"/>
          </p:cNvSpPr>
          <p:nvPr/>
        </p:nvSpPr>
        <p:spPr bwMode="auto">
          <a:xfrm>
            <a:off x="8153400" y="192088"/>
            <a:ext cx="121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200">
                <a:latin typeface="Calibri" pitchFamily="-112" charset="0"/>
              </a:rPr>
              <a:t>“fictitious” organic molecule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4687888" y="576263"/>
            <a:ext cx="1281112" cy="1179512"/>
            <a:chOff x="2316731" y="1211128"/>
            <a:chExt cx="1281114" cy="1179513"/>
          </a:xfrm>
        </p:grpSpPr>
        <p:cxnSp>
          <p:nvCxnSpPr>
            <p:cNvPr id="89" name="Straight Connector 1"/>
            <p:cNvCxnSpPr/>
            <p:nvPr/>
          </p:nvCxnSpPr>
          <p:spPr bwMode="auto">
            <a:xfrm rot="18900000">
              <a:off x="3072382" y="1642928"/>
              <a:ext cx="52546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 rot="18900000">
              <a:off x="2708844" y="1998529"/>
              <a:ext cx="525464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2878707" y="1542915"/>
              <a:ext cx="279400" cy="271463"/>
            </a:xfrm>
            <a:prstGeom prst="lin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 bwMode="auto">
            <a:xfrm>
              <a:off x="2316731" y="2014404"/>
              <a:ext cx="536576" cy="376237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ea typeface="Arial" pitchFamily="-111" charset="0"/>
                  <a:cs typeface="Arial" pitchFamily="-111" charset="0"/>
                </a:rPr>
                <a:t>HO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2327843" y="1211128"/>
              <a:ext cx="536576" cy="376237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ea typeface="Arial" pitchFamily="-111" charset="0"/>
                  <a:cs typeface="Arial" pitchFamily="-111" charset="0"/>
                </a:rPr>
                <a:t>HO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389563" y="76200"/>
            <a:ext cx="1331912" cy="1169988"/>
            <a:chOff x="2205607" y="710549"/>
            <a:chExt cx="1331912" cy="1170723"/>
          </a:xfrm>
        </p:grpSpPr>
        <p:cxnSp>
          <p:nvCxnSpPr>
            <p:cNvPr id="98" name="Straight Connector 3"/>
            <p:cNvCxnSpPr/>
            <p:nvPr/>
          </p:nvCxnSpPr>
          <p:spPr>
            <a:xfrm rot="18900000">
              <a:off x="3012057" y="1617581"/>
              <a:ext cx="52546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4"/>
            <p:cNvGrpSpPr>
              <a:grpSpLocks/>
            </p:cNvGrpSpPr>
            <p:nvPr/>
          </p:nvGrpSpPr>
          <p:grpSpPr bwMode="auto">
            <a:xfrm>
              <a:off x="2205607" y="710549"/>
              <a:ext cx="1006475" cy="1170723"/>
              <a:chOff x="3018407" y="710549"/>
              <a:chExt cx="1006475" cy="1170723"/>
            </a:xfrm>
          </p:grpSpPr>
          <p:cxnSp>
            <p:nvCxnSpPr>
              <p:cNvPr id="100" name="Straight Connector 4"/>
              <p:cNvCxnSpPr/>
              <p:nvPr/>
            </p:nvCxnSpPr>
            <p:spPr>
              <a:xfrm rot="2700000">
                <a:off x="3454010" y="1618376"/>
                <a:ext cx="52420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>
                <a:off x="3254944" y="1110850"/>
                <a:ext cx="279400" cy="271634"/>
              </a:xfrm>
              <a:prstGeom prst="lin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 rot="16200000">
                <a:off x="3588232" y="1069635"/>
                <a:ext cx="277988" cy="271463"/>
              </a:xfrm>
              <a:prstGeom prst="lin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 bwMode="auto">
              <a:xfrm>
                <a:off x="3666107" y="710549"/>
                <a:ext cx="358775" cy="37647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/>
                  <a:t>H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 bwMode="auto">
              <a:xfrm>
                <a:off x="3018407" y="735965"/>
                <a:ext cx="358775" cy="37647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/>
                  <a:t>H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 bwMode="auto">
              <a:xfrm>
                <a:off x="3369244" y="1217280"/>
                <a:ext cx="358775" cy="376473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/>
                  <a:t>C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6461125" y="157163"/>
            <a:ext cx="371475" cy="1076325"/>
            <a:chOff x="3277169" y="792247"/>
            <a:chExt cx="371475" cy="1074900"/>
          </a:xfrm>
        </p:grpSpPr>
        <p:cxnSp>
          <p:nvCxnSpPr>
            <p:cNvPr id="107" name="Straight Connector 106"/>
            <p:cNvCxnSpPr/>
            <p:nvPr/>
          </p:nvCxnSpPr>
          <p:spPr bwMode="auto">
            <a:xfrm rot="5400000">
              <a:off x="3213137" y="1287682"/>
              <a:ext cx="393179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rot="5400000">
              <a:off x="3314737" y="1287682"/>
              <a:ext cx="393179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 bwMode="auto">
            <a:xfrm flipH="1">
              <a:off x="3277169" y="792247"/>
              <a:ext cx="371475" cy="375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ea typeface="Arial" pitchFamily="-111" charset="0"/>
                  <a:cs typeface="Arial" pitchFamily="-111" charset="0"/>
                </a:rPr>
                <a:t>O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2700000">
              <a:off x="3384672" y="1604763"/>
              <a:ext cx="52318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7016750" y="157163"/>
            <a:ext cx="723900" cy="1089025"/>
            <a:chOff x="3832688" y="792247"/>
            <a:chExt cx="724541" cy="1089025"/>
          </a:xfrm>
        </p:grpSpPr>
        <p:cxnSp>
          <p:nvCxnSpPr>
            <p:cNvPr id="112" name="Straight Connector 5"/>
            <p:cNvCxnSpPr/>
            <p:nvPr/>
          </p:nvCxnSpPr>
          <p:spPr>
            <a:xfrm rot="2700000">
              <a:off x="4181684" y="1618540"/>
              <a:ext cx="523875" cy="15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 flipV="1">
              <a:off x="3832688" y="1433597"/>
              <a:ext cx="424238" cy="3571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rot="5400000">
              <a:off x="4108494" y="1283577"/>
              <a:ext cx="295275" cy="15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 bwMode="auto">
            <a:xfrm>
              <a:off x="4020179" y="792247"/>
              <a:ext cx="537050" cy="376237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ea typeface="Arial" pitchFamily="-111" charset="0"/>
                  <a:cs typeface="Arial" pitchFamily="-111" charset="0"/>
                </a:rPr>
                <a:t>HO</a:t>
              </a:r>
            </a:p>
          </p:txBody>
        </p:sp>
      </p:grp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6107113" y="1154113"/>
            <a:ext cx="1098550" cy="1004887"/>
            <a:chOff x="2910455" y="1814595"/>
            <a:chExt cx="1098294" cy="1004330"/>
          </a:xfrm>
        </p:grpSpPr>
        <p:grpSp>
          <p:nvGrpSpPr>
            <p:cNvPr id="20" name="Group 76"/>
            <p:cNvGrpSpPr>
              <a:grpSpLocks/>
            </p:cNvGrpSpPr>
            <p:nvPr/>
          </p:nvGrpSpPr>
          <p:grpSpPr bwMode="auto">
            <a:xfrm flipH="1">
              <a:off x="2910455" y="2373085"/>
              <a:ext cx="620568" cy="445840"/>
              <a:chOff x="4801169" y="2201634"/>
              <a:chExt cx="620568" cy="445840"/>
            </a:xfrm>
          </p:grpSpPr>
          <p:cxnSp>
            <p:nvCxnSpPr>
              <p:cNvPr id="120" name="Straight Connector 119"/>
              <p:cNvCxnSpPr/>
              <p:nvPr/>
            </p:nvCxnSpPr>
            <p:spPr bwMode="auto">
              <a:xfrm>
                <a:off x="4801170" y="2201634"/>
                <a:ext cx="241244" cy="184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 bwMode="auto">
              <a:xfrm flipH="1">
                <a:off x="4801170" y="2271445"/>
                <a:ext cx="620567" cy="37602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000000"/>
                    </a:solidFill>
                    <a:ea typeface="Arial" pitchFamily="-111" charset="0"/>
                    <a:cs typeface="Arial" pitchFamily="-111" charset="0"/>
                  </a:rPr>
                  <a:t>NO</a:t>
                </a:r>
                <a:r>
                  <a:rPr lang="en-US" sz="1800" baseline="-25000" dirty="0">
                    <a:solidFill>
                      <a:srgbClr val="000000"/>
                    </a:solidFill>
                    <a:ea typeface="Arial" pitchFamily="-111" charset="0"/>
                    <a:cs typeface="Arial" pitchFamily="-111" charset="0"/>
                  </a:rPr>
                  <a:t>2</a:t>
                </a:r>
                <a:endParaRPr lang="en-US" sz="1800" dirty="0">
                  <a:solidFill>
                    <a:srgbClr val="000000"/>
                  </a:solidFill>
                  <a:ea typeface="Arial" pitchFamily="-111" charset="0"/>
                  <a:cs typeface="Arial" pitchFamily="-111" charset="0"/>
                </a:endParaRPr>
              </a:p>
            </p:txBody>
          </p:sp>
        </p:grpSp>
        <p:cxnSp>
          <p:nvCxnSpPr>
            <p:cNvPr id="118" name="Straight Connector 117"/>
            <p:cNvCxnSpPr/>
            <p:nvPr/>
          </p:nvCxnSpPr>
          <p:spPr bwMode="auto">
            <a:xfrm rot="5400000">
              <a:off x="3668357" y="1961357"/>
              <a:ext cx="295111" cy="1587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 bwMode="auto">
            <a:xfrm flipH="1">
              <a:off x="3635773" y="2043068"/>
              <a:ext cx="372976" cy="376028"/>
            </a:xfrm>
            <a:prstGeom prst="rect">
              <a:avLst/>
            </a:prstGeom>
            <a:solidFill>
              <a:srgbClr val="C4BD97"/>
            </a:solidFill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ea typeface="Arial" pitchFamily="-111" charset="0"/>
                  <a:cs typeface="Arial" pitchFamily="-111" charset="0"/>
                </a:rPr>
                <a:t>O</a:t>
              </a:r>
            </a:p>
          </p:txBody>
        </p:sp>
      </p:grpSp>
    </p:spTree>
  </p:cSld>
  <p:clrMapOvr>
    <a:masterClrMapping/>
  </p:clrMapOvr>
  <p:transition advTm="2308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e-b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9527" y="0"/>
            <a:ext cx="49876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8835" y="1010506"/>
            <a:ext cx="29850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/>
              <a:buChar char="•"/>
            </a:pPr>
            <a:r>
              <a:rPr lang="en-US" dirty="0" smtClean="0"/>
              <a:t>Functional group composition in Tijuana resembles composition observed in other urban areas.</a:t>
            </a:r>
          </a:p>
          <a:p>
            <a:pPr marL="91440" indent="-91440">
              <a:buFont typeface="Arial"/>
              <a:buChar char="•"/>
            </a:pPr>
            <a:r>
              <a:rPr lang="en-US" dirty="0" smtClean="0"/>
              <a:t>Distinctly different from average composition of samples collected in non-urban areas.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33400" y="38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464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28600" y="2613124"/>
            <a:ext cx="22867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91440" indent="-91440">
              <a:buFont typeface="Arial"/>
              <a:buChar char="•"/>
            </a:pPr>
            <a:r>
              <a:rPr lang="en-US" sz="1600" dirty="0" smtClean="0"/>
              <a:t>Generally uniform composition throughout</a:t>
            </a:r>
            <a:r>
              <a:rPr lang="en-US" sz="1600" dirty="0"/>
              <a:t>, </a:t>
            </a:r>
            <a:r>
              <a:rPr lang="en-US" sz="1600" dirty="0" smtClean="0"/>
              <a:t>except during low-concentration periods.</a:t>
            </a:r>
          </a:p>
          <a:p>
            <a:pPr marL="91440" indent="-91440">
              <a:buFont typeface="Arial"/>
              <a:buChar char="•"/>
            </a:pPr>
            <a:r>
              <a:rPr lang="en-US" sz="1600" dirty="0" smtClean="0"/>
              <a:t>Weekday and weekend composition is similar with a few exceptions.</a:t>
            </a:r>
            <a:endParaRPr lang="en-US" sz="1600" dirty="0"/>
          </a:p>
        </p:txBody>
      </p:sp>
      <p:pic>
        <p:nvPicPr>
          <p:cNvPr id="2061" name="Picture 13" descr="bar-pi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"/>
            <a:ext cx="6477000" cy="6477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381000"/>
            <a:ext cx="279749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Weekly variations in functional group composition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C96F-0D78-7246-8AAB-1F1B78F20B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CorrOFGSourc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78994" y="0"/>
            <a:ext cx="83860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7011" y="1756506"/>
            <a:ext cx="26885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Potential sources of organic functional groups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1104</Words>
  <Application>Microsoft Macintosh PowerPoint</Application>
  <PresentationFormat>On-screen Show (4:3)</PresentationFormat>
  <Paragraphs>146</Paragraphs>
  <Slides>19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Temporal variations of aerosol components in Tijuana, Mexico, during the Cal-Mex campaign</vt:lpstr>
      <vt:lpstr>Slide 2</vt:lpstr>
      <vt:lpstr>Measurements of BC, organic, and NR inorganic aerosol</vt:lpstr>
      <vt:lpstr>Slide 4</vt:lpstr>
      <vt:lpstr>Temporal variations in non-refractory PM1  (Parque Morelos, May 15-June 30, ACSM)</vt:lpstr>
      <vt:lpstr>Organic Functional Groups by FTIR</vt:lpstr>
      <vt:lpstr>Slide 7</vt:lpstr>
      <vt:lpstr>Weekly variations in functional group composition</vt:lpstr>
      <vt:lpstr>Slide 9</vt:lpstr>
      <vt:lpstr>POSITIVE MATRIX FACTORIZATION</vt:lpstr>
      <vt:lpstr>PMF factors</vt:lpstr>
      <vt:lpstr>Components from FTIR spectra decomposition</vt:lpstr>
      <vt:lpstr>Temporal variations in BC number concentrations</vt:lpstr>
      <vt:lpstr>BC emission events during evening hours</vt:lpstr>
      <vt:lpstr>Association of black carbon with sources of organic PM</vt:lpstr>
      <vt:lpstr>Correlation of BC number concentrations with ACSM mass fragments (markers)</vt:lpstr>
      <vt:lpstr>Slide 17</vt:lpstr>
      <vt:lpstr>Particle types</vt:lpstr>
      <vt:lpstr>Conclusions</vt:lpstr>
    </vt:vector>
  </TitlesOfParts>
  <Company>University of California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92</cp:revision>
  <dcterms:created xsi:type="dcterms:W3CDTF">2011-05-18T17:31:29Z</dcterms:created>
  <dcterms:modified xsi:type="dcterms:W3CDTF">2011-05-18T17:35:31Z</dcterms:modified>
</cp:coreProperties>
</file>