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12" r:id="rId3"/>
    <p:sldId id="307" r:id="rId4"/>
    <p:sldId id="292" r:id="rId5"/>
    <p:sldId id="290" r:id="rId6"/>
    <p:sldId id="310" r:id="rId7"/>
    <p:sldId id="297" r:id="rId8"/>
    <p:sldId id="301" r:id="rId9"/>
    <p:sldId id="264" r:id="rId10"/>
    <p:sldId id="274" r:id="rId11"/>
    <p:sldId id="287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CC0099"/>
    <a:srgbClr val="CC00FF"/>
    <a:srgbClr val="FF9999"/>
    <a:srgbClr val="FF00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45" autoAdjust="0"/>
  </p:normalViewPr>
  <p:slideViewPr>
    <p:cSldViewPr>
      <p:cViewPr varScale="1">
        <p:scale>
          <a:sx n="81" d="100"/>
          <a:sy n="81" d="100"/>
        </p:scale>
        <p:origin x="-15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111DF-C9B5-4336-AE17-ABE51176034A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1ADD5-CEBE-4DD8-A19C-84238656A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ADD5-CEBE-4DD8-A19C-84238656A44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ADD5-CEBE-4DD8-A19C-84238656A44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E:\2010.06_CARES\DataTreatment\CARES_parts1_2.pxp          </a:t>
            </a:r>
            <a:r>
              <a:rPr lang="en-US" dirty="0" err="1" smtClean="0"/>
              <a:t>AMStotal_vs_SMPSvolume</a:t>
            </a:r>
            <a:r>
              <a:rPr lang="en-US" dirty="0" smtClean="0"/>
              <a:t> 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6B69E-AB11-4777-B6CA-B59BC2B42A8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E:\2010.06_CARES\DataTreatment\CARES_parts1_2.pxp          TimeSeries_Contribution_3()          </a:t>
            </a:r>
            <a:r>
              <a:rPr lang="en-US" dirty="0" err="1" smtClean="0"/>
              <a:t>PieChart_Species</a:t>
            </a:r>
            <a:r>
              <a:rPr lang="en-US" dirty="0" smtClean="0"/>
              <a:t>()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E7A344-61F9-466B-BE01-D994F73CD7C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E:\2010.06_CARES\DataTreatment\CARES_SizeDistr.pxp          </a:t>
            </a:r>
            <a:r>
              <a:rPr lang="en-US" dirty="0" err="1" smtClean="0"/>
              <a:t>PToF_SizeDistr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ADD5-CEBE-4DD8-A19C-84238656A44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AAS_Plot_1()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ADD5-CEBE-4DD8-A19C-84238656A44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ADD5-CEBE-4DD8-A19C-84238656A44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Sally_TrianglePlot_PMF</a:t>
            </a:r>
            <a:r>
              <a:rPr lang="en-US" dirty="0" smtClean="0"/>
              <a:t>()     Sally_TrianglePlot_PMF_2()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ADD5-CEBE-4DD8-A19C-84238656A44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CalNex_20110519_C()</a:t>
            </a:r>
            <a:r>
              <a:rPr lang="en-US" baseline="0" dirty="0"/>
              <a:t> </a:t>
            </a:r>
            <a:r>
              <a:rPr lang="en-US" baseline="0" dirty="0" smtClean="0"/>
              <a:t>    CalNex_20110519_D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ADD5-CEBE-4DD8-A19C-84238656A44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2C4E-4BBB-4487-AFCF-C561FDE5A17F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72608-3871-4BF0-8F19-8F4F06D1E7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2C4E-4BBB-4487-AFCF-C561FDE5A17F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72608-3871-4BF0-8F19-8F4F06D1E7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2C4E-4BBB-4487-AFCF-C561FDE5A17F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72608-3871-4BF0-8F19-8F4F06D1E7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2C4E-4BBB-4487-AFCF-C561FDE5A17F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72608-3871-4BF0-8F19-8F4F06D1E7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2C4E-4BBB-4487-AFCF-C561FDE5A17F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72608-3871-4BF0-8F19-8F4F06D1E7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2C4E-4BBB-4487-AFCF-C561FDE5A17F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72608-3871-4BF0-8F19-8F4F06D1E7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2C4E-4BBB-4487-AFCF-C561FDE5A17F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72608-3871-4BF0-8F19-8F4F06D1E7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2C4E-4BBB-4487-AFCF-C561FDE5A17F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72608-3871-4BF0-8F19-8F4F06D1E7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2C4E-4BBB-4487-AFCF-C561FDE5A17F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72608-3871-4BF0-8F19-8F4F06D1E7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2C4E-4BBB-4487-AFCF-C561FDE5A17F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72608-3871-4BF0-8F19-8F4F06D1E7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2C4E-4BBB-4487-AFCF-C561FDE5A17F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72608-3871-4BF0-8F19-8F4F06D1E7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2C4E-4BBB-4487-AFCF-C561FDE5A17F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72608-3871-4BF0-8F19-8F4F06D1E7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76400"/>
            <a:ext cx="8229600" cy="1569660"/>
          </a:xfrm>
        </p:spPr>
        <p:txBody>
          <a:bodyPr wrap="square">
            <a:spAutoFit/>
          </a:bodyPr>
          <a:lstStyle/>
          <a:p>
            <a:r>
              <a:rPr lang="en-US" sz="3200" b="1" dirty="0" smtClean="0"/>
              <a:t>Insights from the CARES Campaign in Northern California - Biogenic SOA formation and roles in New Particle Growth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601724"/>
            <a:ext cx="8229600" cy="3256276"/>
          </a:xfrm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chemeClr val="tx1"/>
                </a:solidFill>
              </a:rPr>
              <a:t>Ari Setyan</a:t>
            </a:r>
            <a:r>
              <a:rPr lang="en-US" sz="2800" u="sng" baseline="30000" dirty="0" smtClean="0">
                <a:solidFill>
                  <a:schemeClr val="tx1"/>
                </a:solidFill>
              </a:rPr>
              <a:t>1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Qi</a:t>
            </a:r>
            <a:r>
              <a:rPr lang="en-US" sz="2800" dirty="0" smtClean="0">
                <a:solidFill>
                  <a:schemeClr val="tx1"/>
                </a:solidFill>
              </a:rPr>
              <a:t> Zhang</a:t>
            </a:r>
            <a:r>
              <a:rPr lang="en-US" sz="2800" baseline="30000" dirty="0" smtClean="0">
                <a:solidFill>
                  <a:schemeClr val="tx1"/>
                </a:solidFill>
              </a:rPr>
              <a:t>1</a:t>
            </a:r>
            <a:r>
              <a:rPr lang="en-US" sz="2000" dirty="0" smtClean="0"/>
              <a:t>, M. Merkel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, Y. Sun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, C. Song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, B. Knighton</a:t>
            </a:r>
            <a:r>
              <a:rPr lang="en-US" sz="2000" baseline="30000" dirty="0" smtClean="0"/>
              <a:t>4</a:t>
            </a:r>
            <a:r>
              <a:rPr lang="en-US" sz="2000" dirty="0" smtClean="0"/>
              <a:t>, T.B. Onasch</a:t>
            </a:r>
            <a:r>
              <a:rPr lang="en-US" sz="2000" baseline="30000" dirty="0" smtClean="0"/>
              <a:t>5</a:t>
            </a:r>
            <a:r>
              <a:rPr lang="en-US" sz="2000" dirty="0" smtClean="0"/>
              <a:t>, J. Jayne</a:t>
            </a:r>
            <a:r>
              <a:rPr lang="en-US" sz="2000" baseline="30000" dirty="0" smtClean="0"/>
              <a:t>5</a:t>
            </a:r>
            <a:r>
              <a:rPr lang="en-US" sz="2000" dirty="0" smtClean="0"/>
              <a:t>, D.R. Worsnop</a:t>
            </a:r>
            <a:r>
              <a:rPr lang="en-US" sz="2000" baseline="30000" dirty="0" smtClean="0"/>
              <a:t>5</a:t>
            </a:r>
            <a:r>
              <a:rPr lang="en-US" sz="2000" dirty="0" smtClean="0"/>
              <a:t>, S. Herndon</a:t>
            </a:r>
            <a:r>
              <a:rPr lang="en-US" sz="2000" baseline="30000" dirty="0" smtClean="0"/>
              <a:t>5</a:t>
            </a:r>
            <a:r>
              <a:rPr lang="en-US" sz="2000" dirty="0" smtClean="0"/>
              <a:t>, A. Wiedensohler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, J.E. Shilling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, B.A. Flowers</a:t>
            </a:r>
            <a:r>
              <a:rPr lang="en-US" sz="2000" baseline="30000" dirty="0" smtClean="0"/>
              <a:t>6</a:t>
            </a:r>
            <a:r>
              <a:rPr lang="en-US" sz="2000" dirty="0" smtClean="0"/>
              <a:t>, M.K. Dubey</a:t>
            </a:r>
            <a:r>
              <a:rPr lang="en-US" sz="2000" baseline="30000" dirty="0" smtClean="0"/>
              <a:t>6</a:t>
            </a:r>
            <a:r>
              <a:rPr lang="en-US" sz="2000" dirty="0" smtClean="0"/>
              <a:t>, D. Vovchuk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800" baseline="30000" dirty="0" smtClean="0">
                <a:solidFill>
                  <a:schemeClr val="tx1"/>
                </a:solidFill>
              </a:rPr>
              <a:t>1</a:t>
            </a:r>
            <a:r>
              <a:rPr lang="en-US" sz="2800" dirty="0" smtClean="0">
                <a:solidFill>
                  <a:schemeClr val="tx1"/>
                </a:solidFill>
              </a:rPr>
              <a:t> University of California, Davis, CA. </a:t>
            </a:r>
          </a:p>
          <a:p>
            <a:r>
              <a:rPr lang="en-US" sz="2000" dirty="0" smtClean="0"/>
              <a:t>2 Leibniz Institute for </a:t>
            </a:r>
            <a:r>
              <a:rPr lang="en-US" sz="2000" dirty="0" err="1" smtClean="0"/>
              <a:t>Tropospheric</a:t>
            </a:r>
            <a:r>
              <a:rPr lang="en-US" sz="2000" dirty="0" smtClean="0"/>
              <a:t> Research, Leipzig, Germany. 3 Pacific Northwest National Laboratory, Richland, WA. 4 University of Montana, MT. 5 Aerodyne Research Inc., Billerica, MA. 6 Los Alamos National Laboratory, Los Alamos, NM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4495800" cy="114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609600"/>
            <a:ext cx="7103452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609600"/>
            <a:ext cx="7103452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C7CE538-85EF-4189-9CE9-A041EE8EAB6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0" y="17127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Biogenic influenced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vs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urban transport SOA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1" name="Isosceles Triangle 20"/>
          <p:cNvSpPr/>
          <p:nvPr/>
        </p:nvSpPr>
        <p:spPr>
          <a:xfrm rot="19811715">
            <a:off x="2835919" y="909813"/>
            <a:ext cx="1504282" cy="3096818"/>
          </a:xfrm>
          <a:prstGeom prst="triangle">
            <a:avLst/>
          </a:prstGeom>
          <a:solidFill>
            <a:srgbClr val="FF00FF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 rot="3006145">
            <a:off x="2890827" y="2106575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LV-OOA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10200" y="51816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SV-OOA</a:t>
            </a:r>
            <a:endParaRPr lang="en-US" sz="2800" b="1" dirty="0"/>
          </a:p>
        </p:txBody>
      </p:sp>
      <p:sp>
        <p:nvSpPr>
          <p:cNvPr id="25" name="Freeform 24"/>
          <p:cNvSpPr/>
          <p:nvPr/>
        </p:nvSpPr>
        <p:spPr>
          <a:xfrm>
            <a:off x="3681046" y="3434862"/>
            <a:ext cx="3528646" cy="2356338"/>
          </a:xfrm>
          <a:custGeom>
            <a:avLst/>
            <a:gdLst>
              <a:gd name="connsiteX0" fmla="*/ 3528646 w 3528646"/>
              <a:gd name="connsiteY0" fmla="*/ 2344615 h 2356338"/>
              <a:gd name="connsiteX1" fmla="*/ 468923 w 3528646"/>
              <a:gd name="connsiteY1" fmla="*/ 2356338 h 2356338"/>
              <a:gd name="connsiteX2" fmla="*/ 0 w 3528646"/>
              <a:gd name="connsiteY2" fmla="*/ 762000 h 2356338"/>
              <a:gd name="connsiteX3" fmla="*/ 1324708 w 3528646"/>
              <a:gd name="connsiteY3" fmla="*/ 0 h 2356338"/>
              <a:gd name="connsiteX4" fmla="*/ 3528646 w 3528646"/>
              <a:gd name="connsiteY4" fmla="*/ 2344615 h 2356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8646" h="2356338">
                <a:moveTo>
                  <a:pt x="3528646" y="2344615"/>
                </a:moveTo>
                <a:lnTo>
                  <a:pt x="468923" y="2356338"/>
                </a:lnTo>
                <a:lnTo>
                  <a:pt x="0" y="762000"/>
                </a:lnTo>
                <a:lnTo>
                  <a:pt x="1324708" y="0"/>
                </a:lnTo>
                <a:lnTo>
                  <a:pt x="3528646" y="2344615"/>
                </a:lnTo>
                <a:close/>
              </a:path>
            </a:pathLst>
          </a:custGeom>
          <a:solidFill>
            <a:srgbClr val="FF9999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752600" y="6457890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Ng et al., </a:t>
            </a:r>
            <a:r>
              <a:rPr lang="en-US" sz="2000" i="1" dirty="0" err="1" smtClean="0"/>
              <a:t>Atmos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Chem</a:t>
            </a:r>
            <a:r>
              <a:rPr lang="en-US" sz="2000" i="1" dirty="0" smtClean="0"/>
              <a:t> Phys</a:t>
            </a:r>
            <a:r>
              <a:rPr lang="en-US" sz="2000" dirty="0" smtClean="0"/>
              <a:t>, 10 (10), 4625-4641, 2010.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7" grpId="0"/>
      <p:bldP spid="19" grpId="0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332" y="914400"/>
            <a:ext cx="7725868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17127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Biogenic influenced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vs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urban transport SOA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C7CE538-85EF-4189-9CE9-A041EE8EAB64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332" y="914400"/>
            <a:ext cx="7725868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0" y="6211669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PTR-MS data: B. </a:t>
            </a:r>
            <a:r>
              <a:rPr lang="en-US" dirty="0" err="1" smtClean="0"/>
              <a:t>Knighton</a:t>
            </a:r>
            <a:r>
              <a:rPr lang="en-US" dirty="0" smtClean="0"/>
              <a:t>, S. Herndon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524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Conclusions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1143000"/>
            <a:ext cx="9144000" cy="534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Organics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(76%) are the major components of PM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Nucleation events observed almost every day. Both </a:t>
            </a:r>
            <a:r>
              <a:rPr lang="en-US" sz="2800" b="1" dirty="0" smtClean="0">
                <a:solidFill>
                  <a:srgbClr val="00B050"/>
                </a:solidFill>
              </a:rPr>
              <a:t>organics</a:t>
            </a:r>
            <a:r>
              <a:rPr lang="en-US" sz="2800" dirty="0" smtClean="0"/>
              <a:t> and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sulfate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play a key-role for the new particle growth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OA components identified by HR-PMF: </a:t>
            </a: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―"/>
              <a:defRPr/>
            </a:pPr>
            <a:r>
              <a:rPr lang="en-US" sz="2800" b="1" dirty="0" smtClean="0">
                <a:solidFill>
                  <a:srgbClr val="CC0099"/>
                </a:solidFill>
              </a:rPr>
              <a:t>OOA-1</a:t>
            </a:r>
            <a:r>
              <a:rPr lang="en-US" sz="2800" dirty="0" smtClean="0"/>
              <a:t> (O/C = 0.47): 56%, Urban transport</a:t>
            </a: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―"/>
              <a:defRPr/>
            </a:pPr>
            <a:r>
              <a:rPr lang="en-US" sz="2800" b="1" dirty="0" smtClean="0">
                <a:solidFill>
                  <a:srgbClr val="FF66FF"/>
                </a:solidFill>
              </a:rPr>
              <a:t>OOA-2</a:t>
            </a:r>
            <a:r>
              <a:rPr lang="en-US" sz="2800" dirty="0" smtClean="0">
                <a:solidFill>
                  <a:srgbClr val="FF66FF"/>
                </a:solidFill>
              </a:rPr>
              <a:t> </a:t>
            </a:r>
            <a:r>
              <a:rPr lang="en-US" sz="2800" dirty="0" smtClean="0"/>
              <a:t>(O/C = 0.41): 32% Biogenic influenced</a:t>
            </a: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―"/>
              <a:defRPr/>
            </a:pPr>
            <a:r>
              <a:rPr lang="en-US" sz="2800" dirty="0" smtClean="0"/>
              <a:t>HOA (12%): combustion POA (local + transport)</a:t>
            </a:r>
          </a:p>
          <a:p>
            <a:pPr marL="347663" lvl="0" indent="-34766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Unique case studies will be performed to study biogenic SOA production, SOA’s role in new particle growth, and transport of urban plumes.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C7CE538-85EF-4189-9CE9-A041EE8EAB6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Acknowledgements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Financial support: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Department of Energy (DOE)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Atmospheric Aerosol Health (AAH) program of UC Davis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b="1" dirty="0" smtClean="0"/>
              <a:t>Thank you for your attention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Any questions?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C7CE538-85EF-4189-9CE9-A041EE8EAB6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0" y="1066800"/>
            <a:ext cx="2895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Calibri" pitchFamily="34" charset="0"/>
              </a:rPr>
              <a:t>C</a:t>
            </a:r>
            <a:r>
              <a:rPr lang="en-US" sz="3600" dirty="0" smtClean="0">
                <a:latin typeface="Calibri" pitchFamily="34" charset="0"/>
              </a:rPr>
              <a:t>arbonaceous </a:t>
            </a:r>
            <a:r>
              <a:rPr lang="en-US" sz="4400" b="1" dirty="0" smtClean="0">
                <a:solidFill>
                  <a:srgbClr val="FF0000"/>
                </a:solidFill>
                <a:latin typeface="Calibri" pitchFamily="34" charset="0"/>
              </a:rPr>
              <a:t>A</a:t>
            </a:r>
            <a:r>
              <a:rPr lang="en-US" sz="3600" dirty="0" smtClean="0">
                <a:latin typeface="Calibri" pitchFamily="34" charset="0"/>
              </a:rPr>
              <a:t>erosols and </a:t>
            </a:r>
            <a:r>
              <a:rPr lang="en-US" sz="4400" b="1" dirty="0" err="1" smtClean="0">
                <a:solidFill>
                  <a:srgbClr val="FF0000"/>
                </a:solidFill>
                <a:latin typeface="Calibri" pitchFamily="34" charset="0"/>
              </a:rPr>
              <a:t>R</a:t>
            </a:r>
            <a:r>
              <a:rPr lang="en-US" sz="3600" dirty="0" err="1" smtClean="0">
                <a:latin typeface="Calibri" pitchFamily="34" charset="0"/>
              </a:rPr>
              <a:t>adiative</a:t>
            </a:r>
            <a:r>
              <a:rPr lang="en-US" sz="3600" dirty="0" smtClean="0">
                <a:latin typeface="Calibri" pitchFamily="34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Calibri" pitchFamily="34" charset="0"/>
              </a:rPr>
              <a:t>E</a:t>
            </a:r>
            <a:r>
              <a:rPr lang="en-US" sz="3600" dirty="0" smtClean="0">
                <a:latin typeface="Calibri" pitchFamily="34" charset="0"/>
              </a:rPr>
              <a:t>ffects</a:t>
            </a:r>
          </a:p>
          <a:p>
            <a:r>
              <a:rPr lang="en-US" sz="4400" b="1" dirty="0" smtClean="0">
                <a:solidFill>
                  <a:srgbClr val="FF0000"/>
                </a:solidFill>
                <a:latin typeface="Calibri" pitchFamily="34" charset="0"/>
              </a:rPr>
              <a:t>S</a:t>
            </a:r>
            <a:r>
              <a:rPr lang="en-US" sz="3600" dirty="0" smtClean="0">
                <a:latin typeface="Calibri" pitchFamily="34" charset="0"/>
              </a:rPr>
              <a:t>tudy</a:t>
            </a:r>
            <a:endParaRPr lang="en-US" sz="3600" dirty="0"/>
          </a:p>
        </p:txBody>
      </p:sp>
      <p:grpSp>
        <p:nvGrpSpPr>
          <p:cNvPr id="2" name="Group 43"/>
          <p:cNvGrpSpPr/>
          <p:nvPr/>
        </p:nvGrpSpPr>
        <p:grpSpPr>
          <a:xfrm>
            <a:off x="3429000" y="838200"/>
            <a:ext cx="5638800" cy="4038600"/>
            <a:chOff x="3124200" y="0"/>
            <a:chExt cx="5754687" cy="4772025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3124200" y="0"/>
              <a:ext cx="5754687" cy="4772025"/>
              <a:chOff x="2919663" y="2209800"/>
              <a:chExt cx="6136988" cy="4572000"/>
            </a:xfrm>
          </p:grpSpPr>
          <p:pic>
            <p:nvPicPr>
              <p:cNvPr id="35" name="Picture 11" descr="Pic 1.jp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919663" y="2209800"/>
                <a:ext cx="6136988" cy="457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" name="Freeform 35"/>
              <p:cNvSpPr/>
              <p:nvPr/>
            </p:nvSpPr>
            <p:spPr bwMode="auto">
              <a:xfrm>
                <a:off x="4382382" y="4427357"/>
                <a:ext cx="462178" cy="1187869"/>
              </a:xfrm>
              <a:custGeom>
                <a:avLst/>
                <a:gdLst>
                  <a:gd name="connsiteX0" fmla="*/ 0 w 461210"/>
                  <a:gd name="connsiteY0" fmla="*/ 1187116 h 1187116"/>
                  <a:gd name="connsiteX1" fmla="*/ 264694 w 461210"/>
                  <a:gd name="connsiteY1" fmla="*/ 890337 h 1187116"/>
                  <a:gd name="connsiteX2" fmla="*/ 441157 w 461210"/>
                  <a:gd name="connsiteY2" fmla="*/ 497305 h 1187116"/>
                  <a:gd name="connsiteX3" fmla="*/ 385010 w 461210"/>
                  <a:gd name="connsiteY3" fmla="*/ 0 h 1187116"/>
                  <a:gd name="connsiteX4" fmla="*/ 385010 w 461210"/>
                  <a:gd name="connsiteY4" fmla="*/ 0 h 118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1210" h="1187116">
                    <a:moveTo>
                      <a:pt x="0" y="1187116"/>
                    </a:moveTo>
                    <a:cubicBezTo>
                      <a:pt x="95584" y="1096210"/>
                      <a:pt x="191168" y="1005305"/>
                      <a:pt x="264694" y="890337"/>
                    </a:cubicBezTo>
                    <a:cubicBezTo>
                      <a:pt x="338220" y="775369"/>
                      <a:pt x="421104" y="645694"/>
                      <a:pt x="441157" y="497305"/>
                    </a:cubicBezTo>
                    <a:cubicBezTo>
                      <a:pt x="461210" y="348916"/>
                      <a:pt x="385010" y="0"/>
                      <a:pt x="385010" y="0"/>
                    </a:cubicBezTo>
                    <a:lnTo>
                      <a:pt x="385010" y="0"/>
                    </a:lnTo>
                  </a:path>
                </a:pathLst>
              </a:custGeom>
              <a:noFill/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38" name="Oval 37"/>
            <p:cNvSpPr/>
            <p:nvPr/>
          </p:nvSpPr>
          <p:spPr>
            <a:xfrm>
              <a:off x="6096000" y="1219200"/>
              <a:ext cx="533400" cy="609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562600" y="1905000"/>
              <a:ext cx="533400" cy="609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096000" y="2133600"/>
              <a:ext cx="59343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00"/>
                  </a:solidFill>
                </a:rPr>
                <a:t>T0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705600" y="1295400"/>
              <a:ext cx="59343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00"/>
                  </a:solidFill>
                </a:rPr>
                <a:t>T1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sp>
        <p:nvSpPr>
          <p:cNvPr id="47" name="Title 1"/>
          <p:cNvSpPr txBox="1">
            <a:spLocks/>
          </p:cNvSpPr>
          <p:nvPr/>
        </p:nvSpPr>
        <p:spPr>
          <a:xfrm>
            <a:off x="457200" y="152400"/>
            <a:ext cx="82296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Introduction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C7CE538-85EF-4189-9CE9-A041EE8EAB6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2400" y="5124271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4825" indent="-1774825">
              <a:tabLst>
                <a:tab pos="1601788" algn="l"/>
              </a:tabLst>
            </a:pPr>
            <a:r>
              <a:rPr lang="en-US" sz="2400" b="1" dirty="0" smtClean="0"/>
              <a:t>Objectives:</a:t>
            </a:r>
            <a:r>
              <a:rPr lang="en-US" sz="2400" dirty="0" smtClean="0"/>
              <a:t>	- To investigate the evolution and aging of carbonaceous aerosols (anthropogenic and biogenic);</a:t>
            </a:r>
          </a:p>
          <a:p>
            <a:pPr marL="1774825" indent="-1774825">
              <a:tabLst>
                <a:tab pos="1601788" algn="l"/>
              </a:tabLst>
            </a:pPr>
            <a:r>
              <a:rPr lang="en-US" sz="2400" dirty="0" smtClean="0"/>
              <a:t>	- To use field data to improve models.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62800" y="1734978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Aerodyne</a:t>
            </a:r>
          </a:p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HR-</a:t>
            </a:r>
            <a:r>
              <a:rPr lang="en-US" sz="2400" b="1" dirty="0" err="1" smtClean="0">
                <a:solidFill>
                  <a:srgbClr val="0000FF"/>
                </a:solidFill>
              </a:rPr>
              <a:t>ToF</a:t>
            </a:r>
            <a:r>
              <a:rPr lang="en-US" sz="2400" b="1" dirty="0" smtClean="0">
                <a:solidFill>
                  <a:srgbClr val="0000FF"/>
                </a:solidFill>
              </a:rPr>
              <a:t>-AMS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727775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Aerosol</a:t>
            </a:r>
          </a:p>
          <a:p>
            <a:pPr algn="ctr"/>
            <a:r>
              <a:rPr lang="en-US" sz="2000" b="1" dirty="0" smtClean="0"/>
              <a:t>Inlet</a:t>
            </a:r>
          </a:p>
          <a:p>
            <a:pPr algn="ctr"/>
            <a:r>
              <a:rPr lang="en-US" sz="2000" b="1" dirty="0" smtClean="0"/>
              <a:t>PM</a:t>
            </a:r>
            <a:r>
              <a:rPr lang="en-US" sz="2000" b="1" baseline="-25000" dirty="0" smtClean="0"/>
              <a:t>1</a:t>
            </a:r>
            <a:endParaRPr lang="en-US" sz="2000" b="1" baseline="-25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46331"/>
          </a:xfrm>
        </p:spPr>
        <p:txBody>
          <a:bodyPr>
            <a:spAutoFit/>
          </a:bodyPr>
          <a:lstStyle/>
          <a:p>
            <a:r>
              <a:rPr lang="en-US" sz="3600" b="1" dirty="0" smtClean="0"/>
              <a:t>Instrumentation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CE538-85EF-4189-9CE9-A041EE8EAB64}" type="slidenum">
              <a:rPr lang="en-US" smtClean="0"/>
              <a:pPr/>
              <a:t>3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21919" y="2693550"/>
            <a:ext cx="109728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227109" y="2007750"/>
            <a:ext cx="287888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27107" y="3403210"/>
            <a:ext cx="274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524000" y="2998349"/>
            <a:ext cx="2285999" cy="78561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/>
          </a:p>
        </p:txBody>
      </p:sp>
      <p:sp>
        <p:nvSpPr>
          <p:cNvPr id="14" name="TextBox 13"/>
          <p:cNvSpPr txBox="1"/>
          <p:nvPr/>
        </p:nvSpPr>
        <p:spPr>
          <a:xfrm>
            <a:off x="1488744" y="2998351"/>
            <a:ext cx="2362200" cy="769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Thermodenuder</a:t>
            </a:r>
          </a:p>
          <a:p>
            <a:pPr algn="ctr"/>
            <a:r>
              <a:rPr lang="en-US" sz="2000" b="1" i="1" dirty="0" smtClean="0"/>
              <a:t>(35 – 200 </a:t>
            </a:r>
            <a:r>
              <a:rPr lang="en-US" sz="2000" b="1" i="1" baseline="30000" dirty="0" err="1" smtClean="0"/>
              <a:t>o</a:t>
            </a:r>
            <a:r>
              <a:rPr lang="en-US" sz="2000" b="1" i="1" dirty="0" err="1" smtClean="0"/>
              <a:t>C</a:t>
            </a:r>
            <a:r>
              <a:rPr lang="en-US" sz="2000" b="1" i="1" dirty="0" smtClean="0"/>
              <a:t>)</a:t>
            </a:r>
            <a:endParaRPr lang="en-US" sz="2000" b="1" i="1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3832751" y="3403210"/>
            <a:ext cx="274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V="1">
            <a:off x="533400" y="2693550"/>
            <a:ext cx="1371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47799" y="162675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Bypass: </a:t>
            </a:r>
            <a:r>
              <a:rPr lang="en-US" sz="2000" b="1" i="1" dirty="0" smtClean="0"/>
              <a:t>ambient T</a:t>
            </a:r>
            <a:endParaRPr lang="en-US" sz="2000" b="1" i="1" dirty="0"/>
          </a:p>
        </p:txBody>
      </p:sp>
      <p:cxnSp>
        <p:nvCxnSpPr>
          <p:cNvPr id="19" name="Straight Connector 18"/>
          <p:cNvCxnSpPr>
            <a:endCxn id="21" idx="1"/>
          </p:cNvCxnSpPr>
          <p:nvPr/>
        </p:nvCxnSpPr>
        <p:spPr>
          <a:xfrm>
            <a:off x="4085912" y="2693550"/>
            <a:ext cx="706102" cy="70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792013" y="2500509"/>
            <a:ext cx="1608786" cy="4216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/>
          </a:p>
        </p:txBody>
      </p:sp>
      <p:sp>
        <p:nvSpPr>
          <p:cNvPr id="21" name="TextBox 20"/>
          <p:cNvSpPr txBox="1"/>
          <p:nvPr/>
        </p:nvSpPr>
        <p:spPr>
          <a:xfrm>
            <a:off x="4792014" y="2500509"/>
            <a:ext cx="1608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Nafion</a:t>
            </a:r>
            <a:r>
              <a:rPr lang="en-US" sz="2000" b="1" dirty="0" smtClean="0"/>
              <a:t> dryer</a:t>
            </a:r>
            <a:endParaRPr lang="en-US" sz="2000" b="1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6411149" y="2693550"/>
            <a:ext cx="3706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730852" y="3403210"/>
            <a:ext cx="42336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730852" y="1981945"/>
            <a:ext cx="42336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154216" y="1575868"/>
            <a:ext cx="1913584" cy="111768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/>
          </a:p>
        </p:txBody>
      </p:sp>
      <p:sp>
        <p:nvSpPr>
          <p:cNvPr id="26" name="TextBox 25"/>
          <p:cNvSpPr txBox="1"/>
          <p:nvPr/>
        </p:nvSpPr>
        <p:spPr>
          <a:xfrm>
            <a:off x="7154216" y="3114198"/>
            <a:ext cx="1913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SMPS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4216" y="2948199"/>
            <a:ext cx="1913584" cy="81215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/>
          </a:p>
        </p:txBody>
      </p:sp>
      <p:sp>
        <p:nvSpPr>
          <p:cNvPr id="28" name="TextBox 27"/>
          <p:cNvSpPr txBox="1"/>
          <p:nvPr/>
        </p:nvSpPr>
        <p:spPr>
          <a:xfrm>
            <a:off x="228600" y="990600"/>
            <a:ext cx="3166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TD – AMS / SMPS</a:t>
            </a:r>
            <a:endParaRPr lang="en-US" sz="3200" b="1" dirty="0">
              <a:solidFill>
                <a:srgbClr val="0000FF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rot="16200000" flipV="1">
            <a:off x="6082352" y="2695822"/>
            <a:ext cx="1371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992880" y="2572197"/>
            <a:ext cx="274320" cy="27432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/>
          </a:p>
        </p:txBody>
      </p:sp>
      <p:cxnSp>
        <p:nvCxnSpPr>
          <p:cNvPr id="9" name="Straight Connector 8"/>
          <p:cNvCxnSpPr>
            <a:endCxn id="8" idx="0"/>
          </p:cNvCxnSpPr>
          <p:nvPr/>
        </p:nvCxnSpPr>
        <p:spPr>
          <a:xfrm rot="16200000" flipH="1">
            <a:off x="3846977" y="2289134"/>
            <a:ext cx="564447" cy="16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8" idx="4"/>
          </p:cNvCxnSpPr>
          <p:nvPr/>
        </p:nvCxnSpPr>
        <p:spPr>
          <a:xfrm rot="5400000" flipH="1" flipV="1">
            <a:off x="3837948" y="3136928"/>
            <a:ext cx="582502" cy="16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0800000" flipH="1">
            <a:off x="3968050" y="2723005"/>
            <a:ext cx="137160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 flipV="1">
            <a:off x="4035008" y="2795905"/>
            <a:ext cx="147160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162800" y="408551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CCN counter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162800" y="3938798"/>
            <a:ext cx="1905000" cy="81215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/>
          </a:p>
        </p:txBody>
      </p:sp>
      <p:sp>
        <p:nvSpPr>
          <p:cNvPr id="35" name="TextBox 34"/>
          <p:cNvSpPr txBox="1"/>
          <p:nvPr/>
        </p:nvSpPr>
        <p:spPr>
          <a:xfrm>
            <a:off x="7162800" y="5095397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PILS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162800" y="4929398"/>
            <a:ext cx="1905000" cy="81215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/>
          </a:p>
        </p:txBody>
      </p:sp>
      <p:cxnSp>
        <p:nvCxnSpPr>
          <p:cNvPr id="37" name="Straight Connector 36"/>
          <p:cNvCxnSpPr/>
          <p:nvPr/>
        </p:nvCxnSpPr>
        <p:spPr>
          <a:xfrm>
            <a:off x="4495800" y="4293750"/>
            <a:ext cx="2667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38200" y="5284350"/>
            <a:ext cx="6324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 flipH="1" flipV="1">
            <a:off x="3695700" y="3493650"/>
            <a:ext cx="1600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 flipH="1" flipV="1">
            <a:off x="-457200" y="3988950"/>
            <a:ext cx="2590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0" y="2489775"/>
            <a:ext cx="228600" cy="4572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304800" y="55626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8138" indent="-338138">
              <a:buFont typeface="Arial" pitchFamily="34" charset="0"/>
              <a:buChar char="•"/>
            </a:pPr>
            <a:r>
              <a:rPr lang="en-US" sz="2400" dirty="0" smtClean="0"/>
              <a:t>PM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composition</a:t>
            </a:r>
          </a:p>
          <a:p>
            <a:pPr marL="338138" indent="-338138">
              <a:buFont typeface="Arial" pitchFamily="34" charset="0"/>
              <a:buChar char="•"/>
            </a:pPr>
            <a:r>
              <a:rPr lang="en-US" sz="2400" dirty="0" smtClean="0"/>
              <a:t>Size distributions (number and chemical species)</a:t>
            </a:r>
          </a:p>
          <a:p>
            <a:pPr marL="338138" indent="-338138">
              <a:buFont typeface="Arial" pitchFamily="34" charset="0"/>
              <a:buChar char="•"/>
            </a:pPr>
            <a:r>
              <a:rPr lang="en-US" sz="2400" dirty="0" smtClean="0"/>
              <a:t>Volatility distribution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9800"/>
            <a:ext cx="454176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9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AMS mass agree well with SMPS volume</a:t>
            </a:r>
            <a:r>
              <a:rPr lang="en-US" sz="3600" b="1" dirty="0" smtClean="0">
                <a:sym typeface="Wingdings" pitchFamily="2" charset="2"/>
              </a:rPr>
              <a:t/>
            </a:r>
            <a:br>
              <a:rPr lang="en-US" sz="3600" b="1" dirty="0" smtClean="0">
                <a:sym typeface="Wingdings" pitchFamily="2" charset="2"/>
              </a:rPr>
            </a:br>
            <a:r>
              <a:rPr lang="en-US" sz="3600" b="1" dirty="0" smtClean="0">
                <a:sym typeface="Wingdings" pitchFamily="2" charset="2"/>
              </a:rPr>
              <a:t>PM</a:t>
            </a:r>
            <a:r>
              <a:rPr lang="en-US" sz="3600" b="1" baseline="-25000" dirty="0" smtClean="0">
                <a:sym typeface="Wingdings" pitchFamily="2" charset="2"/>
              </a:rPr>
              <a:t>1</a:t>
            </a:r>
            <a:r>
              <a:rPr lang="en-US" sz="3600" b="1" dirty="0" smtClean="0">
                <a:sym typeface="Wingdings" pitchFamily="2" charset="2"/>
              </a:rPr>
              <a:t> density = 1.4</a:t>
            </a:r>
            <a:endParaRPr lang="en-US" sz="3600" b="1" dirty="0" smtClean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C7CE538-85EF-4189-9CE9-A041EE8EAB6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43000" y="2849880"/>
            <a:ext cx="838200" cy="152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5787" y="2133600"/>
            <a:ext cx="451821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41503"/>
            <a:ext cx="9144000" cy="546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itle 1"/>
          <p:cNvSpPr txBox="1">
            <a:spLocks/>
          </p:cNvSpPr>
          <p:nvPr/>
        </p:nvSpPr>
        <p:spPr bwMode="auto">
          <a:xfrm>
            <a:off x="4953000" y="0"/>
            <a:ext cx="4191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atin typeface="+mj-lt"/>
                <a:ea typeface="+mj-ea"/>
                <a:cs typeface="+mj-cs"/>
              </a:rPr>
              <a:t>Organics dominate PM</a:t>
            </a:r>
            <a:r>
              <a:rPr lang="en-US" sz="3600" b="1" baseline="-25000" dirty="0" smtClean="0">
                <a:latin typeface="+mj-lt"/>
                <a:ea typeface="+mj-ea"/>
                <a:cs typeface="+mj-cs"/>
              </a:rPr>
              <a:t>1</a:t>
            </a:r>
            <a:r>
              <a:rPr lang="en-US" sz="3600" b="1" dirty="0" smtClean="0">
                <a:latin typeface="+mj-lt"/>
                <a:ea typeface="+mj-ea"/>
                <a:cs typeface="+mj-cs"/>
              </a:rPr>
              <a:t> composition</a:t>
            </a:r>
            <a:endParaRPr lang="en-US" sz="3600" b="1" dirty="0"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C7CE538-85EF-4189-9CE9-A041EE8EAB64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087" name="Picture 21"/>
          <p:cNvPicPr>
            <a:picLocks noChangeAspect="1" noChangeArrowheads="1"/>
          </p:cNvPicPr>
          <p:nvPr/>
        </p:nvPicPr>
        <p:blipFill>
          <a:blip r:embed="rId4" cstate="print"/>
          <a:srcRect l="13889" t="6328" b="5076"/>
          <a:stretch>
            <a:fillRect/>
          </a:stretch>
        </p:blipFill>
        <p:spPr bwMode="auto">
          <a:xfrm>
            <a:off x="3581400" y="0"/>
            <a:ext cx="1600200" cy="144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181600" y="6488668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CO2 and O3 data: B. Flowers, M. </a:t>
            </a:r>
            <a:r>
              <a:rPr lang="en-US" dirty="0" err="1" smtClean="0"/>
              <a:t>Dubey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088" name="Title 1"/>
          <p:cNvSpPr>
            <a:spLocks noGrp="1"/>
          </p:cNvSpPr>
          <p:nvPr>
            <p:ph type="title"/>
          </p:nvPr>
        </p:nvSpPr>
        <p:spPr>
          <a:xfrm>
            <a:off x="76200" y="2738"/>
            <a:ext cx="3429000" cy="1384995"/>
          </a:xfrm>
        </p:spPr>
        <p:txBody>
          <a:bodyPr wrap="square">
            <a:spAutoFit/>
          </a:bodyPr>
          <a:lstStyle/>
          <a:p>
            <a:pPr algn="l" eaLnBrk="1" hangingPunct="1"/>
            <a:r>
              <a:rPr lang="en-US" sz="2800" b="1" dirty="0" smtClean="0">
                <a:solidFill>
                  <a:srgbClr val="FF0000"/>
                </a:solidFill>
              </a:rPr>
              <a:t>PM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1 </a:t>
            </a:r>
            <a:r>
              <a:rPr lang="en-US" sz="2800" b="1" dirty="0" smtClean="0">
                <a:solidFill>
                  <a:srgbClr val="FF0000"/>
                </a:solidFill>
              </a:rPr>
              <a:t>concentration, composition &amp; size vary dynamically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476794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141982"/>
            <a:ext cx="9144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smtClean="0"/>
              <a:t>Sulfate and organics are externally mixed, </a:t>
            </a:r>
            <a:r>
              <a:rPr lang="en-US" sz="3200" b="1" dirty="0" smtClean="0">
                <a:sym typeface="Wingdings" pitchFamily="2" charset="2"/>
              </a:rPr>
              <a:t>due to different sources and formation mechanisms</a:t>
            </a:r>
            <a:endParaRPr lang="en-US" sz="32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2914650"/>
            <a:ext cx="43434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C7CE538-85EF-4189-9CE9-A041EE8EAB6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800100"/>
            <a:ext cx="8077200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88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46331"/>
          </a:xfrm>
        </p:spPr>
        <p:txBody>
          <a:bodyPr>
            <a:spAutoFit/>
          </a:bodyPr>
          <a:lstStyle/>
          <a:p>
            <a:r>
              <a:rPr lang="en-US" sz="3600" b="1" dirty="0" smtClean="0"/>
              <a:t>New particle formation &amp; growth events</a:t>
            </a: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C7CE538-85EF-4189-9CE9-A041EE8EAB6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8395991">
            <a:off x="6754916" y="3405718"/>
            <a:ext cx="8382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8395991">
            <a:off x="3097316" y="2948518"/>
            <a:ext cx="8382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8397250">
            <a:off x="2868639" y="3558217"/>
            <a:ext cx="8382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8395991">
            <a:off x="1931884" y="3680882"/>
            <a:ext cx="8382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8395991">
            <a:off x="4545116" y="2948518"/>
            <a:ext cx="8382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8395991">
            <a:off x="5535716" y="3680882"/>
            <a:ext cx="8382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 rot="8395991">
            <a:off x="5284684" y="3481918"/>
            <a:ext cx="8382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 rot="8395991">
            <a:off x="1627084" y="3299882"/>
            <a:ext cx="8382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30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5061" y="4889583"/>
            <a:ext cx="3566160" cy="18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1" y="838200"/>
            <a:ext cx="3733800" cy="1970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906775"/>
            <a:ext cx="3733800" cy="19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685800" y="1002330"/>
            <a:ext cx="3886200" cy="5855670"/>
            <a:chOff x="0" y="1905000"/>
            <a:chExt cx="4572000" cy="6889024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1905000"/>
              <a:ext cx="4572000" cy="2412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4140926"/>
              <a:ext cx="4572000" cy="2412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6381750"/>
              <a:ext cx="4572000" cy="2412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" name="TextBox 9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Organics and sulfate are important in new particle growth</a:t>
            </a:r>
            <a:endParaRPr lang="en-US" sz="3600" b="1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3726562" y="3633192"/>
            <a:ext cx="5518046" cy="1717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-31066" y="3841066"/>
            <a:ext cx="5257801" cy="14069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C7CE538-85EF-4189-9CE9-A041EE8EAB6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1391" y="1737360"/>
            <a:ext cx="4742609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981200"/>
            <a:ext cx="346613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3505200"/>
            <a:ext cx="346613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5029200"/>
            <a:ext cx="346613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/>
          <a:srcRect l="14957" t="5610" b="41096"/>
          <a:stretch>
            <a:fillRect/>
          </a:stretch>
        </p:blipFill>
        <p:spPr bwMode="auto">
          <a:xfrm>
            <a:off x="5562600" y="5486400"/>
            <a:ext cx="3032760" cy="92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4" name="Group 23"/>
          <p:cNvGrpSpPr/>
          <p:nvPr/>
        </p:nvGrpSpPr>
        <p:grpSpPr>
          <a:xfrm>
            <a:off x="5105400" y="3505200"/>
            <a:ext cx="4038600" cy="1828800"/>
            <a:chOff x="5105400" y="3505200"/>
            <a:chExt cx="4038600" cy="1828800"/>
          </a:xfrm>
        </p:grpSpPr>
        <p:grpSp>
          <p:nvGrpSpPr>
            <p:cNvPr id="20" name="Group 19"/>
            <p:cNvGrpSpPr/>
            <p:nvPr/>
          </p:nvGrpSpPr>
          <p:grpSpPr>
            <a:xfrm>
              <a:off x="5105400" y="3505200"/>
              <a:ext cx="3466136" cy="1828800"/>
              <a:chOff x="8802064" y="3505200"/>
              <a:chExt cx="3466136" cy="1828800"/>
            </a:xfrm>
          </p:grpSpPr>
          <p:pic>
            <p:nvPicPr>
              <p:cNvPr id="18" name="Picture 6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8802064" y="3505200"/>
                <a:ext cx="3466136" cy="1828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9144000" y="3505200"/>
                <a:ext cx="762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rgbClr val="FF0000"/>
                    </a:solidFill>
                  </a:rPr>
                  <a:t>T0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8153400" y="3581400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T0 data: C. Song</a:t>
              </a:r>
              <a:endParaRPr lang="en-US" dirty="0"/>
            </a:p>
          </p:txBody>
        </p:sp>
      </p:grp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828800"/>
            <a:ext cx="399973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21031" y="0"/>
            <a:ext cx="3454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281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PMF analysis of HR spectra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09800" y="5105400"/>
            <a:ext cx="17526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~ Urban transport SOA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C7CE538-85EF-4189-9CE9-A041EE8EAB6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09800" y="3657600"/>
            <a:ext cx="19050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~ Biogenic influenced SOA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11" cstate="print"/>
          <a:srcRect l="14222" t="8100" r="4000" b="6851"/>
          <a:stretch>
            <a:fillRect/>
          </a:stretch>
        </p:blipFill>
        <p:spPr bwMode="auto">
          <a:xfrm>
            <a:off x="2743200" y="0"/>
            <a:ext cx="208642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2" name="Straight Connector 21"/>
          <p:cNvCxnSpPr/>
          <p:nvPr/>
        </p:nvCxnSpPr>
        <p:spPr>
          <a:xfrm rot="5400000">
            <a:off x="5869404" y="5143500"/>
            <a:ext cx="2667000" cy="0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6829</TotalTime>
  <Words>415</Words>
  <Application>Microsoft Office PowerPoint</Application>
  <PresentationFormat>On-screen Show (4:3)</PresentationFormat>
  <Paragraphs>88</Paragraphs>
  <Slides>13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Insights from the CARES Campaign in Northern California - Biogenic SOA formation and roles in New Particle Growth</vt:lpstr>
      <vt:lpstr>Slide 2</vt:lpstr>
      <vt:lpstr>Instrumentation</vt:lpstr>
      <vt:lpstr>AMS mass agree well with SMPS volume PM1 density = 1.4</vt:lpstr>
      <vt:lpstr>PM1 concentration, composition &amp; size vary dynamically</vt:lpstr>
      <vt:lpstr>Slide 6</vt:lpstr>
      <vt:lpstr>New particle formation &amp; growth events</vt:lpstr>
      <vt:lpstr>Slide 8</vt:lpstr>
      <vt:lpstr>Slide 9</vt:lpstr>
      <vt:lpstr>Slide 10</vt:lpstr>
      <vt:lpstr>Slide 11</vt:lpstr>
      <vt:lpstr>Slide 12</vt:lpstr>
      <vt:lpstr>Slide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Characterization of submicron aerosol chemistry, evolution, and volatility at Cool (CA) during the CARES field campaign with a TD – HR-ToF-AMS</dc:title>
  <dc:creator>Ari-User</dc:creator>
  <cp:lastModifiedBy>Ari-User</cp:lastModifiedBy>
  <cp:revision>490</cp:revision>
  <dcterms:created xsi:type="dcterms:W3CDTF">2010-12-08T20:42:14Z</dcterms:created>
  <dcterms:modified xsi:type="dcterms:W3CDTF">2011-05-19T19:45:37Z</dcterms:modified>
</cp:coreProperties>
</file>