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2" r:id="rId3"/>
    <p:sldId id="257" r:id="rId4"/>
    <p:sldId id="258" r:id="rId5"/>
    <p:sldId id="283" r:id="rId6"/>
    <p:sldId id="277" r:id="rId7"/>
    <p:sldId id="284" r:id="rId8"/>
    <p:sldId id="285" r:id="rId9"/>
    <p:sldId id="265" r:id="rId10"/>
    <p:sldId id="266" r:id="rId11"/>
    <p:sldId id="267" r:id="rId12"/>
    <p:sldId id="268" r:id="rId13"/>
    <p:sldId id="275" r:id="rId14"/>
    <p:sldId id="273" r:id="rId15"/>
    <p:sldId id="282" r:id="rId1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9900"/>
    <a:srgbClr val="663300"/>
    <a:srgbClr val="996633"/>
    <a:srgbClr val="996600"/>
    <a:srgbClr val="00FF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DF5A58-1764-4AE4-924F-12739CB4080B}" type="datetimeFigureOut">
              <a:rPr lang="sv-SE" smtClean="0"/>
              <a:pPr/>
              <a:t>2011-05-19</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68E7-74D7-49D5-8950-FCD0A659E76B}" type="slidenum">
              <a:rPr lang="sv-SE" smtClean="0"/>
              <a:pPr/>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Organics, sulfate, ammonium,</a:t>
            </a:r>
            <a:r>
              <a:rPr lang="en-US" baseline="0" dirty="0" smtClean="0"/>
              <a:t> nitrate, chloride are from the AMS measurements. </a:t>
            </a:r>
          </a:p>
          <a:p>
            <a:r>
              <a:rPr lang="en-US" baseline="0" dirty="0" smtClean="0"/>
              <a:t>Dust is the sum of all elements (except for sulfur) measured by the XRF</a:t>
            </a:r>
          </a:p>
          <a:p>
            <a:r>
              <a:rPr lang="en-US" baseline="0" dirty="0" smtClean="0"/>
              <a:t>EC is from CARB, “</a:t>
            </a:r>
            <a:r>
              <a:rPr lang="en-US" baseline="0" dirty="0" err="1" smtClean="0"/>
              <a:t>OptEC</a:t>
            </a:r>
            <a:r>
              <a:rPr lang="en-US" baseline="0" dirty="0" smtClean="0"/>
              <a:t>” was used. No information of the particle size collected from the ECEC documents, so here we assume all the EC are in submicron particles. </a:t>
            </a:r>
          </a:p>
          <a:p>
            <a:r>
              <a:rPr lang="en-US" baseline="0" dirty="0" smtClean="0"/>
              <a:t>The rest of the talk will focus on the “Organics” part.  </a:t>
            </a:r>
          </a:p>
          <a:p>
            <a:endParaRPr lang="en-US" dirty="0"/>
          </a:p>
        </p:txBody>
      </p:sp>
      <p:sp>
        <p:nvSpPr>
          <p:cNvPr id="4" name="Slide Number Placeholder 3"/>
          <p:cNvSpPr>
            <a:spLocks noGrp="1"/>
          </p:cNvSpPr>
          <p:nvPr>
            <p:ph type="sldNum" sz="quarter" idx="10"/>
          </p:nvPr>
        </p:nvSpPr>
        <p:spPr/>
        <p:txBody>
          <a:bodyPr/>
          <a:lstStyle/>
          <a:p>
            <a:fld id="{2B7511FA-802F-0C44-A992-7C77CA5A1D24}"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Alkane</a:t>
            </a:r>
            <a:r>
              <a:rPr lang="en-US" dirty="0" smtClean="0"/>
              <a:t>, carboxylic acid, and alcohol groups dominate the OM. </a:t>
            </a:r>
          </a:p>
          <a:p>
            <a:r>
              <a:rPr lang="en-US" dirty="0" smtClean="0"/>
              <a:t>The AMS and the FTIR OM agree well: AMS</a:t>
            </a:r>
            <a:r>
              <a:rPr lang="en-US" baseline="0" dirty="0" smtClean="0"/>
              <a:t> OM = FTIR OM *1.07, and AMS OM and FTIR OM correlate to each other with </a:t>
            </a:r>
            <a:r>
              <a:rPr lang="en-US" baseline="0" dirty="0" err="1" smtClean="0"/>
              <a:t>r</a:t>
            </a:r>
            <a:r>
              <a:rPr lang="en-US" baseline="0" dirty="0" smtClean="0"/>
              <a:t> = 0.77. </a:t>
            </a:r>
          </a:p>
          <a:p>
            <a:r>
              <a:rPr lang="en-US" baseline="0" dirty="0" smtClean="0"/>
              <a:t>For the AMS measurements, HR-V mode is used, and CE =1 is used (because the AMS sulfate is comparable to the PILS PM2.5 sulfate from Murphy group). </a:t>
            </a:r>
            <a:endParaRPr lang="en-US" dirty="0"/>
          </a:p>
        </p:txBody>
      </p:sp>
      <p:sp>
        <p:nvSpPr>
          <p:cNvPr id="4" name="Slide Number Placeholder 3"/>
          <p:cNvSpPr>
            <a:spLocks noGrp="1"/>
          </p:cNvSpPr>
          <p:nvPr>
            <p:ph type="sldNum" sz="quarter" idx="10"/>
          </p:nvPr>
        </p:nvSpPr>
        <p:spPr/>
        <p:txBody>
          <a:bodyPr/>
          <a:lstStyle/>
          <a:p>
            <a:fld id="{2B7511FA-802F-0C44-A992-7C77CA5A1D24}"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Positive Matrix Factorization (PMF) was applied to both the FTIR and AMS measurements to identify sources contributing to organics. Four factors (SOA, HOA, Petroleum Drilling Operation, and Vegetative Detritus were identified for FTIR-PMF, and four factors (SV-OOA, LV-OOA, HOA, and Petroleum Drilling Operation) were identified from AMS-PMF analysis. The HOA factor correlates to </a:t>
            </a:r>
            <a:r>
              <a:rPr lang="en-US" baseline="0" dirty="0" err="1" smtClean="0"/>
              <a:t>NOx</a:t>
            </a:r>
            <a:r>
              <a:rPr lang="en-US" baseline="0" dirty="0" smtClean="0"/>
              <a:t> and EC and the Petroleum Drilling Operation factor correlates to V, which is a tracer for oil operation. The SOA factors correlate to sulfate and S, indicating their secondary origin. </a:t>
            </a:r>
          </a:p>
        </p:txBody>
      </p:sp>
      <p:sp>
        <p:nvSpPr>
          <p:cNvPr id="4" name="Slide Number Placeholder 3"/>
          <p:cNvSpPr>
            <a:spLocks noGrp="1"/>
          </p:cNvSpPr>
          <p:nvPr>
            <p:ph type="sldNum" sz="quarter" idx="10"/>
          </p:nvPr>
        </p:nvSpPr>
        <p:spPr/>
        <p:txBody>
          <a:bodyPr/>
          <a:lstStyle/>
          <a:p>
            <a:fld id="{383D9185-70D9-DB4C-A2BA-C64E3FCDD889}"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7511FA-802F-0C44-A992-7C77CA5A1D24}"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33849690-241A-4672-A887-061A9ECE3B72}" type="datetimeFigureOut">
              <a:rPr lang="sv-SE" smtClean="0"/>
              <a:pPr/>
              <a:t>2011-05-19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5D00A9A-D6F3-4CC3-BE5A-5A3852CF87C7}"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3849690-241A-4672-A887-061A9ECE3B72}" type="datetimeFigureOut">
              <a:rPr lang="sv-SE" smtClean="0"/>
              <a:pPr/>
              <a:t>2011-05-19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5D00A9A-D6F3-4CC3-BE5A-5A3852CF87C7}"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3849690-241A-4672-A887-061A9ECE3B72}" type="datetimeFigureOut">
              <a:rPr lang="sv-SE" smtClean="0"/>
              <a:pPr/>
              <a:t>2011-05-19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5D00A9A-D6F3-4CC3-BE5A-5A3852CF87C7}"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3849690-241A-4672-A887-061A9ECE3B72}" type="datetimeFigureOut">
              <a:rPr lang="sv-SE" smtClean="0"/>
              <a:pPr/>
              <a:t>2011-05-19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5D00A9A-D6F3-4CC3-BE5A-5A3852CF87C7}"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3849690-241A-4672-A887-061A9ECE3B72}" type="datetimeFigureOut">
              <a:rPr lang="sv-SE" smtClean="0"/>
              <a:pPr/>
              <a:t>2011-05-19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5D00A9A-D6F3-4CC3-BE5A-5A3852CF87C7}"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3849690-241A-4672-A887-061A9ECE3B72}" type="datetimeFigureOut">
              <a:rPr lang="sv-SE" smtClean="0"/>
              <a:pPr/>
              <a:t>2011-05-19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5D00A9A-D6F3-4CC3-BE5A-5A3852CF87C7}"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3849690-241A-4672-A887-061A9ECE3B72}" type="datetimeFigureOut">
              <a:rPr lang="sv-SE" smtClean="0"/>
              <a:pPr/>
              <a:t>2011-05-19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5D00A9A-D6F3-4CC3-BE5A-5A3852CF87C7}"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3849690-241A-4672-A887-061A9ECE3B72}" type="datetimeFigureOut">
              <a:rPr lang="sv-SE" smtClean="0"/>
              <a:pPr/>
              <a:t>2011-05-19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5D00A9A-D6F3-4CC3-BE5A-5A3852CF87C7}"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3849690-241A-4672-A887-061A9ECE3B72}" type="datetimeFigureOut">
              <a:rPr lang="sv-SE" smtClean="0"/>
              <a:pPr/>
              <a:t>2011-05-19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5D00A9A-D6F3-4CC3-BE5A-5A3852CF87C7}"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3849690-241A-4672-A887-061A9ECE3B72}" type="datetimeFigureOut">
              <a:rPr lang="sv-SE" smtClean="0"/>
              <a:pPr/>
              <a:t>2011-05-19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5D00A9A-D6F3-4CC3-BE5A-5A3852CF87C7}"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3849690-241A-4672-A887-061A9ECE3B72}" type="datetimeFigureOut">
              <a:rPr lang="sv-SE" smtClean="0"/>
              <a:pPr/>
              <a:t>2011-05-19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5D00A9A-D6F3-4CC3-BE5A-5A3852CF87C7}"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49690-241A-4672-A887-061A9ECE3B72}" type="datetimeFigureOut">
              <a:rPr lang="sv-SE" smtClean="0"/>
              <a:pPr/>
              <a:t>2011-05-19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00A9A-D6F3-4CC3-BE5A-5A3852CF87C7}"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827584" y="332656"/>
            <a:ext cx="7632848" cy="892552"/>
          </a:xfrm>
          <a:prstGeom prst="rect">
            <a:avLst/>
          </a:prstGeom>
          <a:noFill/>
        </p:spPr>
        <p:txBody>
          <a:bodyPr wrap="square" rtlCol="0">
            <a:spAutoFit/>
          </a:bodyPr>
          <a:lstStyle/>
          <a:p>
            <a:pPr algn="ctr"/>
            <a:r>
              <a:rPr lang="sv-SE" sz="2600" b="1" dirty="0" err="1" smtClean="0">
                <a:latin typeface="+mj-lt"/>
                <a:cs typeface="Arial" pitchFamily="34" charset="0"/>
              </a:rPr>
              <a:t>Source</a:t>
            </a:r>
            <a:r>
              <a:rPr lang="sv-SE" sz="2600" b="1" smtClean="0">
                <a:latin typeface="+mj-lt"/>
                <a:cs typeface="Arial" pitchFamily="34" charset="0"/>
              </a:rPr>
              <a:t> Signatures of Organic Compounds and Particle Growth in Bakersfield, CA </a:t>
            </a:r>
            <a:endParaRPr lang="sv-SE" sz="2600" b="1">
              <a:latin typeface="+mj-lt"/>
              <a:cs typeface="Arial" pitchFamily="34" charset="0"/>
            </a:endParaRPr>
          </a:p>
        </p:txBody>
      </p:sp>
      <p:sp>
        <p:nvSpPr>
          <p:cNvPr id="5" name="textruta 4"/>
          <p:cNvSpPr txBox="1"/>
          <p:nvPr/>
        </p:nvSpPr>
        <p:spPr>
          <a:xfrm>
            <a:off x="827584" y="1556792"/>
            <a:ext cx="8496944" cy="677108"/>
          </a:xfrm>
          <a:prstGeom prst="rect">
            <a:avLst/>
          </a:prstGeom>
          <a:noFill/>
        </p:spPr>
        <p:txBody>
          <a:bodyPr wrap="square" rtlCol="0">
            <a:spAutoFit/>
          </a:bodyPr>
          <a:lstStyle/>
          <a:p>
            <a:r>
              <a:rPr lang="sv-SE" sz="1900" smtClean="0">
                <a:cs typeface="Arial" pitchFamily="34" charset="0"/>
              </a:rPr>
              <a:t>Lars Ahlm</a:t>
            </a:r>
            <a:r>
              <a:rPr lang="sv-SE" sz="1900" baseline="30000" smtClean="0">
                <a:cs typeface="Arial" pitchFamily="34" charset="0"/>
              </a:rPr>
              <a:t>1</a:t>
            </a:r>
            <a:r>
              <a:rPr lang="sv-SE" sz="1900" smtClean="0">
                <a:cs typeface="Arial" pitchFamily="34" charset="0"/>
              </a:rPr>
              <a:t>, Shang Liu</a:t>
            </a:r>
            <a:r>
              <a:rPr lang="sv-SE" sz="1900" baseline="30000" smtClean="0">
                <a:cs typeface="Arial" pitchFamily="34" charset="0"/>
              </a:rPr>
              <a:t>1</a:t>
            </a:r>
            <a:r>
              <a:rPr lang="sv-SE" sz="1900" smtClean="0">
                <a:cs typeface="Arial" pitchFamily="34" charset="0"/>
              </a:rPr>
              <a:t>, Lynn M. Russell</a:t>
            </a:r>
            <a:r>
              <a:rPr lang="sv-SE" sz="1900" baseline="30000" smtClean="0">
                <a:cs typeface="Arial" pitchFamily="34" charset="0"/>
              </a:rPr>
              <a:t>1</a:t>
            </a:r>
            <a:r>
              <a:rPr lang="sv-SE" sz="1900" smtClean="0">
                <a:cs typeface="Arial" pitchFamily="34" charset="0"/>
              </a:rPr>
              <a:t>, Douglas A. Day</a:t>
            </a:r>
            <a:r>
              <a:rPr lang="sv-SE" sz="1900" baseline="30000" smtClean="0">
                <a:cs typeface="Arial" pitchFamily="34" charset="0"/>
              </a:rPr>
              <a:t>1,2</a:t>
            </a:r>
            <a:r>
              <a:rPr lang="sv-SE" sz="1900" smtClean="0">
                <a:cs typeface="Arial" pitchFamily="34" charset="0"/>
              </a:rPr>
              <a:t>, Robin Weber</a:t>
            </a:r>
            <a:r>
              <a:rPr lang="sv-SE" sz="1900" baseline="30000">
                <a:cs typeface="Arial" pitchFamily="34" charset="0"/>
              </a:rPr>
              <a:t>3</a:t>
            </a:r>
            <a:r>
              <a:rPr lang="sv-SE" sz="1900" smtClean="0">
                <a:cs typeface="Arial" pitchFamily="34" charset="0"/>
              </a:rPr>
              <a:t>, Drew Gentner</a:t>
            </a:r>
            <a:r>
              <a:rPr lang="sv-SE" sz="1900" baseline="30000" smtClean="0">
                <a:cs typeface="Arial" pitchFamily="34" charset="0"/>
              </a:rPr>
              <a:t>3</a:t>
            </a:r>
            <a:r>
              <a:rPr lang="sv-SE" sz="1900" smtClean="0">
                <a:cs typeface="Arial" pitchFamily="34" charset="0"/>
              </a:rPr>
              <a:t>, Allen Goldstein</a:t>
            </a:r>
            <a:r>
              <a:rPr lang="sv-SE" sz="1900" baseline="30000" smtClean="0">
                <a:cs typeface="Arial" pitchFamily="34" charset="0"/>
              </a:rPr>
              <a:t>3</a:t>
            </a:r>
            <a:r>
              <a:rPr lang="sv-SE" sz="1900" smtClean="0">
                <a:cs typeface="Arial" pitchFamily="34" charset="0"/>
              </a:rPr>
              <a:t>, Sally Pusede</a:t>
            </a:r>
            <a:r>
              <a:rPr lang="sv-SE" sz="1900" baseline="30000" smtClean="0">
                <a:cs typeface="Arial" pitchFamily="34" charset="0"/>
              </a:rPr>
              <a:t>4</a:t>
            </a:r>
            <a:r>
              <a:rPr lang="sv-SE" sz="1900" smtClean="0">
                <a:cs typeface="Arial" pitchFamily="34" charset="0"/>
              </a:rPr>
              <a:t>, Ronald C. Cohen</a:t>
            </a:r>
            <a:r>
              <a:rPr lang="sv-SE" sz="1900" baseline="30000" smtClean="0">
                <a:cs typeface="Arial" pitchFamily="34" charset="0"/>
              </a:rPr>
              <a:t>4</a:t>
            </a:r>
            <a:r>
              <a:rPr lang="sv-SE" sz="1900" smtClean="0">
                <a:cs typeface="Arial" pitchFamily="34" charset="0"/>
              </a:rPr>
              <a:t>, and</a:t>
            </a:r>
            <a:r>
              <a:rPr lang="sv-SE" sz="1900" baseline="-25000" smtClean="0">
                <a:cs typeface="Arial" pitchFamily="34" charset="0"/>
              </a:rPr>
              <a:t> </a:t>
            </a:r>
            <a:r>
              <a:rPr lang="sv-SE" sz="1900" smtClean="0">
                <a:cs typeface="Arial" pitchFamily="34" charset="0"/>
              </a:rPr>
              <a:t>Frank N. Keutsch</a:t>
            </a:r>
            <a:r>
              <a:rPr lang="sv-SE" sz="1900" baseline="30000" smtClean="0">
                <a:cs typeface="Arial" pitchFamily="34" charset="0"/>
              </a:rPr>
              <a:t>5</a:t>
            </a:r>
            <a:endParaRPr lang="sv-SE" sz="1900">
              <a:cs typeface="Arial" pitchFamily="34" charset="0"/>
            </a:endParaRPr>
          </a:p>
        </p:txBody>
      </p:sp>
      <p:sp>
        <p:nvSpPr>
          <p:cNvPr id="6" name="textruta 5"/>
          <p:cNvSpPr txBox="1"/>
          <p:nvPr/>
        </p:nvSpPr>
        <p:spPr>
          <a:xfrm>
            <a:off x="971600" y="2474179"/>
            <a:ext cx="8280920" cy="923330"/>
          </a:xfrm>
          <a:prstGeom prst="rect">
            <a:avLst/>
          </a:prstGeom>
          <a:noFill/>
        </p:spPr>
        <p:txBody>
          <a:bodyPr wrap="square" rtlCol="0">
            <a:spAutoFit/>
          </a:bodyPr>
          <a:lstStyle/>
          <a:p>
            <a:r>
              <a:rPr lang="en-US" baseline="30000">
                <a:cs typeface="Arial" pitchFamily="34" charset="0"/>
              </a:rPr>
              <a:t>1 </a:t>
            </a:r>
            <a:r>
              <a:rPr lang="en-US">
                <a:cs typeface="Arial" pitchFamily="34" charset="0"/>
              </a:rPr>
              <a:t>Scripps Institution of Oceanography, University of California, San Diego, La Jolla, </a:t>
            </a:r>
            <a:r>
              <a:rPr lang="en-US" smtClean="0">
                <a:cs typeface="Arial" pitchFamily="34" charset="0"/>
              </a:rPr>
              <a:t>California, USA</a:t>
            </a:r>
            <a:r>
              <a:rPr lang="en-US">
                <a:cs typeface="Arial" pitchFamily="34" charset="0"/>
              </a:rPr>
              <a:t>.</a:t>
            </a:r>
            <a:endParaRPr lang="sv-SE">
              <a:cs typeface="Arial" pitchFamily="34" charset="0"/>
            </a:endParaRPr>
          </a:p>
          <a:p>
            <a:endParaRPr lang="sv-SE"/>
          </a:p>
        </p:txBody>
      </p:sp>
      <p:sp>
        <p:nvSpPr>
          <p:cNvPr id="7" name="textruta 6"/>
          <p:cNvSpPr txBox="1"/>
          <p:nvPr/>
        </p:nvSpPr>
        <p:spPr>
          <a:xfrm>
            <a:off x="971600" y="3225750"/>
            <a:ext cx="8064896" cy="1200329"/>
          </a:xfrm>
          <a:prstGeom prst="rect">
            <a:avLst/>
          </a:prstGeom>
          <a:noFill/>
        </p:spPr>
        <p:txBody>
          <a:bodyPr wrap="square" rtlCol="0">
            <a:spAutoFit/>
          </a:bodyPr>
          <a:lstStyle/>
          <a:p>
            <a:r>
              <a:rPr lang="en-US" baseline="30000">
                <a:cs typeface="Arial" pitchFamily="34" charset="0"/>
              </a:rPr>
              <a:t>2 </a:t>
            </a:r>
            <a:r>
              <a:rPr lang="en-US" smtClean="0"/>
              <a:t>now at Cooperative Institute for Research in the Environmental Sciences, University of Colorado, Boulder, Colorado, USA.</a:t>
            </a:r>
            <a:endParaRPr lang="sv-SE" smtClean="0"/>
          </a:p>
          <a:p>
            <a:endParaRPr lang="sv-SE">
              <a:cs typeface="Arial" pitchFamily="34" charset="0"/>
            </a:endParaRPr>
          </a:p>
          <a:p>
            <a:endParaRPr lang="sv-SE"/>
          </a:p>
        </p:txBody>
      </p:sp>
      <p:sp>
        <p:nvSpPr>
          <p:cNvPr id="8" name="textruta 7"/>
          <p:cNvSpPr txBox="1"/>
          <p:nvPr/>
        </p:nvSpPr>
        <p:spPr>
          <a:xfrm>
            <a:off x="976866" y="3945830"/>
            <a:ext cx="7745840" cy="923330"/>
          </a:xfrm>
          <a:prstGeom prst="rect">
            <a:avLst/>
          </a:prstGeom>
          <a:noFill/>
        </p:spPr>
        <p:txBody>
          <a:bodyPr wrap="square" rtlCol="0">
            <a:spAutoFit/>
          </a:bodyPr>
          <a:lstStyle/>
          <a:p>
            <a:r>
              <a:rPr lang="en-US" baseline="30000">
                <a:cs typeface="Arial" pitchFamily="34" charset="0"/>
              </a:rPr>
              <a:t>3 </a:t>
            </a:r>
            <a:r>
              <a:rPr lang="en-US">
                <a:cs typeface="Arial" pitchFamily="34" charset="0"/>
              </a:rPr>
              <a:t>Department of Environmental Science, Policy, and Management, University of California at Berkeley, Berkeley </a:t>
            </a:r>
            <a:r>
              <a:rPr lang="en-US" smtClean="0">
                <a:cs typeface="Arial" pitchFamily="34" charset="0"/>
              </a:rPr>
              <a:t>California, USA.</a:t>
            </a:r>
            <a:endParaRPr lang="sv-SE">
              <a:cs typeface="Arial" pitchFamily="34" charset="0"/>
            </a:endParaRPr>
          </a:p>
          <a:p>
            <a:endParaRPr lang="sv-SE"/>
          </a:p>
        </p:txBody>
      </p:sp>
      <p:sp>
        <p:nvSpPr>
          <p:cNvPr id="9" name="textruta 8"/>
          <p:cNvSpPr txBox="1"/>
          <p:nvPr/>
        </p:nvSpPr>
        <p:spPr>
          <a:xfrm>
            <a:off x="971600" y="4725144"/>
            <a:ext cx="7745840" cy="923330"/>
          </a:xfrm>
          <a:prstGeom prst="rect">
            <a:avLst/>
          </a:prstGeom>
          <a:noFill/>
        </p:spPr>
        <p:txBody>
          <a:bodyPr wrap="square" rtlCol="0">
            <a:spAutoFit/>
          </a:bodyPr>
          <a:lstStyle/>
          <a:p>
            <a:r>
              <a:rPr lang="en-US" baseline="30000">
                <a:cs typeface="Arial" pitchFamily="34" charset="0"/>
              </a:rPr>
              <a:t>4</a:t>
            </a:r>
            <a:r>
              <a:rPr lang="en-US" baseline="30000" smtClean="0">
                <a:cs typeface="Arial" pitchFamily="34" charset="0"/>
              </a:rPr>
              <a:t> </a:t>
            </a:r>
            <a:r>
              <a:rPr lang="en-US">
                <a:cs typeface="Arial" pitchFamily="34" charset="0"/>
              </a:rPr>
              <a:t>Department of </a:t>
            </a:r>
            <a:r>
              <a:rPr lang="en-US" smtClean="0">
                <a:cs typeface="Arial" pitchFamily="34" charset="0"/>
              </a:rPr>
              <a:t>Chemistry, University </a:t>
            </a:r>
            <a:r>
              <a:rPr lang="en-US">
                <a:cs typeface="Arial" pitchFamily="34" charset="0"/>
              </a:rPr>
              <a:t>of California </a:t>
            </a:r>
            <a:r>
              <a:rPr lang="en-US" smtClean="0">
                <a:cs typeface="Arial" pitchFamily="34" charset="0"/>
              </a:rPr>
              <a:t>Berkeley</a:t>
            </a:r>
            <a:r>
              <a:rPr lang="en-US">
                <a:cs typeface="Arial" pitchFamily="34" charset="0"/>
              </a:rPr>
              <a:t>, Berkeley </a:t>
            </a:r>
            <a:r>
              <a:rPr lang="en-US" smtClean="0">
                <a:cs typeface="Arial" pitchFamily="34" charset="0"/>
              </a:rPr>
              <a:t>California, USA.</a:t>
            </a:r>
            <a:endParaRPr lang="sv-SE">
              <a:cs typeface="Arial" pitchFamily="34" charset="0"/>
            </a:endParaRPr>
          </a:p>
          <a:p>
            <a:endParaRPr lang="sv-SE"/>
          </a:p>
        </p:txBody>
      </p:sp>
      <p:sp>
        <p:nvSpPr>
          <p:cNvPr id="10" name="textruta 9"/>
          <p:cNvSpPr txBox="1"/>
          <p:nvPr/>
        </p:nvSpPr>
        <p:spPr>
          <a:xfrm>
            <a:off x="971600" y="5517232"/>
            <a:ext cx="7745840" cy="923330"/>
          </a:xfrm>
          <a:prstGeom prst="rect">
            <a:avLst/>
          </a:prstGeom>
          <a:noFill/>
        </p:spPr>
        <p:txBody>
          <a:bodyPr wrap="square" rtlCol="0">
            <a:spAutoFit/>
          </a:bodyPr>
          <a:lstStyle/>
          <a:p>
            <a:r>
              <a:rPr lang="en-US" baseline="30000" smtClean="0">
                <a:cs typeface="Arial" pitchFamily="34" charset="0"/>
              </a:rPr>
              <a:t>5</a:t>
            </a:r>
            <a:r>
              <a:rPr lang="en-US" smtClean="0">
                <a:cs typeface="Arial" pitchFamily="34" charset="0"/>
              </a:rPr>
              <a:t>Department </a:t>
            </a:r>
            <a:r>
              <a:rPr lang="en-US">
                <a:cs typeface="Arial" pitchFamily="34" charset="0"/>
              </a:rPr>
              <a:t>of </a:t>
            </a:r>
            <a:r>
              <a:rPr lang="en-US" smtClean="0">
                <a:cs typeface="Arial" pitchFamily="34" charset="0"/>
              </a:rPr>
              <a:t>Chemistry, University </a:t>
            </a:r>
            <a:r>
              <a:rPr lang="en-US">
                <a:cs typeface="Arial" pitchFamily="34" charset="0"/>
              </a:rPr>
              <a:t>of </a:t>
            </a:r>
            <a:r>
              <a:rPr lang="en-US" smtClean="0">
                <a:cs typeface="Arial" pitchFamily="34" charset="0"/>
              </a:rPr>
              <a:t>Wisconsin-Madison,  Madison, Wisconsin, USA.</a:t>
            </a:r>
            <a:endParaRPr lang="sv-SE">
              <a:cs typeface="Arial" pitchFamily="34" charset="0"/>
            </a:endParaRPr>
          </a:p>
          <a:p>
            <a:endParaRPr lang="sv-S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150369"/>
            <a:ext cx="8964488" cy="1143000"/>
          </a:xfrm>
        </p:spPr>
        <p:txBody>
          <a:bodyPr>
            <a:normAutofit/>
          </a:bodyPr>
          <a:lstStyle/>
          <a:p>
            <a:r>
              <a:rPr lang="sv-SE" sz="2700" b="1" smtClean="0"/>
              <a:t>Average diurnal variations in particle number size distribution</a:t>
            </a:r>
            <a:endParaRPr lang="sv-SE" sz="2700" b="1"/>
          </a:p>
        </p:txBody>
      </p:sp>
      <p:sp>
        <p:nvSpPr>
          <p:cNvPr id="6" name="textruta 5"/>
          <p:cNvSpPr txBox="1"/>
          <p:nvPr/>
        </p:nvSpPr>
        <p:spPr>
          <a:xfrm>
            <a:off x="179512" y="5249692"/>
            <a:ext cx="8712968" cy="646331"/>
          </a:xfrm>
          <a:prstGeom prst="rect">
            <a:avLst/>
          </a:prstGeom>
          <a:noFill/>
        </p:spPr>
        <p:txBody>
          <a:bodyPr wrap="square" rtlCol="0">
            <a:spAutoFit/>
          </a:bodyPr>
          <a:lstStyle/>
          <a:p>
            <a:r>
              <a:rPr lang="sv-SE" b="1" smtClean="0"/>
              <a:t>The growth was in general linear with time until around 1pm but decreased in rate during afternoon and evening.</a:t>
            </a:r>
            <a:endParaRPr lang="sv-SE" b="1"/>
          </a:p>
        </p:txBody>
      </p:sp>
      <p:sp>
        <p:nvSpPr>
          <p:cNvPr id="7" name="textruta 6"/>
          <p:cNvSpPr txBox="1"/>
          <p:nvPr/>
        </p:nvSpPr>
        <p:spPr>
          <a:xfrm>
            <a:off x="205270" y="5949280"/>
            <a:ext cx="8712968" cy="646331"/>
          </a:xfrm>
          <a:prstGeom prst="rect">
            <a:avLst/>
          </a:prstGeom>
          <a:noFill/>
        </p:spPr>
        <p:txBody>
          <a:bodyPr wrap="square" rtlCol="0">
            <a:spAutoFit/>
          </a:bodyPr>
          <a:lstStyle/>
          <a:p>
            <a:r>
              <a:rPr lang="sv-SE" b="1" smtClean="0"/>
              <a:t>The average growth rate was 7.3 nm hr</a:t>
            </a:r>
            <a:r>
              <a:rPr lang="sv-SE" b="1" baseline="30000" smtClean="0"/>
              <a:t>-1</a:t>
            </a:r>
            <a:r>
              <a:rPr lang="sv-SE" b="1" smtClean="0"/>
              <a:t> with a standard deviation of 2.6 nm hr</a:t>
            </a:r>
            <a:r>
              <a:rPr lang="sv-SE" b="1" baseline="30000" smtClean="0"/>
              <a:t>-1</a:t>
            </a:r>
            <a:r>
              <a:rPr lang="sv-SE" b="1" smtClean="0"/>
              <a:t> (within the range of what has been observed in for instance Atlanta, Mexico City and Leipzig).</a:t>
            </a:r>
            <a:endParaRPr lang="sv-SE" b="1"/>
          </a:p>
        </p:txBody>
      </p:sp>
      <p:pic>
        <p:nvPicPr>
          <p:cNvPr id="9" name="Bildobjekt 8" descr="sized_diurnalcycle.tif"/>
          <p:cNvPicPr>
            <a:picLocks noChangeAspect="1"/>
          </p:cNvPicPr>
          <p:nvPr/>
        </p:nvPicPr>
        <p:blipFill>
          <a:blip r:embed="rId2" cstate="print"/>
          <a:stretch>
            <a:fillRect/>
          </a:stretch>
        </p:blipFill>
        <p:spPr>
          <a:xfrm>
            <a:off x="1523490" y="646872"/>
            <a:ext cx="6216862" cy="4654336"/>
          </a:xfrm>
          <a:prstGeom prst="rect">
            <a:avLst/>
          </a:prstGeom>
        </p:spPr>
      </p:pic>
      <p:cxnSp>
        <p:nvCxnSpPr>
          <p:cNvPr id="10" name="Rak pil 9"/>
          <p:cNvCxnSpPr/>
          <p:nvPr/>
        </p:nvCxnSpPr>
        <p:spPr>
          <a:xfrm rot="5400000" flipH="1" flipV="1">
            <a:off x="3054438" y="2210258"/>
            <a:ext cx="1450948" cy="288032"/>
          </a:xfrm>
          <a:prstGeom prst="straightConnector1">
            <a:avLst/>
          </a:prstGeom>
          <a:ln w="76200" cap="flat" cmpd="sng" algn="ctr">
            <a:solidFill>
              <a:srgbClr val="FF9900">
                <a:alpha val="44000"/>
              </a:srgbClr>
            </a:solidFill>
            <a:prstDash val="solid"/>
            <a:round/>
            <a:headEnd type="none" w="med" len="med"/>
            <a:tailEnd type="triangle" w="med" len="sm"/>
          </a:ln>
        </p:spPr>
        <p:style>
          <a:lnRef idx="2">
            <a:schemeClr val="accent1"/>
          </a:lnRef>
          <a:fillRef idx="0">
            <a:schemeClr val="accent1"/>
          </a:fillRef>
          <a:effectRef idx="1">
            <a:schemeClr val="accent1"/>
          </a:effectRef>
          <a:fontRef idx="minor">
            <a:schemeClr val="tx1"/>
          </a:fontRef>
        </p:style>
      </p:cxnSp>
      <p:cxnSp>
        <p:nvCxnSpPr>
          <p:cNvPr id="12" name="Rak pil 11"/>
          <p:cNvCxnSpPr/>
          <p:nvPr/>
        </p:nvCxnSpPr>
        <p:spPr>
          <a:xfrm rot="5400000" flipH="1" flipV="1">
            <a:off x="3850223" y="1167426"/>
            <a:ext cx="424912" cy="339549"/>
          </a:xfrm>
          <a:prstGeom prst="straightConnector1">
            <a:avLst/>
          </a:prstGeom>
          <a:ln w="76200" cap="flat" cmpd="sng" algn="ctr">
            <a:solidFill>
              <a:srgbClr val="FF9900">
                <a:alpha val="44000"/>
              </a:srgbClr>
            </a:solidFill>
            <a:prstDash val="solid"/>
            <a:round/>
            <a:headEnd type="none" w="med" len="med"/>
            <a:tailEnd type="triangle" w="med" len="sm"/>
          </a:ln>
        </p:spPr>
        <p:style>
          <a:lnRef idx="2">
            <a:schemeClr val="accent1"/>
          </a:lnRef>
          <a:fillRef idx="0">
            <a:schemeClr val="accent1"/>
          </a:fillRef>
          <a:effectRef idx="1">
            <a:schemeClr val="accent1"/>
          </a:effectRef>
          <a:fontRef idx="minor">
            <a:schemeClr val="tx1"/>
          </a:fontRef>
        </p:style>
      </p:cxnSp>
      <p:cxnSp>
        <p:nvCxnSpPr>
          <p:cNvPr id="16" name="Rak pil 15"/>
          <p:cNvCxnSpPr/>
          <p:nvPr/>
        </p:nvCxnSpPr>
        <p:spPr>
          <a:xfrm rot="16200000" flipH="1">
            <a:off x="3959934" y="1448781"/>
            <a:ext cx="864095" cy="216022"/>
          </a:xfrm>
          <a:prstGeom prst="straightConnector1">
            <a:avLst/>
          </a:prstGeom>
          <a:ln w="76200" cap="flat" cmpd="sng" algn="ctr">
            <a:solidFill>
              <a:srgbClr val="FF9900">
                <a:alpha val="44000"/>
              </a:srgbClr>
            </a:solidFill>
            <a:prstDash val="solid"/>
            <a:round/>
            <a:headEnd type="none" w="med" len="med"/>
            <a:tailEnd type="triangle" w="med" len="sm"/>
          </a:ln>
        </p:spPr>
        <p:style>
          <a:lnRef idx="2">
            <a:schemeClr val="accent1"/>
          </a:lnRef>
          <a:fillRef idx="0">
            <a:schemeClr val="accent1"/>
          </a:fillRef>
          <a:effectRef idx="1">
            <a:schemeClr val="accent1"/>
          </a:effectRef>
          <a:fontRef idx="minor">
            <a:schemeClr val="tx1"/>
          </a:fontRef>
        </p:style>
      </p:cxnSp>
      <p:cxnSp>
        <p:nvCxnSpPr>
          <p:cNvPr id="22" name="Rak pil 21"/>
          <p:cNvCxnSpPr/>
          <p:nvPr/>
        </p:nvCxnSpPr>
        <p:spPr>
          <a:xfrm rot="16200000" flipH="1">
            <a:off x="4346905" y="2213939"/>
            <a:ext cx="504054" cy="79618"/>
          </a:xfrm>
          <a:prstGeom prst="straightConnector1">
            <a:avLst/>
          </a:prstGeom>
          <a:ln w="76200" cap="flat" cmpd="sng" algn="ctr">
            <a:solidFill>
              <a:srgbClr val="FF9900">
                <a:alpha val="44000"/>
              </a:srgbClr>
            </a:solidFill>
            <a:prstDash val="solid"/>
            <a:round/>
            <a:headEnd type="none" w="med" len="med"/>
            <a:tailEnd type="triangle" w="med" len="sm"/>
          </a:ln>
        </p:spPr>
        <p:style>
          <a:lnRef idx="2">
            <a:schemeClr val="accent1"/>
          </a:lnRef>
          <a:fillRef idx="0">
            <a:schemeClr val="accent1"/>
          </a:fillRef>
          <a:effectRef idx="1">
            <a:schemeClr val="accent1"/>
          </a:effectRef>
          <a:fontRef idx="minor">
            <a:schemeClr val="tx1"/>
          </a:fontRef>
        </p:style>
      </p:cxnSp>
      <p:cxnSp>
        <p:nvCxnSpPr>
          <p:cNvPr id="27" name="Rak pil 26"/>
          <p:cNvCxnSpPr/>
          <p:nvPr/>
        </p:nvCxnSpPr>
        <p:spPr>
          <a:xfrm rot="16200000" flipH="1">
            <a:off x="4427984" y="2852936"/>
            <a:ext cx="648072" cy="72008"/>
          </a:xfrm>
          <a:prstGeom prst="straightConnector1">
            <a:avLst/>
          </a:prstGeom>
          <a:ln w="76200" cap="flat" cmpd="sng" algn="ctr">
            <a:solidFill>
              <a:srgbClr val="FF9900">
                <a:alpha val="44000"/>
              </a:srgbClr>
            </a:solidFill>
            <a:prstDash val="solid"/>
            <a:round/>
            <a:headEnd type="none" w="med" len="med"/>
            <a:tailEnd type="triangle" w="med" len="sm"/>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descr="pie_UF_2.tif"/>
          <p:cNvPicPr>
            <a:picLocks noChangeAspect="1"/>
          </p:cNvPicPr>
          <p:nvPr/>
        </p:nvPicPr>
        <p:blipFill>
          <a:blip r:embed="rId2" cstate="print"/>
          <a:srcRect l="31452" t="11044" r="29855" b="12100"/>
          <a:stretch>
            <a:fillRect/>
          </a:stretch>
        </p:blipFill>
        <p:spPr>
          <a:xfrm>
            <a:off x="0" y="3140968"/>
            <a:ext cx="2411760" cy="2546381"/>
          </a:xfrm>
          <a:prstGeom prst="rect">
            <a:avLst/>
          </a:prstGeom>
        </p:spPr>
      </p:pic>
      <p:sp>
        <p:nvSpPr>
          <p:cNvPr id="2" name="Rubrik 1"/>
          <p:cNvSpPr>
            <a:spLocks noGrp="1"/>
          </p:cNvSpPr>
          <p:nvPr>
            <p:ph type="title"/>
          </p:nvPr>
        </p:nvSpPr>
        <p:spPr>
          <a:xfrm>
            <a:off x="0" y="274638"/>
            <a:ext cx="9144000" cy="1143000"/>
          </a:xfrm>
        </p:spPr>
        <p:txBody>
          <a:bodyPr>
            <a:normAutofit/>
          </a:bodyPr>
          <a:lstStyle/>
          <a:p>
            <a:r>
              <a:rPr lang="sv-SE" sz="2800" b="1" smtClean="0"/>
              <a:t>Chemical compounds contributing to ultrafine (D</a:t>
            </a:r>
            <a:r>
              <a:rPr lang="sv-SE" sz="2800" b="1" baseline="-25000" smtClean="0"/>
              <a:t>p</a:t>
            </a:r>
            <a:r>
              <a:rPr lang="sv-SE" sz="2800" b="1" smtClean="0"/>
              <a:t>&lt;100nm) mass and particle growth</a:t>
            </a:r>
            <a:endParaRPr lang="sv-SE" sz="2800" b="1"/>
          </a:p>
        </p:txBody>
      </p:sp>
      <p:grpSp>
        <p:nvGrpSpPr>
          <p:cNvPr id="12" name="Grupp 11"/>
          <p:cNvGrpSpPr/>
          <p:nvPr/>
        </p:nvGrpSpPr>
        <p:grpSpPr>
          <a:xfrm>
            <a:off x="683568" y="2598753"/>
            <a:ext cx="2002773" cy="3329041"/>
            <a:chOff x="683568" y="1955469"/>
            <a:chExt cx="2002773" cy="3329041"/>
          </a:xfrm>
        </p:grpSpPr>
        <p:sp>
          <p:nvSpPr>
            <p:cNvPr id="9" name="textruta 8"/>
            <p:cNvSpPr txBox="1"/>
            <p:nvPr/>
          </p:nvSpPr>
          <p:spPr>
            <a:xfrm>
              <a:off x="683568" y="4945956"/>
              <a:ext cx="1872208" cy="338554"/>
            </a:xfrm>
            <a:prstGeom prst="rect">
              <a:avLst/>
            </a:prstGeom>
            <a:noFill/>
          </p:spPr>
          <p:txBody>
            <a:bodyPr wrap="square" rtlCol="0">
              <a:spAutoFit/>
            </a:bodyPr>
            <a:lstStyle/>
            <a:p>
              <a:r>
                <a:rPr lang="sv-SE" sz="1600" b="1" smtClean="0">
                  <a:solidFill>
                    <a:srgbClr val="33CC33"/>
                  </a:solidFill>
                </a:rPr>
                <a:t>Organics (83 %)</a:t>
              </a:r>
              <a:endParaRPr lang="sv-SE" sz="1600" b="1">
                <a:solidFill>
                  <a:srgbClr val="33CC33"/>
                </a:solidFill>
              </a:endParaRPr>
            </a:p>
          </p:txBody>
        </p:sp>
        <p:sp>
          <p:nvSpPr>
            <p:cNvPr id="10" name="textruta 9"/>
            <p:cNvSpPr txBox="1"/>
            <p:nvPr/>
          </p:nvSpPr>
          <p:spPr>
            <a:xfrm>
              <a:off x="1611487" y="2132378"/>
              <a:ext cx="1074854" cy="584775"/>
            </a:xfrm>
            <a:prstGeom prst="rect">
              <a:avLst/>
            </a:prstGeom>
            <a:noFill/>
          </p:spPr>
          <p:txBody>
            <a:bodyPr wrap="square" rtlCol="0">
              <a:spAutoFit/>
            </a:bodyPr>
            <a:lstStyle/>
            <a:p>
              <a:r>
                <a:rPr lang="sv-SE" sz="1600" b="1" smtClean="0">
                  <a:solidFill>
                    <a:srgbClr val="FF0000"/>
                  </a:solidFill>
                </a:rPr>
                <a:t>Sulfate (14 %)</a:t>
              </a:r>
              <a:endParaRPr lang="sv-SE" sz="1600" b="1">
                <a:solidFill>
                  <a:srgbClr val="FF0000"/>
                </a:solidFill>
              </a:endParaRPr>
            </a:p>
          </p:txBody>
        </p:sp>
        <p:sp>
          <p:nvSpPr>
            <p:cNvPr id="11" name="textruta 10"/>
            <p:cNvSpPr txBox="1"/>
            <p:nvPr/>
          </p:nvSpPr>
          <p:spPr>
            <a:xfrm>
              <a:off x="822318" y="1955469"/>
              <a:ext cx="1440160" cy="584775"/>
            </a:xfrm>
            <a:prstGeom prst="rect">
              <a:avLst/>
            </a:prstGeom>
            <a:noFill/>
          </p:spPr>
          <p:txBody>
            <a:bodyPr wrap="square" rtlCol="0">
              <a:spAutoFit/>
            </a:bodyPr>
            <a:lstStyle/>
            <a:p>
              <a:r>
                <a:rPr lang="sv-SE" sz="1600" b="1" smtClean="0">
                  <a:solidFill>
                    <a:srgbClr val="FF9900"/>
                  </a:solidFill>
                </a:rPr>
                <a:t>Ammonium </a:t>
              </a:r>
            </a:p>
            <a:p>
              <a:r>
                <a:rPr lang="sv-SE" sz="1600" b="1" smtClean="0">
                  <a:solidFill>
                    <a:srgbClr val="FF9900"/>
                  </a:solidFill>
                </a:rPr>
                <a:t>(3 %)</a:t>
              </a:r>
              <a:endParaRPr lang="sv-SE" sz="1600" b="1">
                <a:solidFill>
                  <a:srgbClr val="FF9900"/>
                </a:solidFill>
              </a:endParaRPr>
            </a:p>
          </p:txBody>
        </p:sp>
      </p:grpSp>
      <p:sp>
        <p:nvSpPr>
          <p:cNvPr id="13" name="textruta 12"/>
          <p:cNvSpPr txBox="1"/>
          <p:nvPr/>
        </p:nvSpPr>
        <p:spPr>
          <a:xfrm>
            <a:off x="467544" y="1844824"/>
            <a:ext cx="1800200" cy="707886"/>
          </a:xfrm>
          <a:prstGeom prst="rect">
            <a:avLst/>
          </a:prstGeom>
          <a:noFill/>
        </p:spPr>
        <p:txBody>
          <a:bodyPr wrap="square" rtlCol="0">
            <a:spAutoFit/>
          </a:bodyPr>
          <a:lstStyle/>
          <a:p>
            <a:r>
              <a:rPr lang="sv-SE" sz="2000" b="1" smtClean="0"/>
              <a:t>Ultrafine mass distribution</a:t>
            </a:r>
            <a:endParaRPr lang="sv-SE" sz="2000" b="1"/>
          </a:p>
        </p:txBody>
      </p:sp>
      <p:pic>
        <p:nvPicPr>
          <p:cNvPr id="14" name="Bildobjekt 13" descr="timeseries_10days_smps_org_sul_alt2.tif"/>
          <p:cNvPicPr>
            <a:picLocks noChangeAspect="1"/>
          </p:cNvPicPr>
          <p:nvPr/>
        </p:nvPicPr>
        <p:blipFill>
          <a:blip r:embed="rId3" cstate="print"/>
          <a:srcRect l="2751" t="6544" r="8263" b="-699"/>
          <a:stretch>
            <a:fillRect/>
          </a:stretch>
        </p:blipFill>
        <p:spPr>
          <a:xfrm>
            <a:off x="2419559" y="2132856"/>
            <a:ext cx="6724441" cy="386804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imeseries 4 subplots with errorbars_ylabels.tif"/>
          <p:cNvPicPr>
            <a:picLocks noChangeAspect="1"/>
          </p:cNvPicPr>
          <p:nvPr/>
        </p:nvPicPr>
        <p:blipFill>
          <a:blip r:embed="rId2" cstate="print"/>
          <a:srcRect l="1963" r="48425" b="2170"/>
          <a:stretch>
            <a:fillRect/>
          </a:stretch>
        </p:blipFill>
        <p:spPr>
          <a:xfrm>
            <a:off x="1619672" y="608979"/>
            <a:ext cx="5832648" cy="6249021"/>
          </a:xfrm>
          <a:prstGeom prst="rect">
            <a:avLst/>
          </a:prstGeom>
        </p:spPr>
      </p:pic>
      <p:sp>
        <p:nvSpPr>
          <p:cNvPr id="5" name="textruta 4"/>
          <p:cNvSpPr txBox="1"/>
          <p:nvPr/>
        </p:nvSpPr>
        <p:spPr>
          <a:xfrm>
            <a:off x="108520" y="159023"/>
            <a:ext cx="9144000" cy="523220"/>
          </a:xfrm>
          <a:prstGeom prst="rect">
            <a:avLst/>
          </a:prstGeom>
          <a:noFill/>
        </p:spPr>
        <p:txBody>
          <a:bodyPr wrap="square" rtlCol="0">
            <a:spAutoFit/>
          </a:bodyPr>
          <a:lstStyle/>
          <a:p>
            <a:r>
              <a:rPr lang="sv-SE" sz="2800" b="1" smtClean="0"/>
              <a:t>Median diurnal cycles of mass and number concentrations</a:t>
            </a:r>
            <a:endParaRPr lang="sv-SE" sz="2800" b="1"/>
          </a:p>
        </p:txBody>
      </p:sp>
      <p:sp>
        <p:nvSpPr>
          <p:cNvPr id="6" name="textruta 5"/>
          <p:cNvSpPr txBox="1"/>
          <p:nvPr/>
        </p:nvSpPr>
        <p:spPr>
          <a:xfrm>
            <a:off x="3923928" y="1124744"/>
            <a:ext cx="432048" cy="338554"/>
          </a:xfrm>
          <a:prstGeom prst="rect">
            <a:avLst/>
          </a:prstGeom>
          <a:noFill/>
        </p:spPr>
        <p:txBody>
          <a:bodyPr wrap="square" rtlCol="0">
            <a:spAutoFit/>
          </a:bodyPr>
          <a:lstStyle/>
          <a:p>
            <a:r>
              <a:rPr lang="sv-SE" sz="1600" b="1" smtClean="0"/>
              <a:t>EC</a:t>
            </a:r>
            <a:endParaRPr lang="sv-SE" sz="1600" b="1"/>
          </a:p>
        </p:txBody>
      </p:sp>
      <p:sp>
        <p:nvSpPr>
          <p:cNvPr id="7" name="textruta 6"/>
          <p:cNvSpPr txBox="1"/>
          <p:nvPr/>
        </p:nvSpPr>
        <p:spPr>
          <a:xfrm>
            <a:off x="3851920" y="2276872"/>
            <a:ext cx="2088232" cy="338554"/>
          </a:xfrm>
          <a:prstGeom prst="rect">
            <a:avLst/>
          </a:prstGeom>
          <a:noFill/>
        </p:spPr>
        <p:txBody>
          <a:bodyPr wrap="square" rtlCol="0">
            <a:spAutoFit/>
          </a:bodyPr>
          <a:lstStyle/>
          <a:p>
            <a:r>
              <a:rPr lang="sv-SE" sz="1600" b="1" smtClean="0">
                <a:solidFill>
                  <a:srgbClr val="FF0000"/>
                </a:solidFill>
              </a:rPr>
              <a:t>m/z 57 (POA tracer)</a:t>
            </a:r>
            <a:endParaRPr lang="sv-SE" sz="1600" b="1">
              <a:solidFill>
                <a:srgbClr val="FF0000"/>
              </a:solidFill>
            </a:endParaRPr>
          </a:p>
        </p:txBody>
      </p:sp>
      <p:sp>
        <p:nvSpPr>
          <p:cNvPr id="8" name="textruta 7"/>
          <p:cNvSpPr txBox="1"/>
          <p:nvPr/>
        </p:nvSpPr>
        <p:spPr>
          <a:xfrm>
            <a:off x="2890058" y="3068960"/>
            <a:ext cx="1944216" cy="338554"/>
          </a:xfrm>
          <a:prstGeom prst="rect">
            <a:avLst/>
          </a:prstGeom>
          <a:noFill/>
        </p:spPr>
        <p:txBody>
          <a:bodyPr wrap="square" rtlCol="0">
            <a:spAutoFit/>
          </a:bodyPr>
          <a:lstStyle/>
          <a:p>
            <a:r>
              <a:rPr lang="sv-SE" sz="1600" b="1" smtClean="0">
                <a:solidFill>
                  <a:schemeClr val="tx2"/>
                </a:solidFill>
              </a:rPr>
              <a:t>m/z 44 (SOA tracer)</a:t>
            </a:r>
            <a:endParaRPr lang="sv-SE" sz="1600" b="1">
              <a:solidFill>
                <a:schemeClr val="tx2"/>
              </a:solidFill>
            </a:endParaRPr>
          </a:p>
        </p:txBody>
      </p:sp>
      <p:sp>
        <p:nvSpPr>
          <p:cNvPr id="9" name="textruta 8"/>
          <p:cNvSpPr txBox="1"/>
          <p:nvPr/>
        </p:nvSpPr>
        <p:spPr>
          <a:xfrm>
            <a:off x="3995936" y="4437112"/>
            <a:ext cx="2448272" cy="338554"/>
          </a:xfrm>
          <a:prstGeom prst="rect">
            <a:avLst/>
          </a:prstGeom>
          <a:noFill/>
        </p:spPr>
        <p:txBody>
          <a:bodyPr wrap="square" rtlCol="0">
            <a:spAutoFit/>
          </a:bodyPr>
          <a:lstStyle/>
          <a:p>
            <a:r>
              <a:rPr lang="sv-SE" sz="1600" b="1" smtClean="0">
                <a:solidFill>
                  <a:srgbClr val="00FF00"/>
                </a:solidFill>
              </a:rPr>
              <a:t>Ultrafine organic mass</a:t>
            </a:r>
            <a:endParaRPr lang="sv-SE" sz="1600" b="1">
              <a:solidFill>
                <a:srgbClr val="00FF00"/>
              </a:solidFill>
            </a:endParaRPr>
          </a:p>
        </p:txBody>
      </p:sp>
      <p:sp>
        <p:nvSpPr>
          <p:cNvPr id="10" name="textruta 9"/>
          <p:cNvSpPr txBox="1"/>
          <p:nvPr/>
        </p:nvSpPr>
        <p:spPr>
          <a:xfrm>
            <a:off x="3707904" y="5373216"/>
            <a:ext cx="3096344" cy="338554"/>
          </a:xfrm>
          <a:prstGeom prst="rect">
            <a:avLst/>
          </a:prstGeom>
          <a:noFill/>
        </p:spPr>
        <p:txBody>
          <a:bodyPr wrap="square" rtlCol="0">
            <a:spAutoFit/>
          </a:bodyPr>
          <a:lstStyle/>
          <a:p>
            <a:r>
              <a:rPr lang="sv-SE" sz="1600" b="1" smtClean="0">
                <a:solidFill>
                  <a:srgbClr val="663300"/>
                </a:solidFill>
              </a:rPr>
              <a:t>Particle number concentration</a:t>
            </a:r>
            <a:endParaRPr lang="sv-SE" sz="1600" b="1">
              <a:solidFill>
                <a:srgbClr val="663300"/>
              </a:solidFill>
            </a:endParaRPr>
          </a:p>
        </p:txBody>
      </p:sp>
      <p:sp>
        <p:nvSpPr>
          <p:cNvPr id="11" name="Rectangle 28"/>
          <p:cNvSpPr/>
          <p:nvPr/>
        </p:nvSpPr>
        <p:spPr>
          <a:xfrm>
            <a:off x="3432751" y="908720"/>
            <a:ext cx="381000" cy="2160240"/>
          </a:xfrm>
          <a:prstGeom prst="rect">
            <a:avLst/>
          </a:prstGeom>
          <a:solidFill>
            <a:srgbClr val="FFFF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28"/>
          <p:cNvSpPr/>
          <p:nvPr/>
        </p:nvSpPr>
        <p:spPr>
          <a:xfrm>
            <a:off x="4788024" y="3128089"/>
            <a:ext cx="381000" cy="3168352"/>
          </a:xfrm>
          <a:prstGeom prst="rect">
            <a:avLst/>
          </a:prstGeom>
          <a:solidFill>
            <a:srgbClr val="FFFF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 name="Grupp 34"/>
          <p:cNvGrpSpPr/>
          <p:nvPr/>
        </p:nvGrpSpPr>
        <p:grpSpPr>
          <a:xfrm>
            <a:off x="5256076" y="5579843"/>
            <a:ext cx="3887924" cy="1292662"/>
            <a:chOff x="5256076" y="5579843"/>
            <a:chExt cx="3887924" cy="1292662"/>
          </a:xfrm>
        </p:grpSpPr>
        <p:sp>
          <p:nvSpPr>
            <p:cNvPr id="13" name="textruta 12"/>
            <p:cNvSpPr txBox="1"/>
            <p:nvPr/>
          </p:nvSpPr>
          <p:spPr>
            <a:xfrm>
              <a:off x="7308304" y="5579843"/>
              <a:ext cx="1835696" cy="1292662"/>
            </a:xfrm>
            <a:prstGeom prst="rect">
              <a:avLst/>
            </a:prstGeom>
            <a:noFill/>
            <a:ln w="22225">
              <a:solidFill>
                <a:schemeClr val="tx1"/>
              </a:solidFill>
            </a:ln>
          </p:spPr>
          <p:txBody>
            <a:bodyPr wrap="square" rtlCol="0">
              <a:spAutoFit/>
            </a:bodyPr>
            <a:lstStyle/>
            <a:p>
              <a:r>
                <a:rPr lang="sv-SE" sz="1300" b="1" smtClean="0"/>
                <a:t>Number concentration increases from ~10,000 to ~20,000 cm</a:t>
              </a:r>
              <a:r>
                <a:rPr lang="sv-SE" sz="1300" b="1" baseline="30000" smtClean="0"/>
                <a:t>-3</a:t>
              </a:r>
              <a:r>
                <a:rPr lang="sv-SE" sz="1300" b="1" smtClean="0"/>
                <a:t> between 10am and 2pm as a result of new particle formation</a:t>
              </a:r>
              <a:endParaRPr lang="sv-SE" sz="1300" b="1"/>
            </a:p>
          </p:txBody>
        </p:sp>
        <p:cxnSp>
          <p:nvCxnSpPr>
            <p:cNvPr id="15" name="Rak pil 14"/>
            <p:cNvCxnSpPr>
              <a:endCxn id="10" idx="2"/>
            </p:cNvCxnSpPr>
            <p:nvPr/>
          </p:nvCxnSpPr>
          <p:spPr>
            <a:xfrm rot="10800000">
              <a:off x="5256076" y="5711770"/>
              <a:ext cx="1980220" cy="9349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3" name="Grupp 32"/>
          <p:cNvGrpSpPr/>
          <p:nvPr/>
        </p:nvGrpSpPr>
        <p:grpSpPr>
          <a:xfrm>
            <a:off x="179512" y="1988840"/>
            <a:ext cx="3456384" cy="873388"/>
            <a:chOff x="179512" y="1988840"/>
            <a:chExt cx="3456384" cy="873388"/>
          </a:xfrm>
        </p:grpSpPr>
        <p:sp>
          <p:nvSpPr>
            <p:cNvPr id="24" name="textruta 23"/>
            <p:cNvSpPr txBox="1"/>
            <p:nvPr/>
          </p:nvSpPr>
          <p:spPr>
            <a:xfrm>
              <a:off x="179512" y="2492896"/>
              <a:ext cx="1440160" cy="369332"/>
            </a:xfrm>
            <a:prstGeom prst="rect">
              <a:avLst/>
            </a:prstGeom>
            <a:noFill/>
          </p:spPr>
          <p:txBody>
            <a:bodyPr wrap="square" rtlCol="0">
              <a:spAutoFit/>
            </a:bodyPr>
            <a:lstStyle/>
            <a:p>
              <a:r>
                <a:rPr lang="sv-SE" b="1" smtClean="0">
                  <a:solidFill>
                    <a:srgbClr val="FF0000"/>
                  </a:solidFill>
                </a:rPr>
                <a:t>Rush hour</a:t>
              </a:r>
              <a:endParaRPr lang="sv-SE" b="1">
                <a:solidFill>
                  <a:srgbClr val="FF0000"/>
                </a:solidFill>
              </a:endParaRPr>
            </a:p>
          </p:txBody>
        </p:sp>
        <p:cxnSp>
          <p:nvCxnSpPr>
            <p:cNvPr id="26" name="Rak pil 25"/>
            <p:cNvCxnSpPr/>
            <p:nvPr/>
          </p:nvCxnSpPr>
          <p:spPr>
            <a:xfrm flipV="1">
              <a:off x="1331640" y="1988840"/>
              <a:ext cx="2304256" cy="720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upp 33"/>
          <p:cNvGrpSpPr/>
          <p:nvPr/>
        </p:nvGrpSpPr>
        <p:grpSpPr>
          <a:xfrm>
            <a:off x="144016" y="4293096"/>
            <a:ext cx="4860032" cy="792088"/>
            <a:chOff x="144016" y="4293096"/>
            <a:chExt cx="4860032" cy="792088"/>
          </a:xfrm>
        </p:grpSpPr>
        <p:sp>
          <p:nvSpPr>
            <p:cNvPr id="29" name="textruta 28"/>
            <p:cNvSpPr txBox="1"/>
            <p:nvPr/>
          </p:nvSpPr>
          <p:spPr>
            <a:xfrm>
              <a:off x="144016" y="4438853"/>
              <a:ext cx="1763688" cy="646331"/>
            </a:xfrm>
            <a:prstGeom prst="rect">
              <a:avLst/>
            </a:prstGeom>
            <a:noFill/>
          </p:spPr>
          <p:txBody>
            <a:bodyPr wrap="square" rtlCol="0">
              <a:spAutoFit/>
            </a:bodyPr>
            <a:lstStyle/>
            <a:p>
              <a:r>
                <a:rPr lang="sv-SE" b="1" smtClean="0">
                  <a:solidFill>
                    <a:srgbClr val="FF0000"/>
                  </a:solidFill>
                </a:rPr>
                <a:t>Photochemical production</a:t>
              </a:r>
              <a:endParaRPr lang="sv-SE" b="1">
                <a:solidFill>
                  <a:srgbClr val="FF0000"/>
                </a:solidFill>
              </a:endParaRPr>
            </a:p>
          </p:txBody>
        </p:sp>
        <p:cxnSp>
          <p:nvCxnSpPr>
            <p:cNvPr id="30" name="Rak pil 29"/>
            <p:cNvCxnSpPr/>
            <p:nvPr/>
          </p:nvCxnSpPr>
          <p:spPr>
            <a:xfrm flipV="1">
              <a:off x="1691680" y="4293096"/>
              <a:ext cx="3312368"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 name="textruta 19"/>
          <p:cNvSpPr txBox="1"/>
          <p:nvPr/>
        </p:nvSpPr>
        <p:spPr>
          <a:xfrm>
            <a:off x="7452320" y="980728"/>
            <a:ext cx="1224136" cy="523220"/>
          </a:xfrm>
          <a:prstGeom prst="rect">
            <a:avLst/>
          </a:prstGeom>
          <a:noFill/>
        </p:spPr>
        <p:txBody>
          <a:bodyPr wrap="square" rtlCol="0">
            <a:spAutoFit/>
          </a:bodyPr>
          <a:lstStyle/>
          <a:p>
            <a:r>
              <a:rPr lang="sv-SE" sz="1400" b="1" smtClean="0"/>
              <a:t>Provided by CARB</a:t>
            </a:r>
            <a:endParaRPr lang="sv-SE" sz="1400" b="1"/>
          </a:p>
        </p:txBody>
      </p:sp>
      <p:cxnSp>
        <p:nvCxnSpPr>
          <p:cNvPr id="22" name="Rak pil 21"/>
          <p:cNvCxnSpPr>
            <a:stCxn id="20" idx="1"/>
          </p:cNvCxnSpPr>
          <p:nvPr/>
        </p:nvCxnSpPr>
        <p:spPr>
          <a:xfrm rot="10800000" flipV="1">
            <a:off x="6804248" y="1242338"/>
            <a:ext cx="648072" cy="9843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44624"/>
            <a:ext cx="9144000" cy="1143000"/>
          </a:xfrm>
        </p:spPr>
        <p:txBody>
          <a:bodyPr>
            <a:noAutofit/>
          </a:bodyPr>
          <a:lstStyle/>
          <a:p>
            <a:r>
              <a:rPr lang="sv-SE" sz="2500" b="1" smtClean="0"/>
              <a:t>How does the ultrafine mass during growth events correlate with other parameters?</a:t>
            </a:r>
            <a:endParaRPr lang="sv-SE" sz="2500"/>
          </a:p>
        </p:txBody>
      </p:sp>
      <p:sp>
        <p:nvSpPr>
          <p:cNvPr id="3" name="Platshållare för innehåll 2"/>
          <p:cNvSpPr>
            <a:spLocks noGrp="1"/>
          </p:cNvSpPr>
          <p:nvPr>
            <p:ph idx="1"/>
          </p:nvPr>
        </p:nvSpPr>
        <p:spPr>
          <a:xfrm>
            <a:off x="457200" y="1196752"/>
            <a:ext cx="8507288" cy="5472608"/>
          </a:xfrm>
        </p:spPr>
        <p:txBody>
          <a:bodyPr>
            <a:normAutofit/>
          </a:bodyPr>
          <a:lstStyle/>
          <a:p>
            <a:r>
              <a:rPr lang="sv-SE" sz="2400" smtClean="0"/>
              <a:t>The correlation between ultrafine mass and </a:t>
            </a:r>
            <a:r>
              <a:rPr lang="sv-SE" sz="2400" smtClean="0">
                <a:solidFill>
                  <a:srgbClr val="FF0000"/>
                </a:solidFill>
              </a:rPr>
              <a:t>OH</a:t>
            </a:r>
            <a:r>
              <a:rPr lang="sv-SE" sz="2400" smtClean="0"/>
              <a:t> concentration (R=0.56) was better than the the corresponing correlation with </a:t>
            </a:r>
            <a:r>
              <a:rPr lang="sv-SE" sz="2400" smtClean="0">
                <a:solidFill>
                  <a:srgbClr val="FF0000"/>
                </a:solidFill>
              </a:rPr>
              <a:t>ozone</a:t>
            </a:r>
            <a:r>
              <a:rPr lang="sv-SE" sz="2400" smtClean="0"/>
              <a:t> (R=0.29) during the growth events.</a:t>
            </a:r>
          </a:p>
          <a:p>
            <a:pPr>
              <a:buNone/>
            </a:pPr>
            <a:endParaRPr lang="sv-SE" sz="1100" smtClean="0"/>
          </a:p>
          <a:p>
            <a:r>
              <a:rPr lang="sv-SE" sz="2400" smtClean="0"/>
              <a:t>Some correlation also with </a:t>
            </a:r>
            <a:r>
              <a:rPr lang="sv-SE" sz="2400" smtClean="0">
                <a:solidFill>
                  <a:srgbClr val="FF0000"/>
                </a:solidFill>
              </a:rPr>
              <a:t>UV radiation </a:t>
            </a:r>
            <a:r>
              <a:rPr lang="sv-SE" sz="2400" smtClean="0"/>
              <a:t>(R=0.52).</a:t>
            </a:r>
          </a:p>
          <a:p>
            <a:pPr>
              <a:buNone/>
            </a:pPr>
            <a:endParaRPr lang="sv-SE" sz="1300" smtClean="0"/>
          </a:p>
          <a:p>
            <a:r>
              <a:rPr lang="sv-SE" sz="2400" smtClean="0"/>
              <a:t>No clear correlation between ultrafine mass and </a:t>
            </a:r>
            <a:r>
              <a:rPr lang="sv-SE" sz="2400" smtClean="0">
                <a:solidFill>
                  <a:srgbClr val="FF0000"/>
                </a:solidFill>
              </a:rPr>
              <a:t>SO</a:t>
            </a:r>
            <a:r>
              <a:rPr lang="sv-SE" sz="2400" baseline="-25000" smtClean="0">
                <a:solidFill>
                  <a:srgbClr val="FF0000"/>
                </a:solidFill>
              </a:rPr>
              <a:t>2</a:t>
            </a:r>
            <a:r>
              <a:rPr lang="sv-SE" sz="2400" smtClean="0"/>
              <a:t> (R=0.16) or biogenic VOCs such as </a:t>
            </a:r>
            <a:r>
              <a:rPr lang="sv-SE" sz="2400" smtClean="0">
                <a:solidFill>
                  <a:srgbClr val="FF0000"/>
                </a:solidFill>
              </a:rPr>
              <a:t>isoprene</a:t>
            </a:r>
            <a:r>
              <a:rPr lang="sv-SE" sz="2400" smtClean="0"/>
              <a:t> (R=-0.03) and </a:t>
            </a:r>
            <a:r>
              <a:rPr lang="sv-SE" sz="2400" smtClean="0">
                <a:solidFill>
                  <a:srgbClr val="FF0000"/>
                </a:solidFill>
              </a:rPr>
              <a:t>alpha-pinene </a:t>
            </a:r>
            <a:r>
              <a:rPr lang="sv-SE" sz="2400" smtClean="0"/>
              <a:t>(R=0.08) during the events.</a:t>
            </a:r>
            <a:endParaRPr lang="sv-SE" sz="2400" baseline="-25000" smtClean="0"/>
          </a:p>
          <a:p>
            <a:pPr>
              <a:buNone/>
            </a:pPr>
            <a:endParaRPr lang="sv-SE" sz="1200" smtClean="0"/>
          </a:p>
          <a:p>
            <a:r>
              <a:rPr lang="sv-SE" sz="2400" smtClean="0"/>
              <a:t>The best correlations were found for gas-phase </a:t>
            </a:r>
            <a:r>
              <a:rPr lang="sv-SE" sz="2400" smtClean="0">
                <a:solidFill>
                  <a:srgbClr val="FF0000"/>
                </a:solidFill>
              </a:rPr>
              <a:t>formaldehyde </a:t>
            </a:r>
            <a:r>
              <a:rPr lang="sv-SE" sz="2400" smtClean="0"/>
              <a:t>(R=0.80), </a:t>
            </a:r>
            <a:r>
              <a:rPr lang="sv-SE" sz="2400" smtClean="0">
                <a:solidFill>
                  <a:srgbClr val="FF0000"/>
                </a:solidFill>
              </a:rPr>
              <a:t>oxalic acid </a:t>
            </a:r>
            <a:r>
              <a:rPr lang="sv-SE" sz="2400" smtClean="0"/>
              <a:t>(R=0.70), </a:t>
            </a:r>
            <a:r>
              <a:rPr lang="sv-SE" sz="2400" smtClean="0">
                <a:solidFill>
                  <a:srgbClr val="FF0000"/>
                </a:solidFill>
              </a:rPr>
              <a:t>formic acid </a:t>
            </a:r>
            <a:r>
              <a:rPr lang="sv-SE" sz="2400" smtClean="0"/>
              <a:t>(R=0.68), </a:t>
            </a:r>
            <a:r>
              <a:rPr lang="sv-SE" sz="2400" smtClean="0">
                <a:solidFill>
                  <a:srgbClr val="FF0000"/>
                </a:solidFill>
              </a:rPr>
              <a:t>glyoxal</a:t>
            </a:r>
            <a:r>
              <a:rPr lang="sv-SE" sz="2400" smtClean="0"/>
              <a:t> (R=0.61).</a:t>
            </a:r>
          </a:p>
        </p:txBody>
      </p:sp>
      <p:sp>
        <p:nvSpPr>
          <p:cNvPr id="4" name="textruta 3"/>
          <p:cNvSpPr txBox="1"/>
          <p:nvPr/>
        </p:nvSpPr>
        <p:spPr>
          <a:xfrm>
            <a:off x="-1332656" y="1556792"/>
            <a:ext cx="184731" cy="369332"/>
          </a:xfrm>
          <a:prstGeom prst="rect">
            <a:avLst/>
          </a:prstGeom>
          <a:noFill/>
        </p:spPr>
        <p:txBody>
          <a:bodyPr wrap="none" rtlCol="0">
            <a:spAutoFit/>
          </a:bodyPr>
          <a:lstStyle/>
          <a:p>
            <a:endParaRPr lang="sv-SE"/>
          </a:p>
        </p:txBody>
      </p:sp>
      <p:sp>
        <p:nvSpPr>
          <p:cNvPr id="5" name="textruta 4"/>
          <p:cNvSpPr txBox="1"/>
          <p:nvPr/>
        </p:nvSpPr>
        <p:spPr>
          <a:xfrm>
            <a:off x="971600" y="6093296"/>
            <a:ext cx="3888432" cy="646331"/>
          </a:xfrm>
          <a:prstGeom prst="rect">
            <a:avLst/>
          </a:prstGeom>
          <a:noFill/>
        </p:spPr>
        <p:txBody>
          <a:bodyPr wrap="square" rtlCol="0">
            <a:spAutoFit/>
          </a:bodyPr>
          <a:lstStyle/>
          <a:p>
            <a:r>
              <a:rPr lang="sv-SE" b="1" smtClean="0"/>
              <a:t>SO</a:t>
            </a:r>
            <a:r>
              <a:rPr lang="sv-SE" b="1" baseline="-25000" smtClean="0"/>
              <a:t>2</a:t>
            </a:r>
            <a:r>
              <a:rPr lang="sv-SE" b="1" smtClean="0"/>
              <a:t>, oxalic acid and formic acid from Jennifer Murphy’s group</a:t>
            </a:r>
            <a:r>
              <a:rPr lang="sv-SE" b="1" baseline="-25000" smtClean="0"/>
              <a:t>        </a:t>
            </a:r>
            <a:endParaRPr lang="sv-SE" b="1"/>
          </a:p>
        </p:txBody>
      </p:sp>
      <p:sp>
        <p:nvSpPr>
          <p:cNvPr id="6" name="textruta 5"/>
          <p:cNvSpPr txBox="1"/>
          <p:nvPr/>
        </p:nvSpPr>
        <p:spPr>
          <a:xfrm>
            <a:off x="5076056" y="6093296"/>
            <a:ext cx="3384376" cy="646331"/>
          </a:xfrm>
          <a:prstGeom prst="rect">
            <a:avLst/>
          </a:prstGeom>
          <a:noFill/>
        </p:spPr>
        <p:txBody>
          <a:bodyPr wrap="square" rtlCol="0">
            <a:spAutoFit/>
          </a:bodyPr>
          <a:lstStyle/>
          <a:p>
            <a:r>
              <a:rPr lang="sv-SE" b="1" smtClean="0"/>
              <a:t>OH data from William Brune’s group</a:t>
            </a:r>
            <a:endParaRPr lang="sv-SE"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500" b="1" smtClean="0"/>
              <a:t>Main conclusions</a:t>
            </a:r>
            <a:endParaRPr lang="sv-SE" sz="3500" b="1"/>
          </a:p>
        </p:txBody>
      </p:sp>
      <p:sp>
        <p:nvSpPr>
          <p:cNvPr id="3" name="Platshållare för innehåll 2"/>
          <p:cNvSpPr>
            <a:spLocks noGrp="1"/>
          </p:cNvSpPr>
          <p:nvPr>
            <p:ph idx="1"/>
          </p:nvPr>
        </p:nvSpPr>
        <p:spPr>
          <a:xfrm>
            <a:off x="457200" y="1600200"/>
            <a:ext cx="8363272" cy="4525963"/>
          </a:xfrm>
        </p:spPr>
        <p:txBody>
          <a:bodyPr>
            <a:normAutofit lnSpcReduction="10000"/>
          </a:bodyPr>
          <a:lstStyle/>
          <a:p>
            <a:r>
              <a:rPr lang="sv-SE" sz="2600" smtClean="0"/>
              <a:t>Traffic emissions, petroleum operations and vegetative  detritus contribute to organic mass at Bakersfield.</a:t>
            </a:r>
          </a:p>
          <a:p>
            <a:pPr>
              <a:buNone/>
            </a:pPr>
            <a:endParaRPr lang="sv-SE" sz="2600" smtClean="0"/>
          </a:p>
          <a:p>
            <a:r>
              <a:rPr lang="sv-SE" sz="2600" smtClean="0"/>
              <a:t>FTIR and AMS measurements agree that the OOA fraction of OM</a:t>
            </a:r>
            <a:r>
              <a:rPr lang="sv-SE" sz="2600" baseline="-25000" smtClean="0"/>
              <a:t>1 </a:t>
            </a:r>
            <a:r>
              <a:rPr lang="sv-SE" sz="2600" smtClean="0"/>
              <a:t>is 55-63 %.</a:t>
            </a:r>
          </a:p>
          <a:p>
            <a:endParaRPr lang="sv-SE" sz="2600" smtClean="0"/>
          </a:p>
          <a:p>
            <a:r>
              <a:rPr lang="sv-SE" sz="2600" smtClean="0"/>
              <a:t>New particle formation was the dominating source of particle number at the site.</a:t>
            </a:r>
          </a:p>
          <a:p>
            <a:endParaRPr lang="sv-SE" sz="2600" smtClean="0"/>
          </a:p>
          <a:p>
            <a:r>
              <a:rPr lang="sv-SE" sz="2600" smtClean="0"/>
              <a:t>Ultrafine particles grew primarily through condensation of organic vapors.</a:t>
            </a:r>
            <a:endParaRPr lang="sv-SE" sz="26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b="1" smtClean="0"/>
              <a:t>Acknowledgement</a:t>
            </a:r>
            <a:endParaRPr lang="sv-SE" sz="3200" b="1"/>
          </a:p>
        </p:txBody>
      </p:sp>
      <p:sp>
        <p:nvSpPr>
          <p:cNvPr id="3" name="Platshållare för innehåll 2"/>
          <p:cNvSpPr>
            <a:spLocks noGrp="1"/>
          </p:cNvSpPr>
          <p:nvPr>
            <p:ph idx="1"/>
          </p:nvPr>
        </p:nvSpPr>
        <p:spPr/>
        <p:txBody>
          <a:bodyPr>
            <a:normAutofit/>
          </a:bodyPr>
          <a:lstStyle/>
          <a:p>
            <a:r>
              <a:rPr lang="sv-SE" sz="2500" smtClean="0"/>
              <a:t>We would like to thank Jennifer Murphy and her group at University of Toronto for providing data of SO</a:t>
            </a:r>
            <a:r>
              <a:rPr lang="sv-SE" sz="2500" baseline="-25000" smtClean="0"/>
              <a:t>2</a:t>
            </a:r>
            <a:r>
              <a:rPr lang="sv-SE" sz="2500" smtClean="0"/>
              <a:t>, formic acid and oxalic acid, William Brune’s group at Pennsylvania State University for OH-data and CARB for providing data of elemental carbon.</a:t>
            </a:r>
            <a:endParaRPr lang="sv-SE" sz="25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b="1" smtClean="0"/>
              <a:t>Main Questions to be Addressed</a:t>
            </a:r>
            <a:endParaRPr lang="sv-SE" sz="3200" b="1"/>
          </a:p>
        </p:txBody>
      </p:sp>
      <p:sp>
        <p:nvSpPr>
          <p:cNvPr id="3" name="Platshållare för innehåll 2"/>
          <p:cNvSpPr>
            <a:spLocks noGrp="1"/>
          </p:cNvSpPr>
          <p:nvPr>
            <p:ph idx="1"/>
          </p:nvPr>
        </p:nvSpPr>
        <p:spPr/>
        <p:txBody>
          <a:bodyPr>
            <a:normAutofit/>
          </a:bodyPr>
          <a:lstStyle/>
          <a:p>
            <a:r>
              <a:rPr lang="sv-SE" sz="2500" b="1" smtClean="0"/>
              <a:t>What </a:t>
            </a:r>
            <a:r>
              <a:rPr lang="sv-SE" sz="2500" b="1" smtClean="0">
                <a:solidFill>
                  <a:srgbClr val="FF0000"/>
                </a:solidFill>
              </a:rPr>
              <a:t>sources</a:t>
            </a:r>
            <a:r>
              <a:rPr lang="sv-SE" sz="2500" b="1" smtClean="0"/>
              <a:t> contribute to the </a:t>
            </a:r>
            <a:r>
              <a:rPr lang="sv-SE" sz="2500" b="1" smtClean="0">
                <a:solidFill>
                  <a:srgbClr val="FF0000"/>
                </a:solidFill>
              </a:rPr>
              <a:t>organic aerosol mass </a:t>
            </a:r>
            <a:r>
              <a:rPr lang="sv-SE" sz="2500" b="1" smtClean="0"/>
              <a:t>in Bakersfield?</a:t>
            </a:r>
          </a:p>
          <a:p>
            <a:pPr>
              <a:buNone/>
            </a:pPr>
            <a:endParaRPr lang="sv-SE" sz="1200" smtClean="0"/>
          </a:p>
          <a:p>
            <a:r>
              <a:rPr lang="sv-SE" sz="2500" b="1" smtClean="0"/>
              <a:t>What fractions of the organic aerosol mass are </a:t>
            </a:r>
            <a:r>
              <a:rPr lang="sv-SE" sz="2500" b="1" smtClean="0">
                <a:solidFill>
                  <a:srgbClr val="FF0000"/>
                </a:solidFill>
              </a:rPr>
              <a:t>HOA</a:t>
            </a:r>
            <a:r>
              <a:rPr lang="sv-SE" sz="2500" b="1" smtClean="0"/>
              <a:t> and </a:t>
            </a:r>
            <a:r>
              <a:rPr lang="sv-SE" sz="2500" b="1" smtClean="0">
                <a:solidFill>
                  <a:srgbClr val="FF0000"/>
                </a:solidFill>
              </a:rPr>
              <a:t>OOA</a:t>
            </a:r>
            <a:r>
              <a:rPr lang="sv-SE" sz="2500" b="1" smtClean="0"/>
              <a:t>?  </a:t>
            </a:r>
          </a:p>
          <a:p>
            <a:pPr>
              <a:buNone/>
            </a:pPr>
            <a:endParaRPr lang="sv-SE" sz="1200" b="1" smtClean="0"/>
          </a:p>
          <a:p>
            <a:r>
              <a:rPr lang="sv-SE" sz="2500" b="1" smtClean="0"/>
              <a:t>What processes control particle </a:t>
            </a:r>
            <a:r>
              <a:rPr lang="sv-SE" sz="2500" b="1" smtClean="0">
                <a:solidFill>
                  <a:srgbClr val="FF0000"/>
                </a:solidFill>
              </a:rPr>
              <a:t>number concentration</a:t>
            </a:r>
            <a:r>
              <a:rPr lang="sv-SE" sz="2500" b="1" smtClean="0"/>
              <a:t>?</a:t>
            </a:r>
          </a:p>
          <a:p>
            <a:pPr>
              <a:buNone/>
            </a:pPr>
            <a:endParaRPr lang="sv-SE" sz="1200" b="1" smtClean="0"/>
          </a:p>
          <a:p>
            <a:r>
              <a:rPr lang="sv-SE" sz="2500" b="1" smtClean="0"/>
              <a:t>What </a:t>
            </a:r>
            <a:r>
              <a:rPr lang="sv-SE" sz="2500" b="1" smtClean="0">
                <a:solidFill>
                  <a:srgbClr val="FF0000"/>
                </a:solidFill>
              </a:rPr>
              <a:t>vapors</a:t>
            </a:r>
            <a:r>
              <a:rPr lang="sv-SE" sz="2500" b="1" smtClean="0"/>
              <a:t> contribute to </a:t>
            </a:r>
            <a:r>
              <a:rPr lang="sv-SE" sz="2500" b="1" smtClean="0">
                <a:solidFill>
                  <a:srgbClr val="FF0000"/>
                </a:solidFill>
              </a:rPr>
              <a:t>condensational growth </a:t>
            </a:r>
            <a:r>
              <a:rPr lang="sv-SE" sz="2500" b="1" smtClean="0"/>
              <a:t>during the frequently observed growth events?</a:t>
            </a:r>
          </a:p>
          <a:p>
            <a:endParaRPr lang="sv-SE" sz="2400" b="1" smtClean="0"/>
          </a:p>
          <a:p>
            <a:pPr>
              <a:buNone/>
            </a:pPr>
            <a:endParaRPr lang="sv-SE" sz="2400" b="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000" b="1" dirty="0" smtClean="0"/>
              <a:t>Particle Measurements at Bakersfield</a:t>
            </a:r>
            <a:endParaRPr lang="en-US" sz="3000" b="1" dirty="0"/>
          </a:p>
        </p:txBody>
      </p:sp>
      <p:sp>
        <p:nvSpPr>
          <p:cNvPr id="3" name="Content Placeholder 2"/>
          <p:cNvSpPr>
            <a:spLocks noGrp="1"/>
          </p:cNvSpPr>
          <p:nvPr>
            <p:ph idx="1"/>
          </p:nvPr>
        </p:nvSpPr>
        <p:spPr>
          <a:xfrm>
            <a:off x="228600" y="1047328"/>
            <a:ext cx="8458200" cy="5334000"/>
          </a:xfrm>
        </p:spPr>
        <p:txBody>
          <a:bodyPr>
            <a:normAutofit lnSpcReduction="10000"/>
          </a:bodyPr>
          <a:lstStyle/>
          <a:p>
            <a:r>
              <a:rPr lang="en-US" sz="2400" b="1" dirty="0" smtClean="0">
                <a:solidFill>
                  <a:srgbClr val="FF0000"/>
                </a:solidFill>
              </a:rPr>
              <a:t>FTIR: organic functional groups</a:t>
            </a:r>
          </a:p>
          <a:p>
            <a:pPr lvl="1"/>
            <a:r>
              <a:rPr lang="en-US" sz="2400" dirty="0" smtClean="0"/>
              <a:t>O</a:t>
            </a:r>
            <a:r>
              <a:rPr lang="en-US" sz="2400" smtClean="0"/>
              <a:t>M</a:t>
            </a:r>
            <a:r>
              <a:rPr lang="en-US" sz="2400" baseline="-25000" smtClean="0"/>
              <a:t>1</a:t>
            </a:r>
            <a:r>
              <a:rPr lang="en-US" sz="2400" dirty="0" smtClean="0"/>
              <a:t>: 3-6 hour filter samples, 5 samples a day</a:t>
            </a:r>
          </a:p>
          <a:p>
            <a:pPr lvl="1"/>
            <a:r>
              <a:rPr lang="en-US" sz="2400" dirty="0" smtClean="0"/>
              <a:t>O</a:t>
            </a:r>
            <a:r>
              <a:rPr lang="en-US" sz="2400" smtClean="0"/>
              <a:t>M</a:t>
            </a:r>
            <a:r>
              <a:rPr lang="en-US" sz="2400" baseline="-25000" smtClean="0"/>
              <a:t>2.5</a:t>
            </a:r>
            <a:r>
              <a:rPr lang="en-US" sz="2400" dirty="0" smtClean="0"/>
              <a:t>: 23 hour filter sample, 1 sample </a:t>
            </a:r>
            <a:r>
              <a:rPr lang="en-US" sz="2400" smtClean="0"/>
              <a:t>a day</a:t>
            </a:r>
          </a:p>
          <a:p>
            <a:pPr lvl="1">
              <a:buNone/>
            </a:pPr>
            <a:endParaRPr lang="en-US" sz="2400" dirty="0" smtClean="0"/>
          </a:p>
          <a:p>
            <a:r>
              <a:rPr lang="en-US" sz="2400" b="1" dirty="0" smtClean="0">
                <a:solidFill>
                  <a:srgbClr val="FF0000"/>
                </a:solidFill>
              </a:rPr>
              <a:t>HR-AMS: non-refractory organics, sulfate, nitrate, ammonium, </a:t>
            </a:r>
            <a:r>
              <a:rPr lang="en-US" sz="2400" b="1" smtClean="0">
                <a:solidFill>
                  <a:srgbClr val="FF0000"/>
                </a:solidFill>
              </a:rPr>
              <a:t>and chloride</a:t>
            </a:r>
            <a:endParaRPr lang="en-US" sz="2400" b="1" dirty="0" smtClean="0">
              <a:solidFill>
                <a:srgbClr val="FF0000"/>
              </a:solidFill>
            </a:endParaRPr>
          </a:p>
          <a:p>
            <a:pPr lvl="1"/>
            <a:r>
              <a:rPr lang="en-US" sz="2400" dirty="0" smtClean="0"/>
              <a:t> online measurement with 2 </a:t>
            </a:r>
            <a:r>
              <a:rPr lang="en-US" sz="2400" smtClean="0"/>
              <a:t>min resolution</a:t>
            </a:r>
          </a:p>
          <a:p>
            <a:pPr lvl="1">
              <a:buNone/>
            </a:pPr>
            <a:endParaRPr lang="en-US" sz="2400" dirty="0" smtClean="0"/>
          </a:p>
          <a:p>
            <a:r>
              <a:rPr lang="en-US" sz="2400" b="1" dirty="0" smtClean="0">
                <a:solidFill>
                  <a:srgbClr val="FF0000"/>
                </a:solidFill>
              </a:rPr>
              <a:t>SMPS: particle number size distribution</a:t>
            </a:r>
          </a:p>
          <a:p>
            <a:pPr lvl="1"/>
            <a:r>
              <a:rPr lang="en-US" sz="2400" dirty="0" smtClean="0"/>
              <a:t> online measurement </a:t>
            </a:r>
            <a:r>
              <a:rPr lang="en-US" sz="2400" smtClean="0"/>
              <a:t>with 10 min resolution</a:t>
            </a:r>
          </a:p>
          <a:p>
            <a:pPr lvl="1">
              <a:buNone/>
            </a:pPr>
            <a:endParaRPr lang="en-US" sz="2400" dirty="0" smtClean="0"/>
          </a:p>
          <a:p>
            <a:r>
              <a:rPr lang="en-US" sz="2400" b="1" dirty="0" smtClean="0">
                <a:solidFill>
                  <a:srgbClr val="FF0000"/>
                </a:solidFill>
              </a:rPr>
              <a:t>XRF: elemental concentration</a:t>
            </a:r>
          </a:p>
          <a:p>
            <a:pPr lvl="1"/>
            <a:r>
              <a:rPr lang="en-US" sz="2400" dirty="0" smtClean="0"/>
              <a:t>XRF measurements were conducted on PM</a:t>
            </a:r>
            <a:r>
              <a:rPr lang="en-US" sz="2400" baseline="-25000" dirty="0" smtClean="0"/>
              <a:t>1</a:t>
            </a:r>
            <a:r>
              <a:rPr lang="en-US" sz="2400" dirty="0" smtClean="0"/>
              <a:t> and PM</a:t>
            </a:r>
            <a:r>
              <a:rPr lang="en-US" sz="2400" baseline="-25000" dirty="0" smtClean="0"/>
              <a:t>2.5</a:t>
            </a:r>
            <a:r>
              <a:rPr lang="en-US" sz="2400" dirty="0" smtClean="0"/>
              <a:t> filters</a:t>
            </a:r>
          </a:p>
          <a:p>
            <a:pPr lvl="1"/>
            <a:endParaRPr lang="en-US" sz="32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20598"/>
            <a:ext cx="7399783" cy="553998"/>
          </a:xfrm>
          <a:prstGeom prst="rect">
            <a:avLst/>
          </a:prstGeom>
          <a:noFill/>
        </p:spPr>
        <p:txBody>
          <a:bodyPr wrap="none" rtlCol="0">
            <a:spAutoFit/>
          </a:bodyPr>
          <a:lstStyle/>
          <a:p>
            <a:r>
              <a:rPr lang="en-US" sz="3000" b="1" dirty="0" smtClean="0"/>
              <a:t>Chemical Composition of Submicron Particles</a:t>
            </a:r>
            <a:endParaRPr lang="en-US" sz="3000" b="1" dirty="0"/>
          </a:p>
        </p:txBody>
      </p:sp>
      <p:pic>
        <p:nvPicPr>
          <p:cNvPr id="18" name="Picture 17"/>
          <p:cNvPicPr>
            <a:picLocks noChangeAspect="1"/>
          </p:cNvPicPr>
          <p:nvPr/>
        </p:nvPicPr>
        <p:blipFill>
          <a:blip r:embed="rId3" cstate="print"/>
          <a:stretch>
            <a:fillRect/>
          </a:stretch>
        </p:blipFill>
        <p:spPr>
          <a:xfrm>
            <a:off x="457200" y="1371600"/>
            <a:ext cx="6880682" cy="5029200"/>
          </a:xfrm>
          <a:prstGeom prst="rect">
            <a:avLst/>
          </a:prstGeom>
        </p:spPr>
      </p:pic>
      <p:sp>
        <p:nvSpPr>
          <p:cNvPr id="19" name="TextBox 18"/>
          <p:cNvSpPr txBox="1"/>
          <p:nvPr/>
        </p:nvSpPr>
        <p:spPr>
          <a:xfrm>
            <a:off x="5877010" y="1371600"/>
            <a:ext cx="2791850" cy="461665"/>
          </a:xfrm>
          <a:prstGeom prst="rect">
            <a:avLst/>
          </a:prstGeom>
          <a:noFill/>
        </p:spPr>
        <p:txBody>
          <a:bodyPr wrap="none" rtlCol="0">
            <a:spAutoFit/>
          </a:bodyPr>
          <a:lstStyle/>
          <a:p>
            <a:r>
              <a:rPr lang="en-US" sz="2400" dirty="0" smtClean="0"/>
              <a:t>80% of OM</a:t>
            </a:r>
            <a:r>
              <a:rPr lang="en-US" sz="2400" baseline="-25000" dirty="0" smtClean="0"/>
              <a:t>2.5</a:t>
            </a:r>
            <a:r>
              <a:rPr lang="en-US" sz="2400" dirty="0" smtClean="0"/>
              <a:t> is OM</a:t>
            </a:r>
            <a:r>
              <a:rPr lang="en-US" sz="2400" baseline="-25000" dirty="0" smtClean="0"/>
              <a:t>1</a:t>
            </a:r>
            <a:endParaRPr lang="en-US" sz="2400" baseline="-25000" dirty="0"/>
          </a:p>
        </p:txBody>
      </p:sp>
      <p:cxnSp>
        <p:nvCxnSpPr>
          <p:cNvPr id="21" name="Straight Arrow Connector 20"/>
          <p:cNvCxnSpPr/>
          <p:nvPr/>
        </p:nvCxnSpPr>
        <p:spPr>
          <a:xfrm rot="5400000" flipH="1" flipV="1">
            <a:off x="5602933" y="1869133"/>
            <a:ext cx="528935"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1676400" y="1371600"/>
            <a:ext cx="2057400" cy="6858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ruta 6"/>
          <p:cNvSpPr txBox="1"/>
          <p:nvPr/>
        </p:nvSpPr>
        <p:spPr>
          <a:xfrm>
            <a:off x="7560840" y="3356992"/>
            <a:ext cx="1475656" cy="923330"/>
          </a:xfrm>
          <a:prstGeom prst="rect">
            <a:avLst/>
          </a:prstGeom>
          <a:noFill/>
        </p:spPr>
        <p:txBody>
          <a:bodyPr wrap="square" rtlCol="0">
            <a:spAutoFit/>
          </a:bodyPr>
          <a:lstStyle/>
          <a:p>
            <a:r>
              <a:rPr lang="sv-SE" b="1" smtClean="0"/>
              <a:t>Elemental carbon from CARB</a:t>
            </a:r>
            <a:endParaRPr lang="sv-SE" b="1"/>
          </a:p>
        </p:txBody>
      </p:sp>
      <p:cxnSp>
        <p:nvCxnSpPr>
          <p:cNvPr id="9" name="Rak pil 8"/>
          <p:cNvCxnSpPr/>
          <p:nvPr/>
        </p:nvCxnSpPr>
        <p:spPr>
          <a:xfrm rot="10800000" flipV="1">
            <a:off x="6372200" y="3717032"/>
            <a:ext cx="1152128"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stretch>
            <a:fillRect/>
          </a:stretch>
        </p:blipFill>
        <p:spPr>
          <a:xfrm>
            <a:off x="38026" y="1066800"/>
            <a:ext cx="8648774" cy="5486400"/>
          </a:xfrm>
          <a:prstGeom prst="rect">
            <a:avLst/>
          </a:prstGeom>
        </p:spPr>
      </p:pic>
      <p:sp>
        <p:nvSpPr>
          <p:cNvPr id="5" name="TextBox 4"/>
          <p:cNvSpPr txBox="1"/>
          <p:nvPr/>
        </p:nvSpPr>
        <p:spPr>
          <a:xfrm>
            <a:off x="169827" y="284202"/>
            <a:ext cx="8842870" cy="553998"/>
          </a:xfrm>
          <a:prstGeom prst="rect">
            <a:avLst/>
          </a:prstGeom>
          <a:noFill/>
        </p:spPr>
        <p:txBody>
          <a:bodyPr wrap="none" rtlCol="0">
            <a:spAutoFit/>
          </a:bodyPr>
          <a:lstStyle/>
          <a:p>
            <a:r>
              <a:rPr lang="en-US" sz="3000" b="1" dirty="0" smtClean="0"/>
              <a:t>Time series of organic functional group concentrations</a:t>
            </a:r>
            <a:endParaRPr lang="en-US" sz="3000" b="1" dirty="0"/>
          </a:p>
        </p:txBody>
      </p:sp>
      <p:sp>
        <p:nvSpPr>
          <p:cNvPr id="6" name="TextBox 5"/>
          <p:cNvSpPr txBox="1"/>
          <p:nvPr/>
        </p:nvSpPr>
        <p:spPr>
          <a:xfrm>
            <a:off x="3352800" y="1764268"/>
            <a:ext cx="466794" cy="369332"/>
          </a:xfrm>
          <a:prstGeom prst="rect">
            <a:avLst/>
          </a:prstGeom>
          <a:noFill/>
        </p:spPr>
        <p:txBody>
          <a:bodyPr wrap="none" rtlCol="0">
            <a:spAutoFit/>
          </a:bodyPr>
          <a:lstStyle/>
          <a:p>
            <a:r>
              <a:rPr lang="en-US" dirty="0" smtClean="0"/>
              <a:t>2%</a:t>
            </a:r>
            <a:endParaRPr lang="en-US" dirty="0"/>
          </a:p>
        </p:txBody>
      </p:sp>
      <p:sp>
        <p:nvSpPr>
          <p:cNvPr id="7" name="TextBox 6"/>
          <p:cNvSpPr txBox="1"/>
          <p:nvPr/>
        </p:nvSpPr>
        <p:spPr>
          <a:xfrm>
            <a:off x="2514600" y="1383268"/>
            <a:ext cx="583663" cy="369332"/>
          </a:xfrm>
          <a:prstGeom prst="rect">
            <a:avLst/>
          </a:prstGeom>
          <a:noFill/>
        </p:spPr>
        <p:txBody>
          <a:bodyPr wrap="none" rtlCol="0">
            <a:spAutoFit/>
          </a:bodyPr>
          <a:lstStyle/>
          <a:p>
            <a:r>
              <a:rPr lang="en-US" dirty="0" smtClean="0"/>
              <a:t>36%</a:t>
            </a:r>
            <a:endParaRPr lang="en-US" dirty="0"/>
          </a:p>
        </p:txBody>
      </p:sp>
      <p:sp>
        <p:nvSpPr>
          <p:cNvPr id="8" name="TextBox 7"/>
          <p:cNvSpPr txBox="1"/>
          <p:nvPr/>
        </p:nvSpPr>
        <p:spPr>
          <a:xfrm>
            <a:off x="2133600" y="1828800"/>
            <a:ext cx="583663" cy="369332"/>
          </a:xfrm>
          <a:prstGeom prst="rect">
            <a:avLst/>
          </a:prstGeom>
          <a:noFill/>
        </p:spPr>
        <p:txBody>
          <a:bodyPr wrap="none" rtlCol="0">
            <a:spAutoFit/>
          </a:bodyPr>
          <a:lstStyle/>
          <a:p>
            <a:r>
              <a:rPr lang="en-US" dirty="0" smtClean="0"/>
              <a:t>30%</a:t>
            </a:r>
            <a:endParaRPr lang="en-US" dirty="0"/>
          </a:p>
        </p:txBody>
      </p:sp>
      <p:sp>
        <p:nvSpPr>
          <p:cNvPr id="9" name="TextBox 8"/>
          <p:cNvSpPr txBox="1"/>
          <p:nvPr/>
        </p:nvSpPr>
        <p:spPr>
          <a:xfrm>
            <a:off x="2616737" y="2145268"/>
            <a:ext cx="583663" cy="369332"/>
          </a:xfrm>
          <a:prstGeom prst="rect">
            <a:avLst/>
          </a:prstGeom>
          <a:noFill/>
        </p:spPr>
        <p:txBody>
          <a:bodyPr wrap="none" rtlCol="0">
            <a:spAutoFit/>
          </a:bodyPr>
          <a:lstStyle/>
          <a:p>
            <a:r>
              <a:rPr lang="en-US" dirty="0" smtClean="0"/>
              <a:t>22%</a:t>
            </a:r>
            <a:endParaRPr lang="en-US" dirty="0"/>
          </a:p>
        </p:txBody>
      </p:sp>
      <p:sp>
        <p:nvSpPr>
          <p:cNvPr id="10" name="TextBox 9"/>
          <p:cNvSpPr txBox="1"/>
          <p:nvPr/>
        </p:nvSpPr>
        <p:spPr>
          <a:xfrm>
            <a:off x="2971800" y="1916668"/>
            <a:ext cx="466794" cy="369332"/>
          </a:xfrm>
          <a:prstGeom prst="rect">
            <a:avLst/>
          </a:prstGeom>
          <a:noFill/>
        </p:spPr>
        <p:txBody>
          <a:bodyPr wrap="none" rtlCol="0">
            <a:spAutoFit/>
          </a:bodyPr>
          <a:lstStyle/>
          <a:p>
            <a:r>
              <a:rPr lang="en-US" dirty="0" smtClean="0"/>
              <a:t>9%</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noAutofit/>
          </a:bodyPr>
          <a:lstStyle/>
          <a:p>
            <a:r>
              <a:rPr lang="en-US" sz="3200" smtClean="0">
                <a:solidFill>
                  <a:srgbClr val="000000"/>
                </a:solidFill>
              </a:rPr>
              <a:t>FTIR and AMS factors from PMF</a:t>
            </a:r>
            <a:r>
              <a:rPr lang="en-US" sz="3200" dirty="0" smtClean="0">
                <a:solidFill>
                  <a:srgbClr val="000000"/>
                </a:solidFill>
              </a:rPr>
              <a:t/>
            </a:r>
            <a:br>
              <a:rPr lang="en-US" sz="3200" dirty="0" smtClean="0">
                <a:solidFill>
                  <a:srgbClr val="000000"/>
                </a:solidFill>
              </a:rPr>
            </a:br>
            <a:endParaRPr lang="en-US" sz="3200" dirty="0"/>
          </a:p>
        </p:txBody>
      </p:sp>
      <p:grpSp>
        <p:nvGrpSpPr>
          <p:cNvPr id="66" name="Grupp 65"/>
          <p:cNvGrpSpPr/>
          <p:nvPr/>
        </p:nvGrpSpPr>
        <p:grpSpPr>
          <a:xfrm>
            <a:off x="179512" y="675536"/>
            <a:ext cx="3173288" cy="6082992"/>
            <a:chOff x="179512" y="675536"/>
            <a:chExt cx="3173288" cy="6082992"/>
          </a:xfrm>
        </p:grpSpPr>
        <p:grpSp>
          <p:nvGrpSpPr>
            <p:cNvPr id="46" name="Grupp 45"/>
            <p:cNvGrpSpPr/>
            <p:nvPr/>
          </p:nvGrpSpPr>
          <p:grpSpPr>
            <a:xfrm>
              <a:off x="179512" y="675536"/>
              <a:ext cx="3173288" cy="6082992"/>
              <a:chOff x="179512" y="675536"/>
              <a:chExt cx="3173288" cy="6082992"/>
            </a:xfrm>
          </p:grpSpPr>
          <p:grpSp>
            <p:nvGrpSpPr>
              <p:cNvPr id="35" name="Grupp 34"/>
              <p:cNvGrpSpPr/>
              <p:nvPr/>
            </p:nvGrpSpPr>
            <p:grpSpPr>
              <a:xfrm>
                <a:off x="827584" y="675536"/>
                <a:ext cx="2462896" cy="1097280"/>
                <a:chOff x="827584" y="675536"/>
                <a:chExt cx="2462896" cy="1097280"/>
              </a:xfrm>
            </p:grpSpPr>
            <p:pic>
              <p:nvPicPr>
                <p:cNvPr id="5" name="Picture 4"/>
                <p:cNvPicPr>
                  <a:picLocks noChangeAspect="1"/>
                </p:cNvPicPr>
                <p:nvPr/>
              </p:nvPicPr>
              <p:blipFill>
                <a:blip r:embed="rId2" cstate="print"/>
                <a:stretch>
                  <a:fillRect/>
                </a:stretch>
              </p:blipFill>
              <p:spPr>
                <a:xfrm>
                  <a:off x="2168996" y="675536"/>
                  <a:ext cx="1121484" cy="1097280"/>
                </a:xfrm>
                <a:prstGeom prst="rect">
                  <a:avLst/>
                </a:prstGeom>
              </p:spPr>
            </p:pic>
            <p:sp>
              <p:nvSpPr>
                <p:cNvPr id="14" name="TextBox 13"/>
                <p:cNvSpPr txBox="1"/>
                <p:nvPr/>
              </p:nvSpPr>
              <p:spPr>
                <a:xfrm>
                  <a:off x="827584" y="990600"/>
                  <a:ext cx="1116011" cy="646331"/>
                </a:xfrm>
                <a:prstGeom prst="rect">
                  <a:avLst/>
                </a:prstGeom>
                <a:noFill/>
              </p:spPr>
              <p:txBody>
                <a:bodyPr wrap="none" rtlCol="0">
                  <a:spAutoFit/>
                </a:bodyPr>
                <a:lstStyle/>
                <a:p>
                  <a:r>
                    <a:rPr lang="en-US" smtClean="0"/>
                    <a:t>O/C = 0.7 </a:t>
                  </a:r>
                </a:p>
                <a:p>
                  <a:r>
                    <a:rPr lang="en-US" smtClean="0"/>
                    <a:t>(Sulfate)</a:t>
                  </a:r>
                  <a:endParaRPr lang="en-US" dirty="0"/>
                </a:p>
              </p:txBody>
            </p:sp>
          </p:grpSp>
          <p:grpSp>
            <p:nvGrpSpPr>
              <p:cNvPr id="37" name="Grupp 36"/>
              <p:cNvGrpSpPr/>
              <p:nvPr/>
            </p:nvGrpSpPr>
            <p:grpSpPr>
              <a:xfrm>
                <a:off x="695796" y="3140968"/>
                <a:ext cx="2657004" cy="1097280"/>
                <a:chOff x="695796" y="3140968"/>
                <a:chExt cx="2657004" cy="1097280"/>
              </a:xfrm>
            </p:grpSpPr>
            <p:pic>
              <p:nvPicPr>
                <p:cNvPr id="6" name="Picture 5"/>
                <p:cNvPicPr>
                  <a:picLocks noChangeAspect="1"/>
                </p:cNvPicPr>
                <p:nvPr/>
              </p:nvPicPr>
              <p:blipFill>
                <a:blip r:embed="rId3" cstate="print"/>
                <a:stretch>
                  <a:fillRect/>
                </a:stretch>
              </p:blipFill>
              <p:spPr>
                <a:xfrm>
                  <a:off x="2214269" y="3140968"/>
                  <a:ext cx="1138531" cy="1097280"/>
                </a:xfrm>
                <a:prstGeom prst="rect">
                  <a:avLst/>
                </a:prstGeom>
              </p:spPr>
            </p:pic>
            <p:sp>
              <p:nvSpPr>
                <p:cNvPr id="16" name="Rectangle 15"/>
                <p:cNvSpPr/>
                <p:nvPr/>
              </p:nvSpPr>
              <p:spPr>
                <a:xfrm>
                  <a:off x="695796" y="3153742"/>
                  <a:ext cx="1831504" cy="923330"/>
                </a:xfrm>
                <a:prstGeom prst="rect">
                  <a:avLst/>
                </a:prstGeom>
              </p:spPr>
              <p:txBody>
                <a:bodyPr wrap="square">
                  <a:spAutoFit/>
                </a:bodyPr>
                <a:lstStyle/>
                <a:p>
                  <a:r>
                    <a:rPr lang="en-US" dirty="0" smtClean="0"/>
                    <a:t>Petroleum Drilling</a:t>
                  </a:r>
                </a:p>
                <a:p>
                  <a:r>
                    <a:rPr lang="en-US" dirty="0" smtClean="0"/>
                    <a:t>Operations (V)</a:t>
                  </a:r>
                  <a:endParaRPr lang="en-US" dirty="0"/>
                </a:p>
              </p:txBody>
            </p:sp>
          </p:grpSp>
          <p:grpSp>
            <p:nvGrpSpPr>
              <p:cNvPr id="38" name="Grupp 37"/>
              <p:cNvGrpSpPr/>
              <p:nvPr/>
            </p:nvGrpSpPr>
            <p:grpSpPr>
              <a:xfrm>
                <a:off x="179512" y="4389120"/>
                <a:ext cx="3144594" cy="1097280"/>
                <a:chOff x="179512" y="4389120"/>
                <a:chExt cx="3144594" cy="1097280"/>
              </a:xfrm>
            </p:grpSpPr>
            <p:pic>
              <p:nvPicPr>
                <p:cNvPr id="7" name="Picture 6"/>
                <p:cNvPicPr>
                  <a:picLocks noChangeAspect="1"/>
                </p:cNvPicPr>
                <p:nvPr/>
              </p:nvPicPr>
              <p:blipFill>
                <a:blip r:embed="rId4" cstate="print"/>
                <a:stretch>
                  <a:fillRect/>
                </a:stretch>
              </p:blipFill>
              <p:spPr>
                <a:xfrm>
                  <a:off x="2242962" y="4389120"/>
                  <a:ext cx="1081144" cy="1097280"/>
                </a:xfrm>
                <a:prstGeom prst="rect">
                  <a:avLst/>
                </a:prstGeom>
              </p:spPr>
            </p:pic>
            <p:sp>
              <p:nvSpPr>
                <p:cNvPr id="17" name="TextBox 16"/>
                <p:cNvSpPr txBox="1"/>
                <p:nvPr/>
              </p:nvSpPr>
              <p:spPr>
                <a:xfrm>
                  <a:off x="179512" y="4736068"/>
                  <a:ext cx="1993687" cy="646331"/>
                </a:xfrm>
                <a:prstGeom prst="rect">
                  <a:avLst/>
                </a:prstGeom>
                <a:noFill/>
              </p:spPr>
              <p:txBody>
                <a:bodyPr wrap="none" rtlCol="0">
                  <a:spAutoFit/>
                </a:bodyPr>
                <a:lstStyle/>
                <a:p>
                  <a:r>
                    <a:rPr lang="en-US" smtClean="0"/>
                    <a:t>Organonitrate (ON)</a:t>
                  </a:r>
                </a:p>
                <a:p>
                  <a:r>
                    <a:rPr lang="en-US" smtClean="0"/>
                    <a:t> OA (NO</a:t>
                  </a:r>
                  <a:r>
                    <a:rPr lang="en-US" baseline="-25000" smtClean="0"/>
                    <a:t>x</a:t>
                  </a:r>
                  <a:r>
                    <a:rPr lang="en-US" smtClean="0"/>
                    <a:t> EC)</a:t>
                  </a:r>
                  <a:endParaRPr lang="en-US" dirty="0"/>
                </a:p>
              </p:txBody>
            </p:sp>
          </p:grpSp>
          <p:grpSp>
            <p:nvGrpSpPr>
              <p:cNvPr id="41" name="Grupp 40"/>
              <p:cNvGrpSpPr/>
              <p:nvPr/>
            </p:nvGrpSpPr>
            <p:grpSpPr>
              <a:xfrm>
                <a:off x="467545" y="5661248"/>
                <a:ext cx="2833539" cy="1097280"/>
                <a:chOff x="467545" y="5661248"/>
                <a:chExt cx="2833539" cy="1097280"/>
              </a:xfrm>
            </p:grpSpPr>
            <p:pic>
              <p:nvPicPr>
                <p:cNvPr id="8" name="Picture 7"/>
                <p:cNvPicPr>
                  <a:picLocks noChangeAspect="1"/>
                </p:cNvPicPr>
                <p:nvPr/>
              </p:nvPicPr>
              <p:blipFill>
                <a:blip r:embed="rId5" cstate="print"/>
                <a:stretch>
                  <a:fillRect/>
                </a:stretch>
              </p:blipFill>
              <p:spPr>
                <a:xfrm>
                  <a:off x="2195736" y="5661248"/>
                  <a:ext cx="1105348" cy="1097280"/>
                </a:xfrm>
                <a:prstGeom prst="rect">
                  <a:avLst/>
                </a:prstGeom>
              </p:spPr>
            </p:pic>
            <p:sp>
              <p:nvSpPr>
                <p:cNvPr id="18" name="TextBox 17"/>
                <p:cNvSpPr txBox="1"/>
                <p:nvPr/>
              </p:nvSpPr>
              <p:spPr>
                <a:xfrm>
                  <a:off x="467545" y="5906869"/>
                  <a:ext cx="1894656" cy="646331"/>
                </a:xfrm>
                <a:prstGeom prst="rect">
                  <a:avLst/>
                </a:prstGeom>
                <a:noFill/>
              </p:spPr>
              <p:txBody>
                <a:bodyPr wrap="square" rtlCol="0">
                  <a:spAutoFit/>
                </a:bodyPr>
                <a:lstStyle/>
                <a:p>
                  <a:r>
                    <a:rPr lang="en-US" smtClean="0"/>
                    <a:t>Vegetative Detritus (Si, Ca)</a:t>
                  </a:r>
                  <a:endParaRPr lang="en-US" dirty="0"/>
                </a:p>
              </p:txBody>
            </p:sp>
          </p:grpSp>
        </p:grpSp>
        <p:sp>
          <p:nvSpPr>
            <p:cNvPr id="47" name="TextBox 14"/>
            <p:cNvSpPr txBox="1"/>
            <p:nvPr/>
          </p:nvSpPr>
          <p:spPr>
            <a:xfrm>
              <a:off x="695796" y="2145268"/>
              <a:ext cx="1063112" cy="646331"/>
            </a:xfrm>
            <a:prstGeom prst="rect">
              <a:avLst/>
            </a:prstGeom>
            <a:noFill/>
          </p:spPr>
          <p:txBody>
            <a:bodyPr wrap="none" rtlCol="0">
              <a:spAutoFit/>
            </a:bodyPr>
            <a:lstStyle/>
            <a:p>
              <a:r>
                <a:rPr lang="en-US" dirty="0" smtClean="0"/>
                <a:t>O/C </a:t>
              </a:r>
              <a:r>
                <a:rPr lang="en-US" smtClean="0"/>
                <a:t>= 0.8</a:t>
              </a:r>
            </a:p>
            <a:p>
              <a:r>
                <a:rPr lang="en-US" smtClean="0"/>
                <a:t>(Sulfate)</a:t>
              </a:r>
              <a:endParaRPr lang="en-US" dirty="0"/>
            </a:p>
          </p:txBody>
        </p:sp>
        <p:pic>
          <p:nvPicPr>
            <p:cNvPr id="48" name="Picture 44"/>
            <p:cNvPicPr>
              <a:picLocks noChangeAspect="1"/>
            </p:cNvPicPr>
            <p:nvPr/>
          </p:nvPicPr>
          <p:blipFill>
            <a:blip r:embed="rId6" cstate="print"/>
            <a:stretch>
              <a:fillRect/>
            </a:stretch>
          </p:blipFill>
          <p:spPr>
            <a:xfrm>
              <a:off x="2228398" y="1905000"/>
              <a:ext cx="1097280" cy="1097280"/>
            </a:xfrm>
            <a:prstGeom prst="rect">
              <a:avLst/>
            </a:prstGeom>
          </p:spPr>
        </p:pic>
      </p:grpSp>
      <p:grpSp>
        <p:nvGrpSpPr>
          <p:cNvPr id="70" name="Grupp 69"/>
          <p:cNvGrpSpPr/>
          <p:nvPr/>
        </p:nvGrpSpPr>
        <p:grpSpPr>
          <a:xfrm>
            <a:off x="4283968" y="620688"/>
            <a:ext cx="4574248" cy="5322912"/>
            <a:chOff x="4283968" y="620688"/>
            <a:chExt cx="4574248" cy="5322912"/>
          </a:xfrm>
        </p:grpSpPr>
        <p:grpSp>
          <p:nvGrpSpPr>
            <p:cNvPr id="65" name="Grupp 64"/>
            <p:cNvGrpSpPr/>
            <p:nvPr/>
          </p:nvGrpSpPr>
          <p:grpSpPr>
            <a:xfrm>
              <a:off x="4283968" y="620688"/>
              <a:ext cx="4343400" cy="3779520"/>
              <a:chOff x="4495800" y="533400"/>
              <a:chExt cx="4343400" cy="3779520"/>
            </a:xfrm>
          </p:grpSpPr>
          <p:pic>
            <p:nvPicPr>
              <p:cNvPr id="50" name="Picture 40"/>
              <p:cNvPicPr>
                <a:picLocks/>
              </p:cNvPicPr>
              <p:nvPr/>
            </p:nvPicPr>
            <p:blipFill>
              <a:blip r:embed="rId7" cstate="print"/>
              <a:stretch>
                <a:fillRect/>
              </a:stretch>
            </p:blipFill>
            <p:spPr>
              <a:xfrm>
                <a:off x="4495800" y="3124200"/>
                <a:ext cx="4343400" cy="1188720"/>
              </a:xfrm>
              <a:prstGeom prst="rect">
                <a:avLst/>
              </a:prstGeom>
            </p:spPr>
          </p:pic>
          <p:pic>
            <p:nvPicPr>
              <p:cNvPr id="51" name="Picture 37"/>
              <p:cNvPicPr>
                <a:picLocks/>
              </p:cNvPicPr>
              <p:nvPr/>
            </p:nvPicPr>
            <p:blipFill>
              <a:blip r:embed="rId8" cstate="print"/>
              <a:stretch>
                <a:fillRect/>
              </a:stretch>
            </p:blipFill>
            <p:spPr>
              <a:xfrm>
                <a:off x="4495800" y="1828800"/>
                <a:ext cx="4343400" cy="1188720"/>
              </a:xfrm>
              <a:prstGeom prst="rect">
                <a:avLst/>
              </a:prstGeom>
            </p:spPr>
          </p:pic>
          <p:pic>
            <p:nvPicPr>
              <p:cNvPr id="52" name="Picture 34"/>
              <p:cNvPicPr>
                <a:picLocks/>
              </p:cNvPicPr>
              <p:nvPr/>
            </p:nvPicPr>
            <p:blipFill>
              <a:blip r:embed="rId9" cstate="print"/>
              <a:stretch>
                <a:fillRect/>
              </a:stretch>
            </p:blipFill>
            <p:spPr>
              <a:xfrm>
                <a:off x="4495800" y="533400"/>
                <a:ext cx="4343400" cy="1188720"/>
              </a:xfrm>
              <a:prstGeom prst="rect">
                <a:avLst/>
              </a:prstGeom>
            </p:spPr>
          </p:pic>
          <p:sp>
            <p:nvSpPr>
              <p:cNvPr id="53" name="textruta 52"/>
              <p:cNvSpPr txBox="1"/>
              <p:nvPr/>
            </p:nvSpPr>
            <p:spPr>
              <a:xfrm>
                <a:off x="7068820" y="3293239"/>
                <a:ext cx="1084580" cy="316121"/>
              </a:xfrm>
              <a:prstGeom prst="rect">
                <a:avLst/>
              </a:prstGeom>
              <a:noFill/>
            </p:spPr>
            <p:txBody>
              <a:bodyPr wrap="square" rtlCol="0">
                <a:spAutoFit/>
              </a:bodyPr>
              <a:lstStyle/>
              <a:p>
                <a:r>
                  <a:rPr lang="sv-SE" sz="1400" b="1" dirty="0" smtClean="0"/>
                  <a:t>m/z 44</a:t>
                </a:r>
                <a:endParaRPr lang="sv-SE" sz="1400" b="1" dirty="0"/>
              </a:p>
            </p:txBody>
          </p:sp>
          <p:cxnSp>
            <p:nvCxnSpPr>
              <p:cNvPr id="54" name="Rak pil 53"/>
              <p:cNvCxnSpPr/>
              <p:nvPr/>
            </p:nvCxnSpPr>
            <p:spPr>
              <a:xfrm rot="10800000">
                <a:off x="6544310" y="3464241"/>
                <a:ext cx="542290" cy="163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7" name="textruta 56"/>
              <p:cNvSpPr txBox="1"/>
              <p:nvPr/>
            </p:nvSpPr>
            <p:spPr>
              <a:xfrm>
                <a:off x="7086600" y="2133143"/>
                <a:ext cx="1066800" cy="307777"/>
              </a:xfrm>
              <a:prstGeom prst="rect">
                <a:avLst/>
              </a:prstGeom>
              <a:noFill/>
            </p:spPr>
            <p:txBody>
              <a:bodyPr wrap="square" rtlCol="0">
                <a:spAutoFit/>
              </a:bodyPr>
              <a:lstStyle/>
              <a:p>
                <a:r>
                  <a:rPr lang="sv-SE" sz="1400" b="1" dirty="0" smtClean="0"/>
                  <a:t>m/z 44</a:t>
                </a:r>
                <a:endParaRPr lang="sv-SE" sz="1400" b="1" dirty="0"/>
              </a:p>
            </p:txBody>
          </p:sp>
          <p:cxnSp>
            <p:nvCxnSpPr>
              <p:cNvPr id="58" name="Rak pil 57"/>
              <p:cNvCxnSpPr/>
              <p:nvPr/>
            </p:nvCxnSpPr>
            <p:spPr>
              <a:xfrm rot="10800000">
                <a:off x="6548755" y="2298700"/>
                <a:ext cx="533400" cy="1588"/>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9" name="textruta 58"/>
              <p:cNvSpPr txBox="1"/>
              <p:nvPr/>
            </p:nvSpPr>
            <p:spPr>
              <a:xfrm>
                <a:off x="4711700" y="571500"/>
                <a:ext cx="1460500" cy="369332"/>
              </a:xfrm>
              <a:prstGeom prst="rect">
                <a:avLst/>
              </a:prstGeom>
              <a:noFill/>
            </p:spPr>
            <p:txBody>
              <a:bodyPr wrap="square" rtlCol="0">
                <a:spAutoFit/>
              </a:bodyPr>
              <a:lstStyle/>
              <a:p>
                <a:r>
                  <a:rPr lang="sv-SE" dirty="0" smtClean="0"/>
                  <a:t>high43-OOA</a:t>
                </a:r>
                <a:endParaRPr lang="sv-SE" dirty="0"/>
              </a:p>
            </p:txBody>
          </p:sp>
          <p:sp>
            <p:nvSpPr>
              <p:cNvPr id="60" name="textruta 59"/>
              <p:cNvSpPr txBox="1"/>
              <p:nvPr/>
            </p:nvSpPr>
            <p:spPr>
              <a:xfrm>
                <a:off x="4737100" y="1840468"/>
                <a:ext cx="1511300" cy="369332"/>
              </a:xfrm>
              <a:prstGeom prst="rect">
                <a:avLst/>
              </a:prstGeom>
              <a:noFill/>
            </p:spPr>
            <p:txBody>
              <a:bodyPr wrap="square" rtlCol="0">
                <a:spAutoFit/>
              </a:bodyPr>
              <a:lstStyle/>
              <a:p>
                <a:r>
                  <a:rPr lang="sv-SE" dirty="0" smtClean="0"/>
                  <a:t>high44-OOA</a:t>
                </a:r>
                <a:endParaRPr lang="sv-SE" dirty="0"/>
              </a:p>
            </p:txBody>
          </p:sp>
          <p:sp>
            <p:nvSpPr>
              <p:cNvPr id="62" name="textruta 61"/>
              <p:cNvSpPr txBox="1"/>
              <p:nvPr/>
            </p:nvSpPr>
            <p:spPr>
              <a:xfrm>
                <a:off x="4686300" y="3229738"/>
                <a:ext cx="1130300" cy="830997"/>
              </a:xfrm>
              <a:prstGeom prst="rect">
                <a:avLst/>
              </a:prstGeom>
              <a:noFill/>
            </p:spPr>
            <p:txBody>
              <a:bodyPr wrap="square" rtlCol="0">
                <a:spAutoFit/>
              </a:bodyPr>
              <a:lstStyle/>
              <a:p>
                <a:r>
                  <a:rPr lang="sv-SE" sz="1600" dirty="0" err="1" smtClean="0"/>
                  <a:t>Petrolium</a:t>
                </a:r>
                <a:r>
                  <a:rPr lang="sv-SE" sz="1600" dirty="0" smtClean="0"/>
                  <a:t> Drilling Operations</a:t>
                </a:r>
                <a:endParaRPr lang="sv-SE" sz="1600" dirty="0"/>
              </a:p>
            </p:txBody>
          </p:sp>
          <p:sp>
            <p:nvSpPr>
              <p:cNvPr id="63" name="textruta 22"/>
              <p:cNvSpPr txBox="1"/>
              <p:nvPr/>
            </p:nvSpPr>
            <p:spPr>
              <a:xfrm>
                <a:off x="7086600" y="609600"/>
                <a:ext cx="1066800" cy="307777"/>
              </a:xfrm>
              <a:prstGeom prst="rect">
                <a:avLst/>
              </a:prstGeom>
              <a:noFill/>
            </p:spPr>
            <p:txBody>
              <a:bodyPr wrap="square" rtlCol="0">
                <a:spAutoFit/>
              </a:bodyPr>
              <a:lstStyle/>
              <a:p>
                <a:r>
                  <a:rPr lang="sv-SE" sz="1400" b="1" dirty="0" smtClean="0"/>
                  <a:t>m/z 43</a:t>
                </a:r>
                <a:endParaRPr lang="sv-SE" sz="1400" b="1" dirty="0"/>
              </a:p>
            </p:txBody>
          </p:sp>
          <p:cxnSp>
            <p:nvCxnSpPr>
              <p:cNvPr id="64" name="Rak pil 32"/>
              <p:cNvCxnSpPr/>
              <p:nvPr/>
            </p:nvCxnSpPr>
            <p:spPr>
              <a:xfrm rot="10800000">
                <a:off x="6548755" y="775157"/>
                <a:ext cx="533400" cy="1588"/>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69" name="Grupp 68"/>
            <p:cNvGrpSpPr/>
            <p:nvPr/>
          </p:nvGrpSpPr>
          <p:grpSpPr>
            <a:xfrm>
              <a:off x="4283968" y="4495800"/>
              <a:ext cx="4574248" cy="1447800"/>
              <a:chOff x="4495800" y="4495800"/>
              <a:chExt cx="4574248" cy="1447800"/>
            </a:xfrm>
          </p:grpSpPr>
          <p:pic>
            <p:nvPicPr>
              <p:cNvPr id="36" name="Picture 43"/>
              <p:cNvPicPr>
                <a:picLocks/>
              </p:cNvPicPr>
              <p:nvPr/>
            </p:nvPicPr>
            <p:blipFill>
              <a:blip r:embed="rId10" cstate="print"/>
              <a:stretch>
                <a:fillRect/>
              </a:stretch>
            </p:blipFill>
            <p:spPr>
              <a:xfrm>
                <a:off x="4495800" y="4495800"/>
                <a:ext cx="4343400" cy="1188720"/>
              </a:xfrm>
              <a:prstGeom prst="rect">
                <a:avLst/>
              </a:prstGeom>
            </p:spPr>
          </p:pic>
          <p:sp>
            <p:nvSpPr>
              <p:cNvPr id="39" name="textruta 38"/>
              <p:cNvSpPr txBox="1"/>
              <p:nvPr/>
            </p:nvSpPr>
            <p:spPr>
              <a:xfrm>
                <a:off x="7620000" y="4520287"/>
                <a:ext cx="1066800" cy="307777"/>
              </a:xfrm>
              <a:prstGeom prst="rect">
                <a:avLst/>
              </a:prstGeom>
              <a:noFill/>
            </p:spPr>
            <p:txBody>
              <a:bodyPr wrap="square" rtlCol="0">
                <a:spAutoFit/>
              </a:bodyPr>
              <a:lstStyle/>
              <a:p>
                <a:r>
                  <a:rPr lang="sv-SE" sz="1400" b="1" smtClean="0"/>
                  <a:t>m/z 57</a:t>
                </a:r>
                <a:endParaRPr lang="sv-SE" sz="1400" b="1"/>
              </a:p>
            </p:txBody>
          </p:sp>
          <p:cxnSp>
            <p:nvCxnSpPr>
              <p:cNvPr id="40" name="Rak pil 39"/>
              <p:cNvCxnSpPr>
                <a:stCxn id="39" idx="1"/>
              </p:cNvCxnSpPr>
              <p:nvPr/>
            </p:nvCxnSpPr>
            <p:spPr>
              <a:xfrm rot="10800000">
                <a:off x="7086600" y="4674176"/>
                <a:ext cx="533400" cy="1588"/>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2" name="textruta 41"/>
              <p:cNvSpPr txBox="1"/>
              <p:nvPr/>
            </p:nvSpPr>
            <p:spPr>
              <a:xfrm>
                <a:off x="4826000" y="4605298"/>
                <a:ext cx="990600" cy="369332"/>
              </a:xfrm>
              <a:prstGeom prst="rect">
                <a:avLst/>
              </a:prstGeom>
              <a:noFill/>
            </p:spPr>
            <p:txBody>
              <a:bodyPr wrap="square" rtlCol="0">
                <a:spAutoFit/>
              </a:bodyPr>
              <a:lstStyle/>
              <a:p>
                <a:r>
                  <a:rPr lang="sv-SE" smtClean="0"/>
                  <a:t>HOA</a:t>
                </a:r>
                <a:endParaRPr lang="sv-SE"/>
              </a:p>
            </p:txBody>
          </p:sp>
          <p:sp>
            <p:nvSpPr>
              <p:cNvPr id="43" name="TextBox 46"/>
              <p:cNvSpPr txBox="1"/>
              <p:nvPr/>
            </p:nvSpPr>
            <p:spPr>
              <a:xfrm>
                <a:off x="5181600" y="5574268"/>
                <a:ext cx="418654" cy="369332"/>
              </a:xfrm>
              <a:prstGeom prst="rect">
                <a:avLst/>
              </a:prstGeom>
              <a:noFill/>
            </p:spPr>
            <p:txBody>
              <a:bodyPr wrap="none" rtlCol="0">
                <a:spAutoFit/>
              </a:bodyPr>
              <a:lstStyle/>
              <a:p>
                <a:r>
                  <a:rPr lang="en-US" dirty="0" smtClean="0"/>
                  <a:t>20</a:t>
                </a:r>
                <a:endParaRPr lang="en-US" dirty="0"/>
              </a:p>
            </p:txBody>
          </p:sp>
          <p:sp>
            <p:nvSpPr>
              <p:cNvPr id="44" name="TextBox 47"/>
              <p:cNvSpPr txBox="1"/>
              <p:nvPr/>
            </p:nvSpPr>
            <p:spPr>
              <a:xfrm>
                <a:off x="6058346" y="5574268"/>
                <a:ext cx="418654" cy="369332"/>
              </a:xfrm>
              <a:prstGeom prst="rect">
                <a:avLst/>
              </a:prstGeom>
              <a:noFill/>
            </p:spPr>
            <p:txBody>
              <a:bodyPr wrap="none" rtlCol="0">
                <a:spAutoFit/>
              </a:bodyPr>
              <a:lstStyle/>
              <a:p>
                <a:r>
                  <a:rPr lang="en-US" dirty="0" smtClean="0"/>
                  <a:t>40</a:t>
                </a:r>
                <a:endParaRPr lang="en-US" dirty="0"/>
              </a:p>
            </p:txBody>
          </p:sp>
          <p:sp>
            <p:nvSpPr>
              <p:cNvPr id="45" name="TextBox 48"/>
              <p:cNvSpPr txBox="1"/>
              <p:nvPr/>
            </p:nvSpPr>
            <p:spPr>
              <a:xfrm>
                <a:off x="6858000" y="5574268"/>
                <a:ext cx="418654" cy="369332"/>
              </a:xfrm>
              <a:prstGeom prst="rect">
                <a:avLst/>
              </a:prstGeom>
              <a:noFill/>
            </p:spPr>
            <p:txBody>
              <a:bodyPr wrap="none" rtlCol="0">
                <a:spAutoFit/>
              </a:bodyPr>
              <a:lstStyle/>
              <a:p>
                <a:r>
                  <a:rPr lang="en-US" dirty="0" smtClean="0"/>
                  <a:t>60</a:t>
                </a:r>
                <a:endParaRPr lang="en-US" dirty="0"/>
              </a:p>
            </p:txBody>
          </p:sp>
          <p:sp>
            <p:nvSpPr>
              <p:cNvPr id="67" name="TextBox 49"/>
              <p:cNvSpPr txBox="1"/>
              <p:nvPr/>
            </p:nvSpPr>
            <p:spPr>
              <a:xfrm>
                <a:off x="7734746" y="5574268"/>
                <a:ext cx="418654" cy="369332"/>
              </a:xfrm>
              <a:prstGeom prst="rect">
                <a:avLst/>
              </a:prstGeom>
              <a:noFill/>
            </p:spPr>
            <p:txBody>
              <a:bodyPr wrap="none" rtlCol="0">
                <a:spAutoFit/>
              </a:bodyPr>
              <a:lstStyle/>
              <a:p>
                <a:r>
                  <a:rPr lang="en-US" dirty="0" smtClean="0"/>
                  <a:t>80</a:t>
                </a:r>
                <a:endParaRPr lang="en-US" dirty="0"/>
              </a:p>
            </p:txBody>
          </p:sp>
          <p:sp>
            <p:nvSpPr>
              <p:cNvPr id="68" name="TextBox 50"/>
              <p:cNvSpPr txBox="1"/>
              <p:nvPr/>
            </p:nvSpPr>
            <p:spPr>
              <a:xfrm>
                <a:off x="8534400" y="5574268"/>
                <a:ext cx="535648" cy="369332"/>
              </a:xfrm>
              <a:prstGeom prst="rect">
                <a:avLst/>
              </a:prstGeom>
              <a:noFill/>
            </p:spPr>
            <p:txBody>
              <a:bodyPr wrap="none" rtlCol="0">
                <a:spAutoFit/>
              </a:bodyPr>
              <a:lstStyle/>
              <a:p>
                <a:r>
                  <a:rPr lang="en-US" dirty="0" smtClean="0"/>
                  <a:t>100</a:t>
                </a:r>
                <a:endParaRPr lang="en-US"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cstate="print"/>
          <a:stretch>
            <a:fillRect/>
          </a:stretch>
        </p:blipFill>
        <p:spPr>
          <a:xfrm>
            <a:off x="5715000" y="2286000"/>
            <a:ext cx="2743200" cy="2743200"/>
          </a:xfrm>
          <a:prstGeom prst="rect">
            <a:avLst/>
          </a:prstGeom>
        </p:spPr>
      </p:pic>
      <p:pic>
        <p:nvPicPr>
          <p:cNvPr id="33" name="Picture 32"/>
          <p:cNvPicPr>
            <a:picLocks noChangeAspect="1"/>
          </p:cNvPicPr>
          <p:nvPr/>
        </p:nvPicPr>
        <p:blipFill>
          <a:blip r:embed="rId4" cstate="print"/>
          <a:stretch>
            <a:fillRect/>
          </a:stretch>
        </p:blipFill>
        <p:spPr>
          <a:xfrm>
            <a:off x="701804" y="2286000"/>
            <a:ext cx="2803396" cy="2743200"/>
          </a:xfrm>
          <a:prstGeom prst="rect">
            <a:avLst/>
          </a:prstGeom>
        </p:spPr>
      </p:pic>
      <p:sp>
        <p:nvSpPr>
          <p:cNvPr id="6" name="TextBox 5"/>
          <p:cNvSpPr txBox="1"/>
          <p:nvPr/>
        </p:nvSpPr>
        <p:spPr>
          <a:xfrm>
            <a:off x="253310" y="152400"/>
            <a:ext cx="8738290" cy="584776"/>
          </a:xfrm>
          <a:prstGeom prst="rect">
            <a:avLst/>
          </a:prstGeom>
          <a:noFill/>
        </p:spPr>
        <p:txBody>
          <a:bodyPr wrap="none" rtlCol="0">
            <a:spAutoFit/>
          </a:bodyPr>
          <a:lstStyle/>
          <a:p>
            <a:r>
              <a:rPr lang="en-US" sz="3200" dirty="0" smtClean="0">
                <a:solidFill>
                  <a:srgbClr val="000000"/>
                </a:solidFill>
              </a:rPr>
              <a:t>Types and Sources of Organic Aerosol at Bakersfield</a:t>
            </a:r>
            <a:endParaRPr lang="en-US" sz="3200" dirty="0">
              <a:solidFill>
                <a:srgbClr val="000000"/>
              </a:solidFill>
            </a:endParaRPr>
          </a:p>
        </p:txBody>
      </p:sp>
      <p:sp>
        <p:nvSpPr>
          <p:cNvPr id="34" name="TextBox 33"/>
          <p:cNvSpPr txBox="1"/>
          <p:nvPr/>
        </p:nvSpPr>
        <p:spPr>
          <a:xfrm>
            <a:off x="3733800" y="817602"/>
            <a:ext cx="1530061" cy="553998"/>
          </a:xfrm>
          <a:prstGeom prst="rect">
            <a:avLst/>
          </a:prstGeom>
          <a:noFill/>
        </p:spPr>
        <p:txBody>
          <a:bodyPr wrap="none" rtlCol="0">
            <a:spAutoFit/>
          </a:bodyPr>
          <a:lstStyle/>
          <a:p>
            <a:r>
              <a:rPr lang="en-US" sz="3000" dirty="0" smtClean="0"/>
              <a:t>Organics</a:t>
            </a:r>
            <a:endParaRPr lang="en-US" sz="3000" baseline="-25000" dirty="0"/>
          </a:p>
        </p:txBody>
      </p:sp>
      <p:sp>
        <p:nvSpPr>
          <p:cNvPr id="140" name="TextBox 139"/>
          <p:cNvSpPr txBox="1"/>
          <p:nvPr/>
        </p:nvSpPr>
        <p:spPr>
          <a:xfrm>
            <a:off x="3505200" y="2057400"/>
            <a:ext cx="2443397" cy="830997"/>
          </a:xfrm>
          <a:prstGeom prst="rect">
            <a:avLst/>
          </a:prstGeom>
          <a:noFill/>
        </p:spPr>
        <p:txBody>
          <a:bodyPr wrap="none" rtlCol="0">
            <a:spAutoFit/>
          </a:bodyPr>
          <a:lstStyle/>
          <a:p>
            <a:r>
              <a:rPr lang="en-US" sz="2400" dirty="0" smtClean="0">
                <a:solidFill>
                  <a:srgbClr val="CC66FF"/>
                </a:solidFill>
              </a:rPr>
              <a:t>Petroleum Drilling</a:t>
            </a:r>
          </a:p>
          <a:p>
            <a:r>
              <a:rPr lang="en-US" sz="2400" dirty="0" smtClean="0">
                <a:solidFill>
                  <a:srgbClr val="CC66FF"/>
                </a:solidFill>
              </a:rPr>
              <a:t>Operations (V)</a:t>
            </a:r>
            <a:endParaRPr lang="en-US" sz="2400" dirty="0">
              <a:solidFill>
                <a:srgbClr val="CC66FF"/>
              </a:solidFill>
            </a:endParaRPr>
          </a:p>
        </p:txBody>
      </p:sp>
      <p:sp>
        <p:nvSpPr>
          <p:cNvPr id="147" name="TextBox 146"/>
          <p:cNvSpPr txBox="1"/>
          <p:nvPr/>
        </p:nvSpPr>
        <p:spPr>
          <a:xfrm>
            <a:off x="3749513" y="3657600"/>
            <a:ext cx="2117887" cy="830997"/>
          </a:xfrm>
          <a:prstGeom prst="rect">
            <a:avLst/>
          </a:prstGeom>
          <a:noFill/>
        </p:spPr>
        <p:txBody>
          <a:bodyPr wrap="none" rtlCol="0">
            <a:spAutoFit/>
          </a:bodyPr>
          <a:lstStyle/>
          <a:p>
            <a:r>
              <a:rPr lang="en-US" sz="2400" dirty="0" smtClean="0">
                <a:solidFill>
                  <a:srgbClr val="800000"/>
                </a:solidFill>
              </a:rPr>
              <a:t>Vegetative </a:t>
            </a:r>
          </a:p>
          <a:p>
            <a:r>
              <a:rPr lang="en-US" sz="2400" dirty="0" smtClean="0">
                <a:solidFill>
                  <a:srgbClr val="800000"/>
                </a:solidFill>
              </a:rPr>
              <a:t>Detritus (Si, Ca)</a:t>
            </a:r>
            <a:endParaRPr lang="en-US" sz="2400" dirty="0">
              <a:solidFill>
                <a:srgbClr val="800000"/>
              </a:solidFill>
            </a:endParaRPr>
          </a:p>
        </p:txBody>
      </p:sp>
      <p:sp>
        <p:nvSpPr>
          <p:cNvPr id="129" name="TextBox 128"/>
          <p:cNvSpPr txBox="1"/>
          <p:nvPr/>
        </p:nvSpPr>
        <p:spPr>
          <a:xfrm>
            <a:off x="5638800" y="4958834"/>
            <a:ext cx="761747" cy="461665"/>
          </a:xfrm>
          <a:prstGeom prst="rect">
            <a:avLst/>
          </a:prstGeom>
          <a:noFill/>
        </p:spPr>
        <p:txBody>
          <a:bodyPr wrap="none" rtlCol="0">
            <a:spAutoFit/>
          </a:bodyPr>
          <a:lstStyle/>
          <a:p>
            <a:r>
              <a:rPr lang="en-US" sz="2400" dirty="0" smtClean="0">
                <a:solidFill>
                  <a:schemeClr val="bg1">
                    <a:lumMod val="50000"/>
                  </a:schemeClr>
                </a:solidFill>
              </a:rPr>
              <a:t>HOA</a:t>
            </a:r>
            <a:endParaRPr lang="en-US" sz="2400" dirty="0">
              <a:solidFill>
                <a:schemeClr val="bg1">
                  <a:lumMod val="50000"/>
                </a:schemeClr>
              </a:solidFill>
            </a:endParaRPr>
          </a:p>
        </p:txBody>
      </p:sp>
      <p:sp>
        <p:nvSpPr>
          <p:cNvPr id="53" name="TextBox 52"/>
          <p:cNvSpPr txBox="1"/>
          <p:nvPr/>
        </p:nvSpPr>
        <p:spPr>
          <a:xfrm>
            <a:off x="6934200" y="2743200"/>
            <a:ext cx="1055986" cy="769441"/>
          </a:xfrm>
          <a:prstGeom prst="rect">
            <a:avLst/>
          </a:prstGeom>
          <a:noFill/>
        </p:spPr>
        <p:txBody>
          <a:bodyPr wrap="none" rtlCol="0">
            <a:spAutoFit/>
          </a:bodyPr>
          <a:lstStyle/>
          <a:p>
            <a:r>
              <a:rPr lang="en-US" sz="2200" dirty="0" smtClean="0"/>
              <a:t>High 43</a:t>
            </a:r>
          </a:p>
          <a:p>
            <a:r>
              <a:rPr lang="en-US" sz="2200" dirty="0" smtClean="0"/>
              <a:t>-OOA</a:t>
            </a:r>
            <a:endParaRPr lang="en-US" sz="2200" dirty="0"/>
          </a:p>
        </p:txBody>
      </p:sp>
      <p:sp>
        <p:nvSpPr>
          <p:cNvPr id="56" name="TextBox 55"/>
          <p:cNvSpPr txBox="1"/>
          <p:nvPr/>
        </p:nvSpPr>
        <p:spPr>
          <a:xfrm>
            <a:off x="7249814" y="3657600"/>
            <a:ext cx="1055986" cy="769441"/>
          </a:xfrm>
          <a:prstGeom prst="rect">
            <a:avLst/>
          </a:prstGeom>
          <a:noFill/>
        </p:spPr>
        <p:txBody>
          <a:bodyPr wrap="none" rtlCol="0">
            <a:spAutoFit/>
          </a:bodyPr>
          <a:lstStyle/>
          <a:p>
            <a:r>
              <a:rPr lang="en-US" sz="2200" dirty="0" smtClean="0">
                <a:solidFill>
                  <a:schemeClr val="bg1"/>
                </a:solidFill>
              </a:rPr>
              <a:t>High 44</a:t>
            </a:r>
          </a:p>
          <a:p>
            <a:r>
              <a:rPr lang="en-US" sz="2200" dirty="0" smtClean="0">
                <a:solidFill>
                  <a:schemeClr val="bg1"/>
                </a:solidFill>
              </a:rPr>
              <a:t>-OOA</a:t>
            </a:r>
            <a:endParaRPr lang="en-US" sz="2200" dirty="0">
              <a:solidFill>
                <a:schemeClr val="bg1"/>
              </a:solidFill>
            </a:endParaRPr>
          </a:p>
        </p:txBody>
      </p:sp>
      <p:cxnSp>
        <p:nvCxnSpPr>
          <p:cNvPr id="65" name="Straight Connector 64"/>
          <p:cNvCxnSpPr/>
          <p:nvPr/>
        </p:nvCxnSpPr>
        <p:spPr>
          <a:xfrm rot="16200000" flipH="1">
            <a:off x="2780506" y="4915694"/>
            <a:ext cx="382588" cy="15240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flipH="1" flipV="1">
            <a:off x="6044662" y="4793197"/>
            <a:ext cx="336272" cy="223603"/>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a:off x="1850767" y="5431373"/>
            <a:ext cx="718066" cy="1588"/>
          </a:xfrm>
          <a:prstGeom prst="line">
            <a:avLst/>
          </a:prstGeom>
          <a:ln>
            <a:solidFill>
              <a:srgbClr val="80FF0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16200000" flipH="1">
            <a:off x="7278688" y="5372099"/>
            <a:ext cx="838200" cy="1"/>
          </a:xfrm>
          <a:prstGeom prst="line">
            <a:avLst/>
          </a:prstGeom>
          <a:ln>
            <a:solidFill>
              <a:srgbClr val="80FF0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2209006" y="5789612"/>
            <a:ext cx="1753394" cy="1588"/>
          </a:xfrm>
          <a:prstGeom prst="line">
            <a:avLst/>
          </a:prstGeom>
          <a:ln>
            <a:solidFill>
              <a:srgbClr val="80FF0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6065520" y="5789612"/>
            <a:ext cx="1632269" cy="1588"/>
          </a:xfrm>
          <a:prstGeom prst="line">
            <a:avLst/>
          </a:prstGeom>
          <a:ln>
            <a:solidFill>
              <a:srgbClr val="80FF00"/>
            </a:solidFill>
          </a:ln>
          <a:effectLst/>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4120529" y="5498068"/>
            <a:ext cx="1861207" cy="461665"/>
          </a:xfrm>
          <a:prstGeom prst="rect">
            <a:avLst/>
          </a:prstGeom>
          <a:noFill/>
        </p:spPr>
        <p:txBody>
          <a:bodyPr wrap="none" rtlCol="0">
            <a:spAutoFit/>
          </a:bodyPr>
          <a:lstStyle/>
          <a:p>
            <a:r>
              <a:rPr lang="en-US" sz="2400" dirty="0" smtClean="0">
                <a:solidFill>
                  <a:srgbClr val="80FF00"/>
                </a:solidFill>
              </a:rPr>
              <a:t>OOA (sulfate)</a:t>
            </a:r>
            <a:endParaRPr lang="en-US" sz="2400" dirty="0">
              <a:solidFill>
                <a:srgbClr val="80FF00"/>
              </a:solidFill>
            </a:endParaRPr>
          </a:p>
        </p:txBody>
      </p:sp>
      <p:cxnSp>
        <p:nvCxnSpPr>
          <p:cNvPr id="88" name="Straight Connector 87"/>
          <p:cNvCxnSpPr/>
          <p:nvPr/>
        </p:nvCxnSpPr>
        <p:spPr>
          <a:xfrm>
            <a:off x="3429000" y="4113212"/>
            <a:ext cx="274320" cy="1588"/>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rot="5400000">
            <a:off x="3399177" y="2873635"/>
            <a:ext cx="257418" cy="216021"/>
          </a:xfrm>
          <a:prstGeom prst="line">
            <a:avLst/>
          </a:prstGeom>
          <a:ln>
            <a:solidFill>
              <a:srgbClr val="CC66FF"/>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16200000" flipH="1">
            <a:off x="5220072" y="2996952"/>
            <a:ext cx="504056" cy="216024"/>
          </a:xfrm>
          <a:prstGeom prst="line">
            <a:avLst/>
          </a:prstGeom>
          <a:ln>
            <a:solidFill>
              <a:srgbClr val="CC66FF"/>
            </a:solidFill>
          </a:ln>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rot="5400000">
            <a:off x="2785765" y="1381899"/>
            <a:ext cx="98167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a:off x="5263861" y="1283732"/>
            <a:ext cx="1289339" cy="10022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1068672" y="1414790"/>
            <a:ext cx="1979328" cy="523220"/>
          </a:xfrm>
          <a:prstGeom prst="rect">
            <a:avLst/>
          </a:prstGeom>
          <a:noFill/>
        </p:spPr>
        <p:txBody>
          <a:bodyPr wrap="none" rtlCol="0">
            <a:spAutoFit/>
          </a:bodyPr>
          <a:lstStyle/>
          <a:p>
            <a:r>
              <a:rPr lang="en-US" sz="2800" dirty="0" smtClean="0"/>
              <a:t>FTIR factors:</a:t>
            </a:r>
            <a:endParaRPr lang="en-US" sz="2800" dirty="0"/>
          </a:p>
        </p:txBody>
      </p:sp>
      <p:sp>
        <p:nvSpPr>
          <p:cNvPr id="109" name="TextBox 108"/>
          <p:cNvSpPr txBox="1"/>
          <p:nvPr/>
        </p:nvSpPr>
        <p:spPr>
          <a:xfrm>
            <a:off x="6272120" y="1414790"/>
            <a:ext cx="2033680" cy="523220"/>
          </a:xfrm>
          <a:prstGeom prst="rect">
            <a:avLst/>
          </a:prstGeom>
          <a:noFill/>
        </p:spPr>
        <p:txBody>
          <a:bodyPr wrap="none" rtlCol="0">
            <a:spAutoFit/>
          </a:bodyPr>
          <a:lstStyle/>
          <a:p>
            <a:r>
              <a:rPr lang="en-US" sz="2800" dirty="0" smtClean="0"/>
              <a:t>AMS factors:</a:t>
            </a:r>
            <a:endParaRPr lang="en-US" sz="2800" dirty="0"/>
          </a:p>
        </p:txBody>
      </p:sp>
      <p:sp>
        <p:nvSpPr>
          <p:cNvPr id="110" name="TextBox 109"/>
          <p:cNvSpPr txBox="1"/>
          <p:nvPr/>
        </p:nvSpPr>
        <p:spPr>
          <a:xfrm>
            <a:off x="609600" y="6194048"/>
            <a:ext cx="8225329" cy="892552"/>
          </a:xfrm>
          <a:prstGeom prst="rect">
            <a:avLst/>
          </a:prstGeom>
          <a:noFill/>
        </p:spPr>
        <p:txBody>
          <a:bodyPr wrap="square" rtlCol="0">
            <a:spAutoFit/>
          </a:bodyPr>
          <a:lstStyle/>
          <a:p>
            <a:r>
              <a:rPr lang="en-US" sz="2600" dirty="0" smtClean="0">
                <a:solidFill>
                  <a:srgbClr val="FF0000"/>
                </a:solidFill>
              </a:rPr>
              <a:t>Both show 65% of OM is OOA and 11-14% of OM is HOA.</a:t>
            </a:r>
          </a:p>
          <a:p>
            <a:endParaRPr lang="en-US" sz="2600" dirty="0"/>
          </a:p>
        </p:txBody>
      </p:sp>
      <p:sp>
        <p:nvSpPr>
          <p:cNvPr id="30" name="TextBox 29"/>
          <p:cNvSpPr txBox="1"/>
          <p:nvPr/>
        </p:nvSpPr>
        <p:spPr>
          <a:xfrm>
            <a:off x="1066800" y="2895600"/>
            <a:ext cx="1353556" cy="461665"/>
          </a:xfrm>
          <a:prstGeom prst="rect">
            <a:avLst/>
          </a:prstGeom>
          <a:noFill/>
        </p:spPr>
        <p:txBody>
          <a:bodyPr wrap="none" rtlCol="0">
            <a:spAutoFit/>
          </a:bodyPr>
          <a:lstStyle/>
          <a:p>
            <a:r>
              <a:rPr lang="en-US" sz="2400" dirty="0" smtClean="0"/>
              <a:t>O/C = 0.7</a:t>
            </a:r>
            <a:endParaRPr lang="en-US" sz="2400" dirty="0"/>
          </a:p>
        </p:txBody>
      </p:sp>
      <p:sp>
        <p:nvSpPr>
          <p:cNvPr id="31" name="TextBox 30"/>
          <p:cNvSpPr txBox="1"/>
          <p:nvPr/>
        </p:nvSpPr>
        <p:spPr>
          <a:xfrm>
            <a:off x="990600" y="4036368"/>
            <a:ext cx="1353556" cy="461665"/>
          </a:xfrm>
          <a:prstGeom prst="rect">
            <a:avLst/>
          </a:prstGeom>
          <a:noFill/>
        </p:spPr>
        <p:txBody>
          <a:bodyPr wrap="none" rtlCol="0">
            <a:spAutoFit/>
          </a:bodyPr>
          <a:lstStyle/>
          <a:p>
            <a:r>
              <a:rPr lang="en-US" sz="2400" dirty="0" smtClean="0">
                <a:solidFill>
                  <a:schemeClr val="bg1"/>
                </a:solidFill>
              </a:rPr>
              <a:t>O/C = 0.8</a:t>
            </a:r>
            <a:endParaRPr lang="en-US" sz="2400" dirty="0">
              <a:solidFill>
                <a:schemeClr val="bg1"/>
              </a:solidFill>
            </a:endParaRPr>
          </a:p>
        </p:txBody>
      </p:sp>
      <p:sp>
        <p:nvSpPr>
          <p:cNvPr id="38" name="TextBox 37"/>
          <p:cNvSpPr txBox="1"/>
          <p:nvPr/>
        </p:nvSpPr>
        <p:spPr>
          <a:xfrm>
            <a:off x="3090676" y="4958834"/>
            <a:ext cx="1034001" cy="461665"/>
          </a:xfrm>
          <a:prstGeom prst="rect">
            <a:avLst/>
          </a:prstGeom>
          <a:noFill/>
        </p:spPr>
        <p:txBody>
          <a:bodyPr wrap="none" rtlCol="0">
            <a:spAutoFit/>
          </a:bodyPr>
          <a:lstStyle/>
          <a:p>
            <a:r>
              <a:rPr lang="en-US" sz="2400" smtClean="0">
                <a:solidFill>
                  <a:schemeClr val="bg1">
                    <a:lumMod val="50000"/>
                  </a:schemeClr>
                </a:solidFill>
              </a:rPr>
              <a:t>ON OA</a:t>
            </a:r>
            <a:endParaRPr lang="en-US" sz="2400" dirty="0">
              <a:solidFill>
                <a:schemeClr val="bg1">
                  <a:lumMod val="50000"/>
                </a:schemeClr>
              </a:solidFill>
            </a:endParaRPr>
          </a:p>
        </p:txBody>
      </p:sp>
      <p:sp>
        <p:nvSpPr>
          <p:cNvPr id="39" name="TextBox 38"/>
          <p:cNvSpPr txBox="1"/>
          <p:nvPr/>
        </p:nvSpPr>
        <p:spPr>
          <a:xfrm>
            <a:off x="4224524" y="4958834"/>
            <a:ext cx="1432003" cy="461665"/>
          </a:xfrm>
          <a:prstGeom prst="rect">
            <a:avLst/>
          </a:prstGeom>
          <a:noFill/>
        </p:spPr>
        <p:txBody>
          <a:bodyPr wrap="none" rtlCol="0">
            <a:spAutoFit/>
          </a:bodyPr>
          <a:lstStyle/>
          <a:p>
            <a:r>
              <a:rPr lang="en-US" sz="2400" dirty="0" smtClean="0">
                <a:solidFill>
                  <a:schemeClr val="bg1">
                    <a:lumMod val="50000"/>
                  </a:schemeClr>
                </a:solidFill>
              </a:rPr>
              <a:t> (</a:t>
            </a:r>
            <a:r>
              <a:rPr lang="en-US" sz="2400" dirty="0" err="1" smtClean="0">
                <a:solidFill>
                  <a:schemeClr val="bg1">
                    <a:lumMod val="50000"/>
                  </a:schemeClr>
                </a:solidFill>
              </a:rPr>
              <a:t>NOx</a:t>
            </a:r>
            <a:r>
              <a:rPr lang="en-US" sz="2400" dirty="0" smtClean="0">
                <a:solidFill>
                  <a:schemeClr val="bg1">
                    <a:lumMod val="50000"/>
                  </a:schemeClr>
                </a:solidFill>
              </a:rPr>
              <a:t>, EC)</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stretch>
            <a:fillRect/>
          </a:stretch>
        </p:blipFill>
        <p:spPr>
          <a:xfrm>
            <a:off x="458906" y="685800"/>
            <a:ext cx="8227894" cy="5943600"/>
          </a:xfrm>
          <a:prstGeom prst="rect">
            <a:avLst/>
          </a:prstGeom>
        </p:spPr>
      </p:pic>
      <p:sp>
        <p:nvSpPr>
          <p:cNvPr id="2" name="Title 1"/>
          <p:cNvSpPr>
            <a:spLocks noGrp="1"/>
          </p:cNvSpPr>
          <p:nvPr>
            <p:ph type="title"/>
          </p:nvPr>
        </p:nvSpPr>
        <p:spPr>
          <a:xfrm>
            <a:off x="0" y="-76200"/>
            <a:ext cx="9144000" cy="990600"/>
          </a:xfrm>
        </p:spPr>
        <p:txBody>
          <a:bodyPr>
            <a:normAutofit/>
          </a:bodyPr>
          <a:lstStyle/>
          <a:p>
            <a:r>
              <a:rPr lang="en-US" sz="2400" b="1" dirty="0" smtClean="0"/>
              <a:t>Comparison of HOA and OOA Factors from FTIR and AMS PMF analyses</a:t>
            </a:r>
            <a:endParaRPr lang="en-US" sz="2400" b="1" dirty="0"/>
          </a:p>
        </p:txBody>
      </p:sp>
      <p:cxnSp>
        <p:nvCxnSpPr>
          <p:cNvPr id="6" name="Straight Connector 5"/>
          <p:cNvCxnSpPr/>
          <p:nvPr/>
        </p:nvCxnSpPr>
        <p:spPr>
          <a:xfrm>
            <a:off x="1905000" y="1143000"/>
            <a:ext cx="609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905000" y="1434544"/>
            <a:ext cx="6096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590800" y="914400"/>
            <a:ext cx="2957092" cy="369332"/>
          </a:xfrm>
          <a:prstGeom prst="rect">
            <a:avLst/>
          </a:prstGeom>
          <a:noFill/>
        </p:spPr>
        <p:txBody>
          <a:bodyPr wrap="none" rtlCol="0">
            <a:spAutoFit/>
          </a:bodyPr>
          <a:lstStyle/>
          <a:p>
            <a:r>
              <a:rPr lang="en-US" b="1" smtClean="0">
                <a:solidFill>
                  <a:srgbClr val="3366FF"/>
                </a:solidFill>
              </a:rPr>
              <a:t>Sum </a:t>
            </a:r>
            <a:r>
              <a:rPr lang="en-US" b="1" dirty="0" smtClean="0">
                <a:solidFill>
                  <a:srgbClr val="3366FF"/>
                </a:solidFill>
              </a:rPr>
              <a:t>of AMS high O/C factors</a:t>
            </a:r>
            <a:endParaRPr lang="en-US" b="1" dirty="0">
              <a:solidFill>
                <a:srgbClr val="3366FF"/>
              </a:solidFill>
            </a:endParaRPr>
          </a:p>
        </p:txBody>
      </p:sp>
      <p:sp>
        <p:nvSpPr>
          <p:cNvPr id="9" name="TextBox 8"/>
          <p:cNvSpPr txBox="1"/>
          <p:nvPr/>
        </p:nvSpPr>
        <p:spPr>
          <a:xfrm>
            <a:off x="2590800" y="1219200"/>
            <a:ext cx="2917017" cy="369332"/>
          </a:xfrm>
          <a:prstGeom prst="rect">
            <a:avLst/>
          </a:prstGeom>
          <a:noFill/>
        </p:spPr>
        <p:txBody>
          <a:bodyPr wrap="none" rtlCol="0">
            <a:spAutoFit/>
          </a:bodyPr>
          <a:lstStyle/>
          <a:p>
            <a:r>
              <a:rPr lang="en-US" b="1" dirty="0" smtClean="0"/>
              <a:t>Sum of FTIR high O/C factors</a:t>
            </a:r>
            <a:endParaRPr lang="en-US" b="1" dirty="0"/>
          </a:p>
        </p:txBody>
      </p:sp>
      <p:cxnSp>
        <p:nvCxnSpPr>
          <p:cNvPr id="11" name="Straight Connector 10"/>
          <p:cNvCxnSpPr/>
          <p:nvPr/>
        </p:nvCxnSpPr>
        <p:spPr>
          <a:xfrm>
            <a:off x="1905000" y="3593068"/>
            <a:ext cx="609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905000" y="3884612"/>
            <a:ext cx="6096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590800" y="3364468"/>
            <a:ext cx="1741695" cy="369332"/>
          </a:xfrm>
          <a:prstGeom prst="rect">
            <a:avLst/>
          </a:prstGeom>
          <a:noFill/>
        </p:spPr>
        <p:txBody>
          <a:bodyPr wrap="none" rtlCol="0">
            <a:spAutoFit/>
          </a:bodyPr>
          <a:lstStyle/>
          <a:p>
            <a:r>
              <a:rPr lang="en-US" b="1" dirty="0" smtClean="0">
                <a:solidFill>
                  <a:srgbClr val="3366FF"/>
                </a:solidFill>
              </a:rPr>
              <a:t>AMS HOA factor</a:t>
            </a:r>
            <a:endParaRPr lang="en-US" b="1" dirty="0">
              <a:solidFill>
                <a:srgbClr val="3366FF"/>
              </a:solidFill>
            </a:endParaRPr>
          </a:p>
        </p:txBody>
      </p:sp>
      <p:sp>
        <p:nvSpPr>
          <p:cNvPr id="14" name="TextBox 13"/>
          <p:cNvSpPr txBox="1"/>
          <p:nvPr/>
        </p:nvSpPr>
        <p:spPr>
          <a:xfrm>
            <a:off x="2590800" y="3669268"/>
            <a:ext cx="1916422" cy="369332"/>
          </a:xfrm>
          <a:prstGeom prst="rect">
            <a:avLst/>
          </a:prstGeom>
          <a:noFill/>
        </p:spPr>
        <p:txBody>
          <a:bodyPr wrap="none" rtlCol="0">
            <a:spAutoFit/>
          </a:bodyPr>
          <a:lstStyle/>
          <a:p>
            <a:r>
              <a:rPr lang="en-US" b="1" dirty="0" smtClean="0">
                <a:solidFill>
                  <a:srgbClr val="000000"/>
                </a:solidFill>
              </a:rPr>
              <a:t>FTIR </a:t>
            </a:r>
            <a:r>
              <a:rPr lang="en-US" b="1" smtClean="0">
                <a:solidFill>
                  <a:srgbClr val="000000"/>
                </a:solidFill>
              </a:rPr>
              <a:t>ON OA </a:t>
            </a:r>
            <a:r>
              <a:rPr lang="en-US" b="1" dirty="0" smtClean="0">
                <a:solidFill>
                  <a:srgbClr val="000000"/>
                </a:solidFill>
              </a:rPr>
              <a:t>factor</a:t>
            </a:r>
            <a:endParaRPr lang="en-US" b="1" dirty="0">
              <a:solidFill>
                <a:srgbClr val="000000"/>
              </a:solidFill>
            </a:endParaRPr>
          </a:p>
        </p:txBody>
      </p:sp>
      <p:sp>
        <p:nvSpPr>
          <p:cNvPr id="15" name="TextBox 14"/>
          <p:cNvSpPr txBox="1"/>
          <p:nvPr/>
        </p:nvSpPr>
        <p:spPr>
          <a:xfrm rot="16200000">
            <a:off x="-1173883" y="3155081"/>
            <a:ext cx="2778650" cy="430887"/>
          </a:xfrm>
          <a:prstGeom prst="rect">
            <a:avLst/>
          </a:prstGeom>
          <a:noFill/>
        </p:spPr>
        <p:txBody>
          <a:bodyPr wrap="none" rtlCol="0">
            <a:spAutoFit/>
          </a:bodyPr>
          <a:lstStyle/>
          <a:p>
            <a:r>
              <a:rPr lang="en-US" sz="2200" dirty="0" smtClean="0"/>
              <a:t>Concentration (</a:t>
            </a:r>
            <a:r>
              <a:rPr lang="en-US" sz="2200" dirty="0" err="1" smtClean="0"/>
              <a:t>μg</a:t>
            </a:r>
            <a:r>
              <a:rPr lang="en-US" sz="2200" dirty="0" smtClean="0"/>
              <a:t> m</a:t>
            </a:r>
            <a:r>
              <a:rPr lang="en-US" sz="2200" baseline="30000" dirty="0" smtClean="0"/>
              <a:t>-3</a:t>
            </a:r>
            <a:r>
              <a:rPr lang="en-US" sz="2200" dirty="0" smtClean="0"/>
              <a:t>)</a:t>
            </a:r>
            <a:endParaRPr lang="en-US"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timeseries_sized.tif"/>
          <p:cNvPicPr>
            <a:picLocks noChangeAspect="1"/>
          </p:cNvPicPr>
          <p:nvPr/>
        </p:nvPicPr>
        <p:blipFill>
          <a:blip r:embed="rId2" cstate="print"/>
          <a:srcRect l="8263" t="2899" r="14563" b="5069"/>
          <a:stretch>
            <a:fillRect/>
          </a:stretch>
        </p:blipFill>
        <p:spPr>
          <a:xfrm>
            <a:off x="309557" y="375987"/>
            <a:ext cx="8045986" cy="5213253"/>
          </a:xfrm>
          <a:prstGeom prst="rect">
            <a:avLst/>
          </a:prstGeom>
        </p:spPr>
      </p:pic>
      <p:sp>
        <p:nvSpPr>
          <p:cNvPr id="7" name="textruta 6"/>
          <p:cNvSpPr txBox="1"/>
          <p:nvPr/>
        </p:nvSpPr>
        <p:spPr>
          <a:xfrm>
            <a:off x="323528" y="5507940"/>
            <a:ext cx="7776864" cy="369332"/>
          </a:xfrm>
          <a:prstGeom prst="rect">
            <a:avLst/>
          </a:prstGeom>
          <a:noFill/>
        </p:spPr>
        <p:txBody>
          <a:bodyPr wrap="square" rtlCol="0">
            <a:spAutoFit/>
          </a:bodyPr>
          <a:lstStyle/>
          <a:p>
            <a:r>
              <a:rPr lang="sv-SE" b="1" smtClean="0"/>
              <a:t>Growth of 10-20 nm diameter particles up to 40-100 nm occured on most days.</a:t>
            </a:r>
            <a:endParaRPr lang="sv-SE" b="1"/>
          </a:p>
        </p:txBody>
      </p:sp>
      <p:sp>
        <p:nvSpPr>
          <p:cNvPr id="5" name="textruta 4"/>
          <p:cNvSpPr txBox="1"/>
          <p:nvPr/>
        </p:nvSpPr>
        <p:spPr>
          <a:xfrm>
            <a:off x="0" y="3068"/>
            <a:ext cx="9144000" cy="492443"/>
          </a:xfrm>
          <a:prstGeom prst="rect">
            <a:avLst/>
          </a:prstGeom>
          <a:noFill/>
        </p:spPr>
        <p:txBody>
          <a:bodyPr wrap="square" rtlCol="0">
            <a:spAutoFit/>
          </a:bodyPr>
          <a:lstStyle/>
          <a:p>
            <a:r>
              <a:rPr lang="sv-SE" sz="2600" b="1" smtClean="0">
                <a:latin typeface="+mj-lt"/>
              </a:rPr>
              <a:t>Time series of the particle number size distribution in Bakersfield</a:t>
            </a:r>
            <a:endParaRPr lang="sv-SE" sz="2600" b="1">
              <a:latin typeface="+mj-lt"/>
            </a:endParaRPr>
          </a:p>
        </p:txBody>
      </p:sp>
      <p:sp>
        <p:nvSpPr>
          <p:cNvPr id="8" name="textruta 7"/>
          <p:cNvSpPr txBox="1"/>
          <p:nvPr/>
        </p:nvSpPr>
        <p:spPr>
          <a:xfrm>
            <a:off x="323528" y="5961474"/>
            <a:ext cx="8496944" cy="646331"/>
          </a:xfrm>
          <a:prstGeom prst="rect">
            <a:avLst/>
          </a:prstGeom>
          <a:noFill/>
        </p:spPr>
        <p:txBody>
          <a:bodyPr wrap="square" rtlCol="0">
            <a:spAutoFit/>
          </a:bodyPr>
          <a:lstStyle/>
          <a:p>
            <a:r>
              <a:rPr lang="sv-SE" b="1" smtClean="0"/>
              <a:t>The growth could be followed from early morning to at least 7pm on 31 of the 46 days – regional events over horizontal scales of at least 100 km.</a:t>
            </a:r>
            <a:endParaRPr lang="sv-SE"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2926</TotalTime>
  <Words>1152</Words>
  <Application>Microsoft Office PowerPoint</Application>
  <PresentationFormat>Bildspel på skärmen (4:3)</PresentationFormat>
  <Paragraphs>139</Paragraphs>
  <Slides>15</Slides>
  <Notes>4</Notes>
  <HiddenSlides>0</HiddenSlides>
  <MMClips>0</MMClips>
  <ScaleCrop>false</ScaleCrop>
  <HeadingPairs>
    <vt:vector size="4" baseType="variant">
      <vt:variant>
        <vt:lpstr>Tema</vt:lpstr>
      </vt:variant>
      <vt:variant>
        <vt:i4>1</vt:i4>
      </vt:variant>
      <vt:variant>
        <vt:lpstr>Bildrubriker</vt:lpstr>
      </vt:variant>
      <vt:variant>
        <vt:i4>15</vt:i4>
      </vt:variant>
    </vt:vector>
  </HeadingPairs>
  <TitlesOfParts>
    <vt:vector size="16" baseType="lpstr">
      <vt:lpstr>Office-tema</vt:lpstr>
      <vt:lpstr>Bild 1</vt:lpstr>
      <vt:lpstr>Main Questions to be Addressed</vt:lpstr>
      <vt:lpstr>Particle Measurements at Bakersfield</vt:lpstr>
      <vt:lpstr>Bild 4</vt:lpstr>
      <vt:lpstr>Bild 5</vt:lpstr>
      <vt:lpstr>FTIR and AMS factors from PMF </vt:lpstr>
      <vt:lpstr>Bild 7</vt:lpstr>
      <vt:lpstr>Comparison of HOA and OOA Factors from FTIR and AMS PMF analyses</vt:lpstr>
      <vt:lpstr>Bild 9</vt:lpstr>
      <vt:lpstr>Average diurnal variations in particle number size distribution</vt:lpstr>
      <vt:lpstr>Chemical compounds contributing to ultrafine (Dp&lt;100nm) mass and particle growth</vt:lpstr>
      <vt:lpstr>Bild 12</vt:lpstr>
      <vt:lpstr>How does the ultrafine mass during growth events correlate with other parameters?</vt:lpstr>
      <vt:lpstr>Main conclusions</vt:lpstr>
      <vt:lpstr>Acknowledgement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Lars Ah</dc:creator>
  <cp:lastModifiedBy>Lars Ah</cp:lastModifiedBy>
  <cp:revision>318</cp:revision>
  <dcterms:created xsi:type="dcterms:W3CDTF">2011-05-09T03:58:06Z</dcterms:created>
  <dcterms:modified xsi:type="dcterms:W3CDTF">2011-05-19T07:33:06Z</dcterms:modified>
</cp:coreProperties>
</file>