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88" r:id="rId3"/>
    <p:sldId id="295" r:id="rId4"/>
    <p:sldId id="263" r:id="rId5"/>
    <p:sldId id="294" r:id="rId6"/>
    <p:sldId id="262" r:id="rId7"/>
    <p:sldId id="264" r:id="rId8"/>
    <p:sldId id="267" r:id="rId9"/>
    <p:sldId id="268" r:id="rId10"/>
    <p:sldId id="271" r:id="rId11"/>
    <p:sldId id="285" r:id="rId12"/>
    <p:sldId id="265" r:id="rId13"/>
    <p:sldId id="286" r:id="rId14"/>
    <p:sldId id="287" r:id="rId15"/>
    <p:sldId id="270" r:id="rId16"/>
    <p:sldId id="272" r:id="rId17"/>
    <p:sldId id="273" r:id="rId18"/>
    <p:sldId id="274" r:id="rId19"/>
    <p:sldId id="278" r:id="rId20"/>
    <p:sldId id="279" r:id="rId21"/>
    <p:sldId id="289" r:id="rId22"/>
    <p:sldId id="290" r:id="rId23"/>
    <p:sldId id="291" r:id="rId24"/>
    <p:sldId id="293" r:id="rId25"/>
    <p:sldId id="281" r:id="rId26"/>
    <p:sldId id="292" r:id="rId27"/>
    <p:sldId id="266" r:id="rId28"/>
    <p:sldId id="258" r:id="rId29"/>
    <p:sldId id="260" r:id="rId30"/>
    <p:sldId id="269" r:id="rId31"/>
    <p:sldId id="25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71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7536CA-F149-D54B-B833-CEE84FBE4E64}" type="datetimeFigureOut">
              <a:rPr lang="en-US" smtClean="0"/>
              <a:t>5/16/11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6EE314-B899-4B48-B851-270CADAFB7AA}" type="slidenum">
              <a:rPr lang="en-US" smtClean="0"/>
              <a:t>‹#›</a:t>
            </a:fld>
            <a:endParaRPr lang="en-US"/>
          </a:p>
        </p:txBody>
      </p:sp>
    </p:spTree>
    <p:extLst>
      <p:ext uri="{BB962C8B-B14F-4D97-AF65-F5344CB8AC3E}">
        <p14:creationId xmlns:p14="http://schemas.microsoft.com/office/powerpoint/2010/main" val="9815488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74B48E-7367-D843-8EB6-14A79A3E05FF}" type="datetimeFigureOut">
              <a:rPr lang="en-US" smtClean="0"/>
              <a:t>5/16/11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86ED9-714F-3542-88B8-BA4D6CFD25B2}" type="slidenum">
              <a:rPr lang="en-US" smtClean="0"/>
              <a:t>‹#›</a:t>
            </a:fld>
            <a:endParaRPr lang="en-US"/>
          </a:p>
        </p:txBody>
      </p:sp>
    </p:spTree>
    <p:extLst>
      <p:ext uri="{BB962C8B-B14F-4D97-AF65-F5344CB8AC3E}">
        <p14:creationId xmlns:p14="http://schemas.microsoft.com/office/powerpoint/2010/main" val="25634039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6:00</a:t>
            </a:r>
            <a:r>
              <a:rPr lang="en-US" baseline="0" dirty="0" smtClean="0"/>
              <a:t> – 16:00 </a:t>
            </a:r>
            <a:r>
              <a:rPr lang="en-US" baseline="0" dirty="0" err="1" smtClean="0"/>
              <a:t>CalNex</a:t>
            </a:r>
            <a:r>
              <a:rPr lang="en-US" baseline="0" dirty="0" smtClean="0"/>
              <a:t>-LA: </a:t>
            </a:r>
            <a:endParaRPr lang="en-US" dirty="0"/>
          </a:p>
        </p:txBody>
      </p:sp>
      <p:sp>
        <p:nvSpPr>
          <p:cNvPr id="4" name="Slide Number Placeholder 3"/>
          <p:cNvSpPr>
            <a:spLocks noGrp="1"/>
          </p:cNvSpPr>
          <p:nvPr>
            <p:ph type="sldNum" sz="quarter" idx="10"/>
          </p:nvPr>
        </p:nvSpPr>
        <p:spPr/>
        <p:txBody>
          <a:bodyPr/>
          <a:lstStyle/>
          <a:p>
            <a:fld id="{5D286ED9-714F-3542-88B8-BA4D6CFD25B2}" type="slidenum">
              <a:rPr lang="en-US" smtClean="0"/>
              <a:t>13</a:t>
            </a:fld>
            <a:endParaRPr lang="en-US"/>
          </a:p>
        </p:txBody>
      </p:sp>
    </p:spTree>
    <p:extLst>
      <p:ext uri="{BB962C8B-B14F-4D97-AF65-F5344CB8AC3E}">
        <p14:creationId xmlns:p14="http://schemas.microsoft.com/office/powerpoint/2010/main" val="83728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Diurnal patterns are due mainly to variations in boundary layer height, with superimposed anthropogenic influences. </a:t>
            </a:r>
          </a:p>
          <a:p>
            <a:endParaRPr lang="en-US" sz="120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2800" dirty="0" smtClean="0"/>
              <a:t>With appropriate knowledge of the planetary boundary layer height, we can reproduce remote sensing measurements, to first order using simple dilution and enhancement calculations, refined with appropriate calculations incorporating advection and entrainment.</a:t>
            </a:r>
          </a:p>
          <a:p>
            <a:endParaRPr lang="en-US" dirty="0"/>
          </a:p>
        </p:txBody>
      </p:sp>
      <p:sp>
        <p:nvSpPr>
          <p:cNvPr id="4" name="Slide Number Placeholder 3"/>
          <p:cNvSpPr>
            <a:spLocks noGrp="1"/>
          </p:cNvSpPr>
          <p:nvPr>
            <p:ph type="sldNum" sz="quarter" idx="10"/>
          </p:nvPr>
        </p:nvSpPr>
        <p:spPr/>
        <p:txBody>
          <a:bodyPr/>
          <a:lstStyle/>
          <a:p>
            <a:fld id="{5D286ED9-714F-3542-88B8-BA4D6CFD25B2}" type="slidenum">
              <a:rPr lang="en-US" smtClean="0"/>
              <a:t>21</a:t>
            </a:fld>
            <a:endParaRPr lang="en-US"/>
          </a:p>
        </p:txBody>
      </p:sp>
    </p:spTree>
    <p:extLst>
      <p:ext uri="{BB962C8B-B14F-4D97-AF65-F5344CB8AC3E}">
        <p14:creationId xmlns:p14="http://schemas.microsoft.com/office/powerpoint/2010/main" val="347658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simple dilution calculation produces a diurnal pattern consistent with column determinations.</a:t>
            </a:r>
          </a:p>
          <a:p>
            <a:endParaRPr lang="en-US" sz="1200" dirty="0" smtClean="0"/>
          </a:p>
          <a:p>
            <a:r>
              <a:rPr lang="en-US" sz="1200" dirty="0" smtClean="0"/>
              <a:t>Unlike remote sensing techniques, in situ measurements can give 24-hour patterns.</a:t>
            </a:r>
          </a:p>
          <a:p>
            <a:endParaRPr lang="en-US" dirty="0"/>
          </a:p>
        </p:txBody>
      </p:sp>
      <p:sp>
        <p:nvSpPr>
          <p:cNvPr id="4" name="Slide Number Placeholder 3"/>
          <p:cNvSpPr>
            <a:spLocks noGrp="1"/>
          </p:cNvSpPr>
          <p:nvPr>
            <p:ph type="sldNum" sz="quarter" idx="10"/>
          </p:nvPr>
        </p:nvSpPr>
        <p:spPr/>
        <p:txBody>
          <a:bodyPr/>
          <a:lstStyle/>
          <a:p>
            <a:fld id="{5D286ED9-714F-3542-88B8-BA4D6CFD25B2}" type="slidenum">
              <a:rPr lang="en-US" smtClean="0"/>
              <a:t>30</a:t>
            </a:fld>
            <a:endParaRPr lang="en-US"/>
          </a:p>
        </p:txBody>
      </p:sp>
    </p:spTree>
    <p:extLst>
      <p:ext uri="{BB962C8B-B14F-4D97-AF65-F5344CB8AC3E}">
        <p14:creationId xmlns:p14="http://schemas.microsoft.com/office/powerpoint/2010/main" val="3686970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4468B5-3A76-9A4F-9C94-D5DF8C33F6B3}" type="datetime1">
              <a:rPr lang="en-US" smtClean="0"/>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310995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4C4FF-3A75-5246-89AC-1C0E45A296A7}" type="datetime1">
              <a:rPr lang="en-US" smtClean="0"/>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456941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031F69-3124-A247-855C-03EEC936F373}" type="datetime1">
              <a:rPr lang="en-US" smtClean="0"/>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117644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F51CB-4DF7-B840-9B1C-BBC2DF7DE138}" type="datetime1">
              <a:rPr lang="en-US" smtClean="0"/>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210399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F2B46C-BB05-5947-89C7-1ECA151EA559}" type="datetime1">
              <a:rPr lang="en-US" smtClean="0"/>
              <a:t>5/16/11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169238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F1F944-90A2-B94A-A021-5582DB24227A}" type="datetime1">
              <a:rPr lang="en-US" smtClean="0"/>
              <a:t>5/16/11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409029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CA8929-01C3-EA4E-928E-B28158C0E404}" type="datetime1">
              <a:rPr lang="en-US" smtClean="0"/>
              <a:t>5/16/11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271398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B8A7F3-D328-1C43-A687-BB18A6185B35}" type="datetime1">
              <a:rPr lang="en-US" smtClean="0"/>
              <a:t>5/16/11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380096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854E9-56B6-9246-A29E-0D68FEE7B755}" type="datetime1">
              <a:rPr lang="en-US" smtClean="0"/>
              <a:t>5/16/11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188146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5F2EB-FBEA-5B4F-87CF-F31A8698029D}" type="datetime1">
              <a:rPr lang="en-US" smtClean="0"/>
              <a:t>5/16/11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99756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2123D7-D7B9-0C4F-BD88-0FD327FE2D6D}" type="datetime1">
              <a:rPr lang="en-US" smtClean="0"/>
              <a:t>5/16/11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24C8-F353-D84B-AC37-375C5B4E3774}" type="slidenum">
              <a:rPr lang="en-US" smtClean="0"/>
              <a:t>‹#›</a:t>
            </a:fld>
            <a:endParaRPr lang="en-US"/>
          </a:p>
        </p:txBody>
      </p:sp>
    </p:spTree>
    <p:extLst>
      <p:ext uri="{BB962C8B-B14F-4D97-AF65-F5344CB8AC3E}">
        <p14:creationId xmlns:p14="http://schemas.microsoft.com/office/powerpoint/2010/main" val="7667184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72254-5E61-2844-A7B4-96163ADDBB55}" type="datetime1">
              <a:rPr lang="en-US" smtClean="0"/>
              <a:t>5/16/11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F24C8-F353-D84B-AC37-375C5B4E3774}" type="slidenum">
              <a:rPr lang="en-US" smtClean="0"/>
              <a:t>‹#›</a:t>
            </a:fld>
            <a:endParaRPr lang="en-US"/>
          </a:p>
        </p:txBody>
      </p:sp>
    </p:spTree>
    <p:extLst>
      <p:ext uri="{BB962C8B-B14F-4D97-AF65-F5344CB8AC3E}">
        <p14:creationId xmlns:p14="http://schemas.microsoft.com/office/powerpoint/2010/main" val="3908054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hyperlink" Target="http://tccon.ipac.caltech.edu/" TargetMode="External"/><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l="21693" r="21508"/>
          <a:stretch/>
        </p:blipFill>
        <p:spPr>
          <a:xfrm>
            <a:off x="-1" y="0"/>
            <a:ext cx="9144001" cy="6858000"/>
          </a:xfrm>
          <a:prstGeom prst="rect">
            <a:avLst/>
          </a:prstGeom>
        </p:spPr>
      </p:pic>
      <p:sp>
        <p:nvSpPr>
          <p:cNvPr id="2" name="Title 1"/>
          <p:cNvSpPr>
            <a:spLocks noGrp="1"/>
          </p:cNvSpPr>
          <p:nvPr>
            <p:ph type="ctrTitle"/>
          </p:nvPr>
        </p:nvSpPr>
        <p:spPr>
          <a:xfrm>
            <a:off x="295071" y="920783"/>
            <a:ext cx="8557065" cy="1470025"/>
          </a:xfrm>
        </p:spPr>
        <p:txBody>
          <a:bodyPr>
            <a:normAutofit/>
          </a:bodyPr>
          <a:lstStyle/>
          <a:p>
            <a:r>
              <a:rPr lang="en-US" sz="3600" dirty="0" smtClean="0"/>
              <a:t>Diurnal Variations of CO</a:t>
            </a:r>
            <a:r>
              <a:rPr lang="en-US" sz="3600" baseline="-25000" dirty="0" smtClean="0"/>
              <a:t>2</a:t>
            </a:r>
            <a:r>
              <a:rPr lang="en-US" sz="3600" dirty="0" smtClean="0"/>
              <a:t> Emissions during </a:t>
            </a:r>
            <a:r>
              <a:rPr lang="en-US" sz="3600" dirty="0" err="1" smtClean="0"/>
              <a:t>CalNex</a:t>
            </a:r>
            <a:r>
              <a:rPr lang="en-US" sz="3600" dirty="0" smtClean="0"/>
              <a:t>-LA: Magnitude and Sources</a:t>
            </a:r>
            <a:endParaRPr lang="en-US" sz="3600" dirty="0"/>
          </a:p>
        </p:txBody>
      </p:sp>
      <p:sp>
        <p:nvSpPr>
          <p:cNvPr id="3" name="Subtitle 2"/>
          <p:cNvSpPr>
            <a:spLocks noGrp="1"/>
          </p:cNvSpPr>
          <p:nvPr>
            <p:ph type="subTitle" idx="1"/>
          </p:nvPr>
        </p:nvSpPr>
        <p:spPr>
          <a:xfrm>
            <a:off x="1178120" y="2390808"/>
            <a:ext cx="6787760" cy="3120992"/>
          </a:xfrm>
        </p:spPr>
        <p:txBody>
          <a:bodyPr>
            <a:normAutofit fontScale="85000" lnSpcReduction="10000"/>
          </a:bodyPr>
          <a:lstStyle/>
          <a:p>
            <a:r>
              <a:rPr lang="en-US" sz="3100" dirty="0" smtClean="0">
                <a:solidFill>
                  <a:schemeClr val="tx1"/>
                </a:solidFill>
              </a:rPr>
              <a:t>Sally </a:t>
            </a:r>
            <a:r>
              <a:rPr lang="en-US" sz="3100" dirty="0">
                <a:solidFill>
                  <a:schemeClr val="tx1"/>
                </a:solidFill>
              </a:rPr>
              <a:t>Newman</a:t>
            </a:r>
            <a:r>
              <a:rPr lang="en-US" sz="3100" baseline="30000" dirty="0">
                <a:solidFill>
                  <a:schemeClr val="tx1"/>
                </a:solidFill>
              </a:rPr>
              <a:t>1</a:t>
            </a:r>
            <a:r>
              <a:rPr lang="en-US" sz="3100" dirty="0">
                <a:solidFill>
                  <a:schemeClr val="tx1"/>
                </a:solidFill>
              </a:rPr>
              <a:t>, </a:t>
            </a:r>
            <a:r>
              <a:rPr lang="en-US" sz="3100" dirty="0" err="1">
                <a:solidFill>
                  <a:schemeClr val="tx1"/>
                </a:solidFill>
              </a:rPr>
              <a:t>Xiaomei</a:t>
            </a:r>
            <a:r>
              <a:rPr lang="en-US" sz="3100" dirty="0">
                <a:solidFill>
                  <a:schemeClr val="tx1"/>
                </a:solidFill>
              </a:rPr>
              <a:t> Xu</a:t>
            </a:r>
            <a:r>
              <a:rPr lang="en-US" sz="3100" baseline="30000" dirty="0">
                <a:solidFill>
                  <a:schemeClr val="tx1"/>
                </a:solidFill>
              </a:rPr>
              <a:t>2</a:t>
            </a:r>
            <a:r>
              <a:rPr lang="en-US" sz="3100" dirty="0">
                <a:solidFill>
                  <a:schemeClr val="tx1"/>
                </a:solidFill>
              </a:rPr>
              <a:t>, Sergio Alvarez</a:t>
            </a:r>
            <a:r>
              <a:rPr lang="en-US" sz="3100" baseline="30000" dirty="0">
                <a:solidFill>
                  <a:schemeClr val="tx1"/>
                </a:solidFill>
              </a:rPr>
              <a:t>3</a:t>
            </a:r>
            <a:r>
              <a:rPr lang="en-US" sz="3100" dirty="0">
                <a:solidFill>
                  <a:schemeClr val="tx1"/>
                </a:solidFill>
              </a:rPr>
              <a:t>, Bernhard Rappenglueck</a:t>
            </a:r>
            <a:r>
              <a:rPr lang="en-US" sz="3100" baseline="30000" dirty="0">
                <a:solidFill>
                  <a:schemeClr val="tx1"/>
                </a:solidFill>
              </a:rPr>
              <a:t>3</a:t>
            </a:r>
            <a:r>
              <a:rPr lang="en-US" sz="3100" dirty="0">
                <a:solidFill>
                  <a:schemeClr val="tx1"/>
                </a:solidFill>
              </a:rPr>
              <a:t>, Christine Haman</a:t>
            </a:r>
            <a:r>
              <a:rPr lang="en-US" sz="3100" baseline="30000" dirty="0">
                <a:solidFill>
                  <a:schemeClr val="tx1"/>
                </a:solidFill>
              </a:rPr>
              <a:t>3</a:t>
            </a:r>
            <a:r>
              <a:rPr lang="en-US" sz="3100" dirty="0">
                <a:solidFill>
                  <a:schemeClr val="tx1"/>
                </a:solidFill>
              </a:rPr>
              <a:t>, Barry Lefer</a:t>
            </a:r>
            <a:r>
              <a:rPr lang="en-US" sz="3100" baseline="30000" dirty="0">
                <a:solidFill>
                  <a:schemeClr val="tx1"/>
                </a:solidFill>
              </a:rPr>
              <a:t>3</a:t>
            </a:r>
            <a:r>
              <a:rPr lang="en-US" sz="3100" dirty="0">
                <a:solidFill>
                  <a:schemeClr val="tx1"/>
                </a:solidFill>
              </a:rPr>
              <a:t>, Charles Miller</a:t>
            </a:r>
            <a:r>
              <a:rPr lang="en-US" sz="3100" baseline="30000" dirty="0">
                <a:solidFill>
                  <a:schemeClr val="tx1"/>
                </a:solidFill>
              </a:rPr>
              <a:t>4</a:t>
            </a:r>
            <a:r>
              <a:rPr lang="en-US" sz="3100" dirty="0">
                <a:solidFill>
                  <a:schemeClr val="tx1"/>
                </a:solidFill>
              </a:rPr>
              <a:t>, and Yuk Yung</a:t>
            </a:r>
            <a:r>
              <a:rPr lang="en-US" sz="3100" baseline="30000" dirty="0">
                <a:solidFill>
                  <a:schemeClr val="tx1"/>
                </a:solidFill>
              </a:rPr>
              <a:t>1</a:t>
            </a:r>
            <a:endParaRPr lang="en-US" sz="3100" dirty="0">
              <a:solidFill>
                <a:schemeClr val="tx1"/>
              </a:solidFill>
            </a:endParaRPr>
          </a:p>
          <a:p>
            <a:r>
              <a:rPr lang="en-US" sz="3100" b="1" dirty="0">
                <a:solidFill>
                  <a:schemeClr val="tx1"/>
                </a:solidFill>
              </a:rPr>
              <a:t> </a:t>
            </a:r>
            <a:endParaRPr lang="en-US" sz="3100" dirty="0">
              <a:solidFill>
                <a:schemeClr val="tx1"/>
              </a:solidFill>
            </a:endParaRPr>
          </a:p>
          <a:p>
            <a:r>
              <a:rPr lang="en-US" sz="2400" baseline="30000" dirty="0">
                <a:solidFill>
                  <a:schemeClr val="tx1"/>
                </a:solidFill>
              </a:rPr>
              <a:t>1</a:t>
            </a:r>
            <a:r>
              <a:rPr lang="en-US" sz="2400" dirty="0">
                <a:solidFill>
                  <a:schemeClr val="tx1"/>
                </a:solidFill>
              </a:rPr>
              <a:t>California Institute of Technology</a:t>
            </a:r>
          </a:p>
          <a:p>
            <a:r>
              <a:rPr lang="en-US" sz="2400" baseline="30000" dirty="0">
                <a:solidFill>
                  <a:schemeClr val="tx1"/>
                </a:solidFill>
              </a:rPr>
              <a:t>2</a:t>
            </a:r>
            <a:r>
              <a:rPr lang="en-US" sz="2400" dirty="0">
                <a:solidFill>
                  <a:schemeClr val="tx1"/>
                </a:solidFill>
              </a:rPr>
              <a:t>University of California, Irvine</a:t>
            </a:r>
          </a:p>
          <a:p>
            <a:r>
              <a:rPr lang="en-US" sz="2400" baseline="30000" dirty="0">
                <a:solidFill>
                  <a:schemeClr val="tx1"/>
                </a:solidFill>
              </a:rPr>
              <a:t>3</a:t>
            </a:r>
            <a:r>
              <a:rPr lang="en-US" sz="2400" dirty="0">
                <a:solidFill>
                  <a:schemeClr val="tx1"/>
                </a:solidFill>
              </a:rPr>
              <a:t>University of Houston</a:t>
            </a:r>
          </a:p>
          <a:p>
            <a:r>
              <a:rPr lang="en-US" sz="2400" baseline="30000" dirty="0">
                <a:solidFill>
                  <a:schemeClr val="tx1"/>
                </a:solidFill>
              </a:rPr>
              <a:t>4</a:t>
            </a:r>
            <a:r>
              <a:rPr lang="en-US" sz="2400" dirty="0">
                <a:solidFill>
                  <a:schemeClr val="tx1"/>
                </a:solidFill>
              </a:rPr>
              <a:t>Jet Propulsion Laboratory</a:t>
            </a:r>
          </a:p>
          <a:p>
            <a:endParaRPr lang="en-US" dirty="0"/>
          </a:p>
        </p:txBody>
      </p:sp>
      <p:sp>
        <p:nvSpPr>
          <p:cNvPr id="5" name="TextBox 4"/>
          <p:cNvSpPr txBox="1"/>
          <p:nvPr/>
        </p:nvSpPr>
        <p:spPr>
          <a:xfrm>
            <a:off x="654289" y="5733972"/>
            <a:ext cx="7787314" cy="1015663"/>
          </a:xfrm>
          <a:prstGeom prst="rect">
            <a:avLst/>
          </a:prstGeom>
          <a:noFill/>
        </p:spPr>
        <p:txBody>
          <a:bodyPr wrap="square" rtlCol="0">
            <a:spAutoFit/>
          </a:bodyPr>
          <a:lstStyle/>
          <a:p>
            <a:r>
              <a:rPr lang="en-US" sz="2000" dirty="0" smtClean="0"/>
              <a:t>With acknowledgements to Eric </a:t>
            </a:r>
            <a:r>
              <a:rPr lang="en-US" sz="2000" dirty="0" err="1" smtClean="0"/>
              <a:t>Kort</a:t>
            </a:r>
            <a:r>
              <a:rPr lang="en-US" sz="2000" dirty="0" smtClean="0"/>
              <a:t> (Harvard), Wayne </a:t>
            </a:r>
            <a:r>
              <a:rPr lang="en-US" sz="2000" dirty="0" err="1" smtClean="0"/>
              <a:t>Angevine</a:t>
            </a:r>
            <a:r>
              <a:rPr lang="en-US" sz="2000" dirty="0" smtClean="0"/>
              <a:t> (NOAA),</a:t>
            </a:r>
          </a:p>
          <a:p>
            <a:r>
              <a:rPr lang="en-US" sz="2000" dirty="0" smtClean="0"/>
              <a:t>and Paul </a:t>
            </a:r>
            <a:r>
              <a:rPr lang="en-US" sz="2000" dirty="0" err="1" smtClean="0"/>
              <a:t>Wennberg</a:t>
            </a:r>
            <a:r>
              <a:rPr lang="en-US" sz="2000" dirty="0" smtClean="0"/>
              <a:t> (Caltech).   We thank Caltech and the California Air Resources Board for their support in making this campaign a success.</a:t>
            </a:r>
            <a:endParaRPr lang="en-US" sz="2000" dirty="0"/>
          </a:p>
        </p:txBody>
      </p:sp>
      <p:pic>
        <p:nvPicPr>
          <p:cNvPr id="6" name="Picture 5"/>
          <p:cNvPicPr>
            <a:picLocks noChangeAspect="1"/>
          </p:cNvPicPr>
          <p:nvPr/>
        </p:nvPicPr>
        <p:blipFill>
          <a:blip r:embed="rId3"/>
          <a:stretch>
            <a:fillRect/>
          </a:stretch>
        </p:blipFill>
        <p:spPr>
          <a:xfrm>
            <a:off x="295071" y="178693"/>
            <a:ext cx="1562100" cy="742090"/>
          </a:xfrm>
          <a:prstGeom prst="rect">
            <a:avLst/>
          </a:prstGeom>
        </p:spPr>
      </p:pic>
      <p:pic>
        <p:nvPicPr>
          <p:cNvPr id="7" name="Picture 6"/>
          <p:cNvPicPr>
            <a:picLocks noChangeAspect="1"/>
          </p:cNvPicPr>
          <p:nvPr/>
        </p:nvPicPr>
        <p:blipFill>
          <a:blip r:embed="rId4"/>
          <a:stretch>
            <a:fillRect/>
          </a:stretch>
        </p:blipFill>
        <p:spPr>
          <a:xfrm>
            <a:off x="6039658" y="178693"/>
            <a:ext cx="2819400" cy="760469"/>
          </a:xfrm>
          <a:prstGeom prst="rect">
            <a:avLst/>
          </a:prstGeom>
        </p:spPr>
      </p:pic>
      <p:sp>
        <p:nvSpPr>
          <p:cNvPr id="8" name="Slide Number Placeholder 7"/>
          <p:cNvSpPr>
            <a:spLocks noGrp="1"/>
          </p:cNvSpPr>
          <p:nvPr>
            <p:ph type="sldNum" sz="quarter" idx="12"/>
          </p:nvPr>
        </p:nvSpPr>
        <p:spPr/>
        <p:txBody>
          <a:bodyPr/>
          <a:lstStyle/>
          <a:p>
            <a:fld id="{5DEF24C8-F353-D84B-AC37-375C5B4E3774}" type="slidenum">
              <a:rPr lang="en-US" smtClean="0"/>
              <a:t>1</a:t>
            </a:fld>
            <a:endParaRPr lang="en-US"/>
          </a:p>
        </p:txBody>
      </p:sp>
    </p:spTree>
    <p:extLst>
      <p:ext uri="{BB962C8B-B14F-4D97-AF65-F5344CB8AC3E}">
        <p14:creationId xmlns:p14="http://schemas.microsoft.com/office/powerpoint/2010/main" val="5017008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4018" y="301795"/>
            <a:ext cx="6615964" cy="646331"/>
          </a:xfrm>
          <a:prstGeom prst="rect">
            <a:avLst/>
          </a:prstGeom>
          <a:noFill/>
        </p:spPr>
        <p:txBody>
          <a:bodyPr wrap="none" rtlCol="0">
            <a:spAutoFit/>
          </a:bodyPr>
          <a:lstStyle/>
          <a:p>
            <a:r>
              <a:rPr lang="en-US" sz="3600" dirty="0" smtClean="0"/>
              <a:t>Diurnal Column CO</a:t>
            </a:r>
            <a:r>
              <a:rPr lang="en-US" sz="3600" baseline="-25000" dirty="0" smtClean="0"/>
              <a:t>2</a:t>
            </a:r>
            <a:r>
              <a:rPr lang="en-US" sz="3600" dirty="0" smtClean="0"/>
              <a:t> Mixing Ratios</a:t>
            </a:r>
            <a:endParaRPr lang="en-US" sz="3600" dirty="0"/>
          </a:p>
        </p:txBody>
      </p:sp>
      <p:sp>
        <p:nvSpPr>
          <p:cNvPr id="4" name="Slide Number Placeholder 3"/>
          <p:cNvSpPr>
            <a:spLocks noGrp="1"/>
          </p:cNvSpPr>
          <p:nvPr>
            <p:ph type="sldNum" sz="quarter" idx="12"/>
          </p:nvPr>
        </p:nvSpPr>
        <p:spPr/>
        <p:txBody>
          <a:bodyPr/>
          <a:lstStyle/>
          <a:p>
            <a:fld id="{5DEF24C8-F353-D84B-AC37-375C5B4E3774}" type="slidenum">
              <a:rPr lang="en-US" smtClean="0"/>
              <a:t>10</a:t>
            </a:fld>
            <a:endParaRPr lang="en-US"/>
          </a:p>
        </p:txBody>
      </p:sp>
      <p:pic>
        <p:nvPicPr>
          <p:cNvPr id="5" name="Picture 4"/>
          <p:cNvPicPr>
            <a:picLocks noChangeAspect="1"/>
          </p:cNvPicPr>
          <p:nvPr/>
        </p:nvPicPr>
        <p:blipFill rotWithShape="1">
          <a:blip r:embed="rId2"/>
          <a:srcRect l="5032" t="13824" r="3182" b="47593"/>
          <a:stretch/>
        </p:blipFill>
        <p:spPr>
          <a:xfrm>
            <a:off x="369640" y="1392626"/>
            <a:ext cx="8404716" cy="4571998"/>
          </a:xfrm>
          <a:prstGeom prst="rect">
            <a:avLst/>
          </a:prstGeom>
        </p:spPr>
      </p:pic>
    </p:spTree>
    <p:extLst>
      <p:ext uri="{BB962C8B-B14F-4D97-AF65-F5344CB8AC3E}">
        <p14:creationId xmlns:p14="http://schemas.microsoft.com/office/powerpoint/2010/main" val="26000478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4535" y="1106652"/>
            <a:ext cx="6914930" cy="2123658"/>
          </a:xfrm>
          <a:prstGeom prst="rect">
            <a:avLst/>
          </a:prstGeom>
          <a:noFill/>
        </p:spPr>
        <p:txBody>
          <a:bodyPr wrap="square" rtlCol="0">
            <a:spAutoFit/>
          </a:bodyPr>
          <a:lstStyle/>
          <a:p>
            <a:r>
              <a:rPr lang="en-US" sz="4400" dirty="0" smtClean="0"/>
              <a:t>Is it reasonable, to first order, to assume no entrainment or advection?</a:t>
            </a:r>
            <a:endParaRPr lang="en-US" sz="4400" dirty="0"/>
          </a:p>
        </p:txBody>
      </p:sp>
      <p:sp>
        <p:nvSpPr>
          <p:cNvPr id="3" name="Slide Number Placeholder 2"/>
          <p:cNvSpPr>
            <a:spLocks noGrp="1"/>
          </p:cNvSpPr>
          <p:nvPr>
            <p:ph type="sldNum" sz="quarter" idx="12"/>
          </p:nvPr>
        </p:nvSpPr>
        <p:spPr/>
        <p:txBody>
          <a:bodyPr/>
          <a:lstStyle/>
          <a:p>
            <a:fld id="{5DEF24C8-F353-D84B-AC37-375C5B4E3774}" type="slidenum">
              <a:rPr lang="en-US" smtClean="0"/>
              <a:t>11</a:t>
            </a:fld>
            <a:endParaRPr lang="en-US"/>
          </a:p>
        </p:txBody>
      </p:sp>
    </p:spTree>
    <p:extLst>
      <p:ext uri="{BB962C8B-B14F-4D97-AF65-F5344CB8AC3E}">
        <p14:creationId xmlns:p14="http://schemas.microsoft.com/office/powerpoint/2010/main" val="41770643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209" t="8899" r="7641" b="51894"/>
          <a:stretch/>
        </p:blipFill>
        <p:spPr>
          <a:xfrm>
            <a:off x="0" y="0"/>
            <a:ext cx="5638401" cy="3282603"/>
          </a:xfrm>
          <a:prstGeom prst="rect">
            <a:avLst/>
          </a:prstGeom>
        </p:spPr>
      </p:pic>
      <p:sp>
        <p:nvSpPr>
          <p:cNvPr id="7" name="TextBox 6"/>
          <p:cNvSpPr txBox="1"/>
          <p:nvPr/>
        </p:nvSpPr>
        <p:spPr>
          <a:xfrm>
            <a:off x="6055374" y="367772"/>
            <a:ext cx="2617154" cy="2308324"/>
          </a:xfrm>
          <a:prstGeom prst="rect">
            <a:avLst/>
          </a:prstGeom>
          <a:noFill/>
        </p:spPr>
        <p:txBody>
          <a:bodyPr wrap="square" rtlCol="0">
            <a:spAutoFit/>
          </a:bodyPr>
          <a:lstStyle/>
          <a:p>
            <a:r>
              <a:rPr lang="en-US" sz="2400" dirty="0" smtClean="0"/>
              <a:t>Overnight, there was minimal wind to move air masses or disturb the stable planetary boundary layer.</a:t>
            </a:r>
            <a:endParaRPr lang="en-US" sz="2400" dirty="0"/>
          </a:p>
        </p:txBody>
      </p:sp>
      <p:sp>
        <p:nvSpPr>
          <p:cNvPr id="8" name="TextBox 7"/>
          <p:cNvSpPr txBox="1"/>
          <p:nvPr/>
        </p:nvSpPr>
        <p:spPr>
          <a:xfrm>
            <a:off x="616096" y="3944205"/>
            <a:ext cx="3363255" cy="1200328"/>
          </a:xfrm>
          <a:prstGeom prst="rect">
            <a:avLst/>
          </a:prstGeom>
          <a:noFill/>
        </p:spPr>
        <p:txBody>
          <a:bodyPr wrap="square" rtlCol="0">
            <a:spAutoFit/>
          </a:bodyPr>
          <a:lstStyle/>
          <a:p>
            <a:r>
              <a:rPr lang="en-US" sz="2400" dirty="0" smtClean="0"/>
              <a:t>During the day, the footprint at this time of year was very limited.</a:t>
            </a:r>
            <a:endParaRPr lang="en-US" sz="2400" dirty="0"/>
          </a:p>
        </p:txBody>
      </p:sp>
      <p:pic>
        <p:nvPicPr>
          <p:cNvPr id="9" name="Picture 8" descr="Caltech footprint 5-7-14-2010.pdf"/>
          <p:cNvPicPr>
            <a:picLocks noChangeAspect="1"/>
          </p:cNvPicPr>
          <p:nvPr/>
        </p:nvPicPr>
        <p:blipFill rotWithShape="1">
          <a:blip r:embed="rId3">
            <a:extLst>
              <a:ext uri="{28A0092B-C50C-407E-A947-70E740481C1C}">
                <a14:useLocalDpi xmlns:a14="http://schemas.microsoft.com/office/drawing/2010/main" val="0"/>
              </a:ext>
            </a:extLst>
          </a:blip>
          <a:srcRect l="6361" t="1833" r="3712" b="11620"/>
          <a:stretch/>
        </p:blipFill>
        <p:spPr>
          <a:xfrm>
            <a:off x="4092508" y="3105983"/>
            <a:ext cx="4918229" cy="3657600"/>
          </a:xfrm>
          <a:prstGeom prst="rect">
            <a:avLst/>
          </a:prstGeom>
        </p:spPr>
      </p:pic>
      <p:sp>
        <p:nvSpPr>
          <p:cNvPr id="10" name="TextBox 9"/>
          <p:cNvSpPr txBox="1"/>
          <p:nvPr/>
        </p:nvSpPr>
        <p:spPr>
          <a:xfrm>
            <a:off x="179658" y="6085058"/>
            <a:ext cx="3799693" cy="646331"/>
          </a:xfrm>
          <a:prstGeom prst="rect">
            <a:avLst/>
          </a:prstGeom>
          <a:noFill/>
        </p:spPr>
        <p:txBody>
          <a:bodyPr wrap="square" rtlCol="0">
            <a:spAutoFit/>
          </a:bodyPr>
          <a:lstStyle/>
          <a:p>
            <a:r>
              <a:rPr lang="en-US" dirty="0" smtClean="0"/>
              <a:t>Modeling by Eric </a:t>
            </a:r>
            <a:r>
              <a:rPr lang="en-US" dirty="0" err="1" smtClean="0"/>
              <a:t>Kort</a:t>
            </a:r>
            <a:r>
              <a:rPr lang="en-US" dirty="0" smtClean="0"/>
              <a:t>, Harvard.  Met fields from Wayne </a:t>
            </a:r>
            <a:r>
              <a:rPr lang="en-US" dirty="0" err="1" smtClean="0"/>
              <a:t>Angevine</a:t>
            </a:r>
            <a:r>
              <a:rPr lang="en-US" dirty="0" smtClean="0"/>
              <a:t>, NOAA.</a:t>
            </a:r>
            <a:endParaRPr lang="en-US" dirty="0"/>
          </a:p>
        </p:txBody>
      </p:sp>
      <p:sp>
        <p:nvSpPr>
          <p:cNvPr id="11" name="Slide Number Placeholder 10"/>
          <p:cNvSpPr>
            <a:spLocks noGrp="1"/>
          </p:cNvSpPr>
          <p:nvPr>
            <p:ph type="sldNum" sz="quarter" idx="12"/>
          </p:nvPr>
        </p:nvSpPr>
        <p:spPr/>
        <p:txBody>
          <a:bodyPr/>
          <a:lstStyle/>
          <a:p>
            <a:fld id="{5DEF24C8-F353-D84B-AC37-375C5B4E3774}" type="slidenum">
              <a:rPr lang="en-US" smtClean="0"/>
              <a:t>12</a:t>
            </a:fld>
            <a:endParaRPr lang="en-US"/>
          </a:p>
        </p:txBody>
      </p:sp>
    </p:spTree>
    <p:extLst>
      <p:ext uri="{BB962C8B-B14F-4D97-AF65-F5344CB8AC3E}">
        <p14:creationId xmlns:p14="http://schemas.microsoft.com/office/powerpoint/2010/main" val="8691709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8187" y="6384650"/>
            <a:ext cx="7380282" cy="369332"/>
          </a:xfrm>
          <a:prstGeom prst="rect">
            <a:avLst/>
          </a:prstGeom>
        </p:spPr>
        <p:txBody>
          <a:bodyPr wrap="square">
            <a:spAutoFit/>
          </a:bodyPr>
          <a:lstStyle/>
          <a:p>
            <a:r>
              <a:rPr lang="en-US" dirty="0" smtClean="0"/>
              <a:t>TCCON Data </a:t>
            </a:r>
            <a:r>
              <a:rPr lang="en-US" dirty="0" err="1" smtClean="0"/>
              <a:t>Archive:</a:t>
            </a:r>
            <a:r>
              <a:rPr lang="en-US" dirty="0" err="1" smtClean="0">
                <a:hlinkClick r:id="rId3"/>
              </a:rPr>
              <a:t>http</a:t>
            </a:r>
            <a:r>
              <a:rPr lang="en-US" dirty="0" smtClean="0">
                <a:hlinkClick r:id="rId3"/>
              </a:rPr>
              <a:t>://tccon.ipac.caltech.edu/</a:t>
            </a:r>
            <a:r>
              <a:rPr lang="en-US" dirty="0" smtClean="0"/>
              <a:t>.    D. </a:t>
            </a:r>
            <a:r>
              <a:rPr lang="en-US" dirty="0" err="1" smtClean="0"/>
              <a:t>Wunch</a:t>
            </a:r>
            <a:r>
              <a:rPr lang="en-US" dirty="0" smtClean="0"/>
              <a:t>, et al., 2011</a:t>
            </a:r>
            <a:endParaRPr lang="en-US" dirty="0"/>
          </a:p>
        </p:txBody>
      </p:sp>
      <p:sp>
        <p:nvSpPr>
          <p:cNvPr id="9" name="TextBox 8"/>
          <p:cNvSpPr txBox="1"/>
          <p:nvPr/>
        </p:nvSpPr>
        <p:spPr>
          <a:xfrm>
            <a:off x="5994012" y="2007068"/>
            <a:ext cx="3089047" cy="2677656"/>
          </a:xfrm>
          <a:prstGeom prst="rect">
            <a:avLst/>
          </a:prstGeom>
          <a:noFill/>
        </p:spPr>
        <p:txBody>
          <a:bodyPr wrap="square" rtlCol="0">
            <a:spAutoFit/>
          </a:bodyPr>
          <a:lstStyle/>
          <a:p>
            <a:r>
              <a:rPr lang="en-US" sz="2400" dirty="0" smtClean="0"/>
              <a:t>Favorable comparison with TCCON data from JPL during the same time of year supports neglect of advection and entrainment, to first order.</a:t>
            </a:r>
            <a:endParaRPr lang="en-US" sz="2400" dirty="0"/>
          </a:p>
        </p:txBody>
      </p:sp>
      <p:sp>
        <p:nvSpPr>
          <p:cNvPr id="2" name="TextBox 1"/>
          <p:cNvSpPr txBox="1"/>
          <p:nvPr/>
        </p:nvSpPr>
        <p:spPr>
          <a:xfrm>
            <a:off x="581565" y="223179"/>
            <a:ext cx="7980870" cy="1077218"/>
          </a:xfrm>
          <a:prstGeom prst="rect">
            <a:avLst/>
          </a:prstGeom>
          <a:noFill/>
        </p:spPr>
        <p:txBody>
          <a:bodyPr wrap="none" rtlCol="0">
            <a:spAutoFit/>
          </a:bodyPr>
          <a:lstStyle/>
          <a:p>
            <a:pPr algn="ctr"/>
            <a:r>
              <a:rPr lang="en-US" sz="3200" dirty="0" smtClean="0"/>
              <a:t>Comparison of Column CO</a:t>
            </a:r>
            <a:r>
              <a:rPr lang="en-US" sz="3200" baseline="-25000" dirty="0" smtClean="0"/>
              <a:t>2</a:t>
            </a:r>
            <a:r>
              <a:rPr lang="en-US" sz="3200" dirty="0" smtClean="0"/>
              <a:t> Determined in situ </a:t>
            </a:r>
          </a:p>
          <a:p>
            <a:pPr algn="ctr"/>
            <a:r>
              <a:rPr lang="en-US" sz="3200" dirty="0" smtClean="0"/>
              <a:t>and by TCCON FTS</a:t>
            </a:r>
            <a:endParaRPr lang="en-US" sz="3200" dirty="0"/>
          </a:p>
        </p:txBody>
      </p:sp>
      <p:sp>
        <p:nvSpPr>
          <p:cNvPr id="3" name="Slide Number Placeholder 2"/>
          <p:cNvSpPr>
            <a:spLocks noGrp="1"/>
          </p:cNvSpPr>
          <p:nvPr>
            <p:ph type="sldNum" sz="quarter" idx="12"/>
          </p:nvPr>
        </p:nvSpPr>
        <p:spPr/>
        <p:txBody>
          <a:bodyPr/>
          <a:lstStyle/>
          <a:p>
            <a:fld id="{5DEF24C8-F353-D84B-AC37-375C5B4E3774}" type="slidenum">
              <a:rPr lang="en-US" smtClean="0"/>
              <a:t>13</a:t>
            </a:fld>
            <a:endParaRPr lang="en-US"/>
          </a:p>
        </p:txBody>
      </p:sp>
      <p:pic>
        <p:nvPicPr>
          <p:cNvPr id="4" name="Picture 3"/>
          <p:cNvPicPr>
            <a:picLocks noChangeAspect="1"/>
          </p:cNvPicPr>
          <p:nvPr/>
        </p:nvPicPr>
        <p:blipFill rotWithShape="1">
          <a:blip r:embed="rId4"/>
          <a:srcRect l="6949" t="11481" r="8453" b="24815"/>
          <a:stretch/>
        </p:blipFill>
        <p:spPr>
          <a:xfrm>
            <a:off x="441865" y="1300397"/>
            <a:ext cx="5160779" cy="5029200"/>
          </a:xfrm>
          <a:prstGeom prst="rect">
            <a:avLst/>
          </a:prstGeom>
        </p:spPr>
      </p:pic>
    </p:spTree>
    <p:extLst>
      <p:ext uri="{BB962C8B-B14F-4D97-AF65-F5344CB8AC3E}">
        <p14:creationId xmlns:p14="http://schemas.microsoft.com/office/powerpoint/2010/main" val="28086910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mt="65000"/>
          </a:blip>
          <a:srcRect t="5684" b="5020"/>
          <a:stretch/>
        </p:blipFill>
        <p:spPr>
          <a:xfrm>
            <a:off x="596900" y="389820"/>
            <a:ext cx="7948013" cy="6123944"/>
          </a:xfrm>
          <a:prstGeom prst="rect">
            <a:avLst/>
          </a:prstGeom>
        </p:spPr>
      </p:pic>
      <p:sp>
        <p:nvSpPr>
          <p:cNvPr id="2" name="TextBox 1"/>
          <p:cNvSpPr txBox="1"/>
          <p:nvPr/>
        </p:nvSpPr>
        <p:spPr>
          <a:xfrm>
            <a:off x="1592106" y="1257478"/>
            <a:ext cx="5959789" cy="2062103"/>
          </a:xfrm>
          <a:prstGeom prst="rect">
            <a:avLst/>
          </a:prstGeom>
          <a:noFill/>
        </p:spPr>
        <p:txBody>
          <a:bodyPr wrap="square" rtlCol="0">
            <a:spAutoFit/>
          </a:bodyPr>
          <a:lstStyle/>
          <a:p>
            <a:r>
              <a:rPr lang="en-US" sz="3200" dirty="0" smtClean="0"/>
              <a:t>Using CO/CO</a:t>
            </a:r>
            <a:r>
              <a:rPr lang="en-US" sz="3200" baseline="-25000" dirty="0" smtClean="0"/>
              <a:t>2</a:t>
            </a:r>
            <a:r>
              <a:rPr lang="en-US" sz="3200" dirty="0" smtClean="0"/>
              <a:t> measurements to determine the amount of total CO</a:t>
            </a:r>
            <a:r>
              <a:rPr lang="en-US" sz="3200" baseline="-25000" dirty="0" smtClean="0"/>
              <a:t>2</a:t>
            </a:r>
            <a:r>
              <a:rPr lang="en-US" sz="3200" dirty="0" smtClean="0"/>
              <a:t> emissions from burning of fossil fuels.</a:t>
            </a:r>
            <a:endParaRPr lang="en-US" sz="3200" dirty="0"/>
          </a:p>
        </p:txBody>
      </p:sp>
      <p:sp>
        <p:nvSpPr>
          <p:cNvPr id="4" name="TextBox 3"/>
          <p:cNvSpPr txBox="1"/>
          <p:nvPr/>
        </p:nvSpPr>
        <p:spPr>
          <a:xfrm>
            <a:off x="4848615" y="6450943"/>
            <a:ext cx="3441968" cy="369332"/>
          </a:xfrm>
          <a:prstGeom prst="rect">
            <a:avLst/>
          </a:prstGeom>
          <a:noFill/>
        </p:spPr>
        <p:txBody>
          <a:bodyPr wrap="none" rtlCol="0">
            <a:spAutoFit/>
          </a:bodyPr>
          <a:lstStyle/>
          <a:p>
            <a:r>
              <a:rPr lang="en-US" dirty="0" smtClean="0"/>
              <a:t>http://</a:t>
            </a:r>
            <a:r>
              <a:rPr lang="en-US" dirty="0" err="1" smtClean="0"/>
              <a:t>www.greencarmagazine.net</a:t>
            </a:r>
            <a:endParaRPr lang="en-US" dirty="0"/>
          </a:p>
        </p:txBody>
      </p:sp>
      <p:sp>
        <p:nvSpPr>
          <p:cNvPr id="5" name="Slide Number Placeholder 4"/>
          <p:cNvSpPr>
            <a:spLocks noGrp="1"/>
          </p:cNvSpPr>
          <p:nvPr>
            <p:ph type="sldNum" sz="quarter" idx="12"/>
          </p:nvPr>
        </p:nvSpPr>
        <p:spPr/>
        <p:txBody>
          <a:bodyPr/>
          <a:lstStyle/>
          <a:p>
            <a:fld id="{5DEF24C8-F353-D84B-AC37-375C5B4E3774}" type="slidenum">
              <a:rPr lang="en-US" smtClean="0"/>
              <a:t>14</a:t>
            </a:fld>
            <a:endParaRPr lang="en-US"/>
          </a:p>
        </p:txBody>
      </p:sp>
    </p:spTree>
    <p:extLst>
      <p:ext uri="{BB962C8B-B14F-4D97-AF65-F5344CB8AC3E}">
        <p14:creationId xmlns:p14="http://schemas.microsoft.com/office/powerpoint/2010/main" val="10350428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9217" b="53060"/>
          <a:stretch/>
        </p:blipFill>
        <p:spPr>
          <a:xfrm>
            <a:off x="923967" y="1251675"/>
            <a:ext cx="7296067" cy="5486400"/>
          </a:xfrm>
          <a:prstGeom prst="rect">
            <a:avLst/>
          </a:prstGeom>
        </p:spPr>
      </p:pic>
      <p:sp>
        <p:nvSpPr>
          <p:cNvPr id="3" name="TextBox 2"/>
          <p:cNvSpPr txBox="1"/>
          <p:nvPr/>
        </p:nvSpPr>
        <p:spPr>
          <a:xfrm>
            <a:off x="1290344" y="176043"/>
            <a:ext cx="6563312" cy="1200329"/>
          </a:xfrm>
          <a:prstGeom prst="rect">
            <a:avLst/>
          </a:prstGeom>
          <a:noFill/>
        </p:spPr>
        <p:txBody>
          <a:bodyPr wrap="square" rtlCol="0">
            <a:spAutoFit/>
          </a:bodyPr>
          <a:lstStyle/>
          <a:p>
            <a:pPr algn="ctr"/>
            <a:r>
              <a:rPr lang="en-US" sz="3600" dirty="0" smtClean="0"/>
              <a:t>Variation of CO and CO</a:t>
            </a:r>
            <a:r>
              <a:rPr lang="en-US" sz="3600" baseline="-25000" dirty="0" smtClean="0"/>
              <a:t>2</a:t>
            </a:r>
            <a:r>
              <a:rPr lang="en-US" sz="3600" dirty="0" smtClean="0"/>
              <a:t> Local Contributions with Time of Day</a:t>
            </a:r>
            <a:endParaRPr lang="en-US" sz="3600" dirty="0"/>
          </a:p>
        </p:txBody>
      </p:sp>
      <p:sp>
        <p:nvSpPr>
          <p:cNvPr id="4" name="Slide Number Placeholder 3"/>
          <p:cNvSpPr>
            <a:spLocks noGrp="1"/>
          </p:cNvSpPr>
          <p:nvPr>
            <p:ph type="sldNum" sz="quarter" idx="12"/>
          </p:nvPr>
        </p:nvSpPr>
        <p:spPr/>
        <p:txBody>
          <a:bodyPr/>
          <a:lstStyle/>
          <a:p>
            <a:fld id="{5DEF24C8-F353-D84B-AC37-375C5B4E3774}" type="slidenum">
              <a:rPr lang="en-US" smtClean="0"/>
              <a:t>15</a:t>
            </a:fld>
            <a:endParaRPr lang="en-US"/>
          </a:p>
        </p:txBody>
      </p:sp>
    </p:spTree>
    <p:extLst>
      <p:ext uri="{BB962C8B-B14F-4D97-AF65-F5344CB8AC3E}">
        <p14:creationId xmlns:p14="http://schemas.microsoft.com/office/powerpoint/2010/main" val="7555021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9217" b="53060"/>
          <a:stretch/>
        </p:blipFill>
        <p:spPr>
          <a:xfrm>
            <a:off x="923967" y="1251675"/>
            <a:ext cx="7296067" cy="5486400"/>
          </a:xfrm>
          <a:prstGeom prst="rect">
            <a:avLst/>
          </a:prstGeom>
        </p:spPr>
      </p:pic>
      <p:sp>
        <p:nvSpPr>
          <p:cNvPr id="3" name="TextBox 2"/>
          <p:cNvSpPr txBox="1"/>
          <p:nvPr/>
        </p:nvSpPr>
        <p:spPr>
          <a:xfrm>
            <a:off x="783143" y="427541"/>
            <a:ext cx="7577715" cy="584776"/>
          </a:xfrm>
          <a:prstGeom prst="rect">
            <a:avLst/>
          </a:prstGeom>
          <a:noFill/>
        </p:spPr>
        <p:txBody>
          <a:bodyPr wrap="none" rtlCol="0">
            <a:spAutoFit/>
          </a:bodyPr>
          <a:lstStyle/>
          <a:p>
            <a:r>
              <a:rPr lang="en-US" sz="3200" dirty="0" smtClean="0"/>
              <a:t>The ratios vary significantly with time of day.</a:t>
            </a:r>
            <a:endParaRPr lang="en-US" sz="3200" dirty="0"/>
          </a:p>
        </p:txBody>
      </p:sp>
      <p:sp>
        <p:nvSpPr>
          <p:cNvPr id="4" name="Slide Number Placeholder 3"/>
          <p:cNvSpPr>
            <a:spLocks noGrp="1"/>
          </p:cNvSpPr>
          <p:nvPr>
            <p:ph type="sldNum" sz="quarter" idx="12"/>
          </p:nvPr>
        </p:nvSpPr>
        <p:spPr/>
        <p:txBody>
          <a:bodyPr/>
          <a:lstStyle/>
          <a:p>
            <a:fld id="{5DEF24C8-F353-D84B-AC37-375C5B4E3774}" type="slidenum">
              <a:rPr lang="en-US" smtClean="0"/>
              <a:t>16</a:t>
            </a:fld>
            <a:endParaRPr lang="en-US"/>
          </a:p>
        </p:txBody>
      </p:sp>
    </p:spTree>
    <p:extLst>
      <p:ext uri="{BB962C8B-B14F-4D97-AF65-F5344CB8AC3E}">
        <p14:creationId xmlns:p14="http://schemas.microsoft.com/office/powerpoint/2010/main" val="21177571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686" t="13385" r="15437" b="34724"/>
          <a:stretch/>
        </p:blipFill>
        <p:spPr>
          <a:xfrm>
            <a:off x="816283" y="1399560"/>
            <a:ext cx="7511434" cy="4572000"/>
          </a:xfrm>
          <a:prstGeom prst="rect">
            <a:avLst/>
          </a:prstGeom>
        </p:spPr>
      </p:pic>
      <p:sp>
        <p:nvSpPr>
          <p:cNvPr id="3" name="TextBox 2"/>
          <p:cNvSpPr txBox="1"/>
          <p:nvPr/>
        </p:nvSpPr>
        <p:spPr>
          <a:xfrm>
            <a:off x="816284" y="118660"/>
            <a:ext cx="7511434" cy="1200329"/>
          </a:xfrm>
          <a:prstGeom prst="rect">
            <a:avLst/>
          </a:prstGeom>
          <a:noFill/>
        </p:spPr>
        <p:txBody>
          <a:bodyPr wrap="square" rtlCol="0">
            <a:spAutoFit/>
          </a:bodyPr>
          <a:lstStyle/>
          <a:p>
            <a:pPr algn="ctr"/>
            <a:r>
              <a:rPr lang="en-US" sz="3600" dirty="0" smtClean="0"/>
              <a:t>Variation of the Fraction of Local Emissions of CO</a:t>
            </a:r>
            <a:r>
              <a:rPr lang="en-US" sz="3600" baseline="-25000" dirty="0" smtClean="0"/>
              <a:t>2</a:t>
            </a:r>
            <a:r>
              <a:rPr lang="en-US" sz="3600" dirty="0" smtClean="0"/>
              <a:t> from Fossil Fuels</a:t>
            </a:r>
            <a:endParaRPr lang="en-US" sz="3600" dirty="0"/>
          </a:p>
        </p:txBody>
      </p:sp>
      <p:sp>
        <p:nvSpPr>
          <p:cNvPr id="4" name="TextBox 3"/>
          <p:cNvSpPr txBox="1"/>
          <p:nvPr/>
        </p:nvSpPr>
        <p:spPr>
          <a:xfrm>
            <a:off x="937796" y="5977695"/>
            <a:ext cx="7268408" cy="830997"/>
          </a:xfrm>
          <a:prstGeom prst="rect">
            <a:avLst/>
          </a:prstGeom>
          <a:noFill/>
        </p:spPr>
        <p:txBody>
          <a:bodyPr wrap="square" rtlCol="0">
            <a:spAutoFit/>
          </a:bodyPr>
          <a:lstStyle/>
          <a:p>
            <a:r>
              <a:rPr lang="en-US" sz="2400" dirty="0" smtClean="0"/>
              <a:t>Assuming an emission ratio of CO/CO</a:t>
            </a:r>
            <a:r>
              <a:rPr lang="en-US" sz="2400" baseline="-25000" dirty="0" smtClean="0"/>
              <a:t>2</a:t>
            </a:r>
            <a:r>
              <a:rPr lang="en-US" sz="2400" dirty="0" smtClean="0"/>
              <a:t> from fossil fuels of 0.011 ± 0.002 (</a:t>
            </a:r>
            <a:r>
              <a:rPr lang="en-US" sz="2400" dirty="0" err="1" smtClean="0"/>
              <a:t>Wunch</a:t>
            </a:r>
            <a:r>
              <a:rPr lang="en-US" sz="2400" dirty="0" smtClean="0"/>
              <a:t> et al., 2009)</a:t>
            </a:r>
            <a:endParaRPr lang="en-US" sz="2400" dirty="0"/>
          </a:p>
        </p:txBody>
      </p:sp>
      <p:sp>
        <p:nvSpPr>
          <p:cNvPr id="5" name="Slide Number Placeholder 4"/>
          <p:cNvSpPr>
            <a:spLocks noGrp="1"/>
          </p:cNvSpPr>
          <p:nvPr>
            <p:ph type="sldNum" sz="quarter" idx="12"/>
          </p:nvPr>
        </p:nvSpPr>
        <p:spPr/>
        <p:txBody>
          <a:bodyPr/>
          <a:lstStyle/>
          <a:p>
            <a:fld id="{5DEF24C8-F353-D84B-AC37-375C5B4E3774}" type="slidenum">
              <a:rPr lang="en-US" smtClean="0"/>
              <a:t>17</a:t>
            </a:fld>
            <a:endParaRPr lang="en-US"/>
          </a:p>
        </p:txBody>
      </p:sp>
    </p:spTree>
    <p:extLst>
      <p:ext uri="{BB962C8B-B14F-4D97-AF65-F5344CB8AC3E}">
        <p14:creationId xmlns:p14="http://schemas.microsoft.com/office/powerpoint/2010/main" val="15298562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686" t="13385" r="15437" b="34724"/>
          <a:stretch/>
        </p:blipFill>
        <p:spPr>
          <a:xfrm>
            <a:off x="816283" y="1394500"/>
            <a:ext cx="7511434" cy="4572000"/>
          </a:xfrm>
          <a:prstGeom prst="rect">
            <a:avLst/>
          </a:prstGeom>
        </p:spPr>
      </p:pic>
      <p:sp>
        <p:nvSpPr>
          <p:cNvPr id="3" name="TextBox 2"/>
          <p:cNvSpPr txBox="1"/>
          <p:nvPr/>
        </p:nvSpPr>
        <p:spPr>
          <a:xfrm>
            <a:off x="2034624" y="528140"/>
            <a:ext cx="5074752" cy="646331"/>
          </a:xfrm>
          <a:prstGeom prst="rect">
            <a:avLst/>
          </a:prstGeom>
          <a:noFill/>
        </p:spPr>
        <p:txBody>
          <a:bodyPr wrap="none" rtlCol="0">
            <a:spAutoFit/>
          </a:bodyPr>
          <a:lstStyle/>
          <a:p>
            <a:r>
              <a:rPr lang="en-US" sz="3600" dirty="0" smtClean="0"/>
              <a:t>Adding Results from </a:t>
            </a:r>
            <a:r>
              <a:rPr lang="en-US" sz="3600" baseline="30000" dirty="0" smtClean="0"/>
              <a:t>14</a:t>
            </a:r>
            <a:r>
              <a:rPr lang="en-US" sz="3600" dirty="0" smtClean="0"/>
              <a:t>CO</a:t>
            </a:r>
            <a:r>
              <a:rPr lang="en-US" sz="3600" baseline="-25000" dirty="0" smtClean="0"/>
              <a:t>2</a:t>
            </a:r>
            <a:endParaRPr lang="en-US" sz="3600" baseline="-25000" dirty="0"/>
          </a:p>
        </p:txBody>
      </p:sp>
      <p:sp>
        <p:nvSpPr>
          <p:cNvPr id="4" name="TextBox 3"/>
          <p:cNvSpPr txBox="1"/>
          <p:nvPr/>
        </p:nvSpPr>
        <p:spPr>
          <a:xfrm>
            <a:off x="576625" y="5974922"/>
            <a:ext cx="7990751" cy="830997"/>
          </a:xfrm>
          <a:prstGeom prst="rect">
            <a:avLst/>
          </a:prstGeom>
          <a:noFill/>
        </p:spPr>
        <p:txBody>
          <a:bodyPr wrap="square" rtlCol="0">
            <a:spAutoFit/>
          </a:bodyPr>
          <a:lstStyle/>
          <a:p>
            <a:r>
              <a:rPr lang="en-US" sz="2400" dirty="0" smtClean="0"/>
              <a:t>Black circles are from </a:t>
            </a:r>
            <a:r>
              <a:rPr lang="en-US" sz="2400" dirty="0" smtClean="0">
                <a:latin typeface="Symbol" charset="2"/>
                <a:cs typeface="Symbol" charset="2"/>
              </a:rPr>
              <a:t>D</a:t>
            </a:r>
            <a:r>
              <a:rPr lang="en-US" sz="2400" baseline="30000" dirty="0" smtClean="0"/>
              <a:t>14</a:t>
            </a:r>
            <a:r>
              <a:rPr lang="en-US" sz="2400" dirty="0" smtClean="0"/>
              <a:t>C from flask samples aggregated from alternate day mid-afternoon collections. </a:t>
            </a:r>
            <a:endParaRPr lang="en-US" sz="2400" dirty="0"/>
          </a:p>
        </p:txBody>
      </p:sp>
      <p:sp>
        <p:nvSpPr>
          <p:cNvPr id="5" name="Slide Number Placeholder 4"/>
          <p:cNvSpPr>
            <a:spLocks noGrp="1"/>
          </p:cNvSpPr>
          <p:nvPr>
            <p:ph type="sldNum" sz="quarter" idx="12"/>
          </p:nvPr>
        </p:nvSpPr>
        <p:spPr/>
        <p:txBody>
          <a:bodyPr/>
          <a:lstStyle/>
          <a:p>
            <a:fld id="{5DEF24C8-F353-D84B-AC37-375C5B4E3774}" type="slidenum">
              <a:rPr lang="en-US" smtClean="0"/>
              <a:t>18</a:t>
            </a:fld>
            <a:endParaRPr lang="en-US"/>
          </a:p>
        </p:txBody>
      </p:sp>
    </p:spTree>
    <p:extLst>
      <p:ext uri="{BB962C8B-B14F-4D97-AF65-F5344CB8AC3E}">
        <p14:creationId xmlns:p14="http://schemas.microsoft.com/office/powerpoint/2010/main" val="7150737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45" t="10085" r="7828" b="38024"/>
          <a:stretch/>
        </p:blipFill>
        <p:spPr>
          <a:xfrm>
            <a:off x="1053740" y="937300"/>
            <a:ext cx="7036520" cy="5486400"/>
          </a:xfrm>
          <a:prstGeom prst="rect">
            <a:avLst/>
          </a:prstGeom>
        </p:spPr>
      </p:pic>
      <p:sp>
        <p:nvSpPr>
          <p:cNvPr id="3" name="TextBox 2"/>
          <p:cNvSpPr txBox="1"/>
          <p:nvPr/>
        </p:nvSpPr>
        <p:spPr>
          <a:xfrm>
            <a:off x="367401" y="326944"/>
            <a:ext cx="8409198" cy="646331"/>
          </a:xfrm>
          <a:prstGeom prst="rect">
            <a:avLst/>
          </a:prstGeom>
          <a:noFill/>
        </p:spPr>
        <p:txBody>
          <a:bodyPr wrap="none" rtlCol="0">
            <a:spAutoFit/>
          </a:bodyPr>
          <a:lstStyle/>
          <a:p>
            <a:r>
              <a:rPr lang="en-US" sz="3600" dirty="0" smtClean="0"/>
              <a:t>Allocation of Sources of Local CO</a:t>
            </a:r>
            <a:r>
              <a:rPr lang="en-US" sz="3600" baseline="-25000" dirty="0" smtClean="0"/>
              <a:t>2</a:t>
            </a:r>
            <a:r>
              <a:rPr lang="en-US" sz="3600" dirty="0" smtClean="0"/>
              <a:t> Emissions</a:t>
            </a:r>
            <a:endParaRPr lang="en-US" sz="3600" dirty="0"/>
          </a:p>
        </p:txBody>
      </p:sp>
      <p:sp>
        <p:nvSpPr>
          <p:cNvPr id="4" name="TextBox 3"/>
          <p:cNvSpPr txBox="1"/>
          <p:nvPr/>
        </p:nvSpPr>
        <p:spPr>
          <a:xfrm>
            <a:off x="183701" y="6018049"/>
            <a:ext cx="8776599" cy="400110"/>
          </a:xfrm>
          <a:prstGeom prst="rect">
            <a:avLst/>
          </a:prstGeom>
          <a:noFill/>
        </p:spPr>
        <p:txBody>
          <a:bodyPr wrap="square" rtlCol="0">
            <a:spAutoFit/>
          </a:bodyPr>
          <a:lstStyle/>
          <a:p>
            <a:pPr algn="ctr"/>
            <a:r>
              <a:rPr lang="en-US" sz="2000" dirty="0" smtClean="0"/>
              <a:t>There is significant variation in the sources of CO</a:t>
            </a:r>
            <a:r>
              <a:rPr lang="en-US" sz="2000" baseline="-25000" dirty="0" smtClean="0"/>
              <a:t>2</a:t>
            </a:r>
            <a:r>
              <a:rPr lang="en-US" sz="2000" dirty="0" smtClean="0"/>
              <a:t> emissions on a diurnal timescale.</a:t>
            </a:r>
            <a:endParaRPr lang="en-US" sz="2000" dirty="0"/>
          </a:p>
        </p:txBody>
      </p:sp>
      <p:sp>
        <p:nvSpPr>
          <p:cNvPr id="5" name="Slide Number Placeholder 4"/>
          <p:cNvSpPr>
            <a:spLocks noGrp="1"/>
          </p:cNvSpPr>
          <p:nvPr>
            <p:ph type="sldNum" sz="quarter" idx="12"/>
          </p:nvPr>
        </p:nvSpPr>
        <p:spPr/>
        <p:txBody>
          <a:bodyPr/>
          <a:lstStyle/>
          <a:p>
            <a:fld id="{5DEF24C8-F353-D84B-AC37-375C5B4E3774}" type="slidenum">
              <a:rPr lang="en-US" smtClean="0"/>
              <a:t>19</a:t>
            </a:fld>
            <a:endParaRPr lang="en-US"/>
          </a:p>
        </p:txBody>
      </p:sp>
    </p:spTree>
    <p:extLst>
      <p:ext uri="{BB962C8B-B14F-4D97-AF65-F5344CB8AC3E}">
        <p14:creationId xmlns:p14="http://schemas.microsoft.com/office/powerpoint/2010/main" val="19165823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083" y="2062273"/>
            <a:ext cx="8210425" cy="4031873"/>
          </a:xfrm>
          <a:prstGeom prst="rect">
            <a:avLst/>
          </a:prstGeom>
          <a:noFill/>
        </p:spPr>
        <p:txBody>
          <a:bodyPr wrap="square" rtlCol="0">
            <a:spAutoFit/>
          </a:bodyPr>
          <a:lstStyle/>
          <a:p>
            <a:pPr marL="457200" indent="-457200">
              <a:buFont typeface="Arial"/>
              <a:buChar char="•"/>
            </a:pPr>
            <a:r>
              <a:rPr lang="en-US" sz="3200" dirty="0" smtClean="0">
                <a:solidFill>
                  <a:srgbClr val="0000FF"/>
                </a:solidFill>
              </a:rPr>
              <a:t>How does the magnitude of CO</a:t>
            </a:r>
            <a:r>
              <a:rPr lang="en-US" sz="3200" baseline="-25000" dirty="0" smtClean="0">
                <a:solidFill>
                  <a:srgbClr val="0000FF"/>
                </a:solidFill>
              </a:rPr>
              <a:t>2</a:t>
            </a:r>
            <a:r>
              <a:rPr lang="en-US" sz="3200" dirty="0" smtClean="0">
                <a:solidFill>
                  <a:srgbClr val="0000FF"/>
                </a:solidFill>
              </a:rPr>
              <a:t> emissions vary during the course of a spring day, both in situ and in the atmospheric column? </a:t>
            </a:r>
          </a:p>
          <a:p>
            <a:pPr marL="457200" indent="-457200">
              <a:buFont typeface="Arial"/>
              <a:buChar char="•"/>
            </a:pPr>
            <a:endParaRPr lang="en-US" sz="3200" dirty="0" smtClean="0">
              <a:solidFill>
                <a:schemeClr val="accent6">
                  <a:lumMod val="50000"/>
                </a:schemeClr>
              </a:solidFill>
            </a:endParaRPr>
          </a:p>
          <a:p>
            <a:pPr marL="457200" indent="-457200">
              <a:buFont typeface="Arial"/>
              <a:buChar char="•"/>
            </a:pPr>
            <a:endParaRPr lang="en-US" sz="3200" dirty="0">
              <a:solidFill>
                <a:schemeClr val="accent6">
                  <a:lumMod val="50000"/>
                </a:schemeClr>
              </a:solidFill>
            </a:endParaRPr>
          </a:p>
          <a:p>
            <a:pPr marL="457200" indent="-457200">
              <a:buFont typeface="Arial"/>
              <a:buChar char="•"/>
            </a:pPr>
            <a:r>
              <a:rPr lang="en-US" sz="3200" dirty="0" smtClean="0">
                <a:solidFill>
                  <a:schemeClr val="accent6">
                    <a:lumMod val="50000"/>
                  </a:schemeClr>
                </a:solidFill>
              </a:rPr>
              <a:t>What is the diurnal variation of the sources of CO</a:t>
            </a:r>
            <a:r>
              <a:rPr lang="en-US" sz="3200" baseline="-25000" dirty="0" smtClean="0">
                <a:solidFill>
                  <a:schemeClr val="accent6">
                    <a:lumMod val="50000"/>
                  </a:schemeClr>
                </a:solidFill>
              </a:rPr>
              <a:t>2</a:t>
            </a:r>
            <a:r>
              <a:rPr lang="en-US" sz="3200" dirty="0" smtClean="0">
                <a:solidFill>
                  <a:schemeClr val="accent6">
                    <a:lumMod val="50000"/>
                  </a:schemeClr>
                </a:solidFill>
              </a:rPr>
              <a:t> emissions, from fossil fuel combustion and the biosphere? </a:t>
            </a:r>
            <a:endParaRPr lang="en-US" sz="3200" dirty="0">
              <a:solidFill>
                <a:schemeClr val="accent6">
                  <a:lumMod val="50000"/>
                </a:schemeClr>
              </a:solidFill>
            </a:endParaRPr>
          </a:p>
        </p:txBody>
      </p:sp>
      <p:sp>
        <p:nvSpPr>
          <p:cNvPr id="3" name="TextBox 2"/>
          <p:cNvSpPr txBox="1"/>
          <p:nvPr/>
        </p:nvSpPr>
        <p:spPr>
          <a:xfrm>
            <a:off x="1131606" y="767065"/>
            <a:ext cx="7152970" cy="707886"/>
          </a:xfrm>
          <a:prstGeom prst="rect">
            <a:avLst/>
          </a:prstGeom>
          <a:noFill/>
        </p:spPr>
        <p:txBody>
          <a:bodyPr wrap="none" rtlCol="0">
            <a:spAutoFit/>
          </a:bodyPr>
          <a:lstStyle/>
          <a:p>
            <a:r>
              <a:rPr lang="en-US" sz="4000" dirty="0" smtClean="0"/>
              <a:t>Major questions to be addressed</a:t>
            </a:r>
            <a:endParaRPr lang="en-US" sz="4000" dirty="0"/>
          </a:p>
        </p:txBody>
      </p:sp>
      <p:sp>
        <p:nvSpPr>
          <p:cNvPr id="4" name="Slide Number Placeholder 3"/>
          <p:cNvSpPr>
            <a:spLocks noGrp="1"/>
          </p:cNvSpPr>
          <p:nvPr>
            <p:ph type="sldNum" sz="quarter" idx="12"/>
          </p:nvPr>
        </p:nvSpPr>
        <p:spPr/>
        <p:txBody>
          <a:bodyPr/>
          <a:lstStyle/>
          <a:p>
            <a:fld id="{5DEF24C8-F353-D84B-AC37-375C5B4E3774}" type="slidenum">
              <a:rPr lang="en-US" smtClean="0"/>
              <a:t>2</a:t>
            </a:fld>
            <a:endParaRPr lang="en-US"/>
          </a:p>
        </p:txBody>
      </p:sp>
    </p:spTree>
    <p:extLst>
      <p:ext uri="{BB962C8B-B14F-4D97-AF65-F5344CB8AC3E}">
        <p14:creationId xmlns:p14="http://schemas.microsoft.com/office/powerpoint/2010/main" val="29904721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45" t="10085" r="7828" b="38024"/>
          <a:stretch/>
        </p:blipFill>
        <p:spPr>
          <a:xfrm>
            <a:off x="1053740" y="937300"/>
            <a:ext cx="7036520" cy="5486400"/>
          </a:xfrm>
          <a:prstGeom prst="rect">
            <a:avLst/>
          </a:prstGeom>
        </p:spPr>
      </p:pic>
      <p:sp>
        <p:nvSpPr>
          <p:cNvPr id="3" name="TextBox 2"/>
          <p:cNvSpPr txBox="1"/>
          <p:nvPr/>
        </p:nvSpPr>
        <p:spPr>
          <a:xfrm>
            <a:off x="1091308" y="326944"/>
            <a:ext cx="6961384" cy="646331"/>
          </a:xfrm>
          <a:prstGeom prst="rect">
            <a:avLst/>
          </a:prstGeom>
          <a:noFill/>
        </p:spPr>
        <p:txBody>
          <a:bodyPr wrap="square" rtlCol="0">
            <a:spAutoFit/>
          </a:bodyPr>
          <a:lstStyle/>
          <a:p>
            <a:r>
              <a:rPr lang="en-US" sz="3600" dirty="0" smtClean="0"/>
              <a:t>Adding Fossil Fuel CO</a:t>
            </a:r>
            <a:r>
              <a:rPr lang="en-US" sz="3600" baseline="-25000" dirty="0" smtClean="0"/>
              <a:t>2 </a:t>
            </a:r>
            <a:r>
              <a:rPr lang="en-US" sz="3600" dirty="0" smtClean="0"/>
              <a:t>from </a:t>
            </a:r>
            <a:r>
              <a:rPr lang="en-US" sz="3600" baseline="30000" dirty="0" smtClean="0"/>
              <a:t>14</a:t>
            </a:r>
            <a:r>
              <a:rPr lang="en-US" sz="3600" dirty="0" smtClean="0"/>
              <a:t>C Data</a:t>
            </a:r>
            <a:endParaRPr lang="en-US" sz="3600" dirty="0"/>
          </a:p>
        </p:txBody>
      </p:sp>
      <p:sp>
        <p:nvSpPr>
          <p:cNvPr id="4" name="Slide Number Placeholder 3"/>
          <p:cNvSpPr>
            <a:spLocks noGrp="1"/>
          </p:cNvSpPr>
          <p:nvPr>
            <p:ph type="sldNum" sz="quarter" idx="12"/>
          </p:nvPr>
        </p:nvSpPr>
        <p:spPr/>
        <p:txBody>
          <a:bodyPr/>
          <a:lstStyle/>
          <a:p>
            <a:fld id="{5DEF24C8-F353-D84B-AC37-375C5B4E3774}" type="slidenum">
              <a:rPr lang="en-US" smtClean="0"/>
              <a:t>20</a:t>
            </a:fld>
            <a:endParaRPr lang="en-US"/>
          </a:p>
        </p:txBody>
      </p:sp>
    </p:spTree>
    <p:extLst>
      <p:ext uri="{BB962C8B-B14F-4D97-AF65-F5344CB8AC3E}">
        <p14:creationId xmlns:p14="http://schemas.microsoft.com/office/powerpoint/2010/main" val="24072342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189" y="1179788"/>
            <a:ext cx="8587626" cy="6063198"/>
          </a:xfrm>
          <a:prstGeom prst="rect">
            <a:avLst/>
          </a:prstGeom>
          <a:noFill/>
        </p:spPr>
        <p:txBody>
          <a:bodyPr wrap="square" rtlCol="0">
            <a:spAutoFit/>
          </a:bodyPr>
          <a:lstStyle/>
          <a:p>
            <a:pPr marL="457200" indent="-457200">
              <a:buFont typeface="Arial"/>
              <a:buChar char="•"/>
            </a:pPr>
            <a:r>
              <a:rPr lang="en-US" sz="3200" dirty="0" smtClean="0">
                <a:solidFill>
                  <a:srgbClr val="0000FF"/>
                </a:solidFill>
              </a:rPr>
              <a:t>How does the magnitude of CO</a:t>
            </a:r>
            <a:r>
              <a:rPr lang="en-US" sz="3200" baseline="-25000" dirty="0" smtClean="0">
                <a:solidFill>
                  <a:srgbClr val="0000FF"/>
                </a:solidFill>
              </a:rPr>
              <a:t>2</a:t>
            </a:r>
            <a:r>
              <a:rPr lang="en-US" sz="3200" dirty="0" smtClean="0">
                <a:solidFill>
                  <a:srgbClr val="0000FF"/>
                </a:solidFill>
              </a:rPr>
              <a:t> emissions vary during the course of a spring day, both in situ and in the atmospheric column?</a:t>
            </a:r>
            <a:br>
              <a:rPr lang="en-US" sz="3200" dirty="0" smtClean="0">
                <a:solidFill>
                  <a:srgbClr val="0000FF"/>
                </a:solidFill>
              </a:rPr>
            </a:br>
            <a:r>
              <a:rPr lang="en-US" dirty="0" smtClean="0">
                <a:solidFill>
                  <a:srgbClr val="0000FF"/>
                </a:solidFill>
              </a:rPr>
              <a:t/>
            </a:r>
            <a:br>
              <a:rPr lang="en-US" dirty="0" smtClean="0">
                <a:solidFill>
                  <a:srgbClr val="0000FF"/>
                </a:solidFill>
              </a:rPr>
            </a:br>
            <a:r>
              <a:rPr lang="en-US" sz="3200" dirty="0" smtClean="0">
                <a:solidFill>
                  <a:srgbClr val="0000FF"/>
                </a:solidFill>
              </a:rPr>
              <a:t>In situ CO</a:t>
            </a:r>
            <a:r>
              <a:rPr lang="en-US" sz="3200" baseline="-25000" dirty="0" smtClean="0">
                <a:solidFill>
                  <a:srgbClr val="0000FF"/>
                </a:solidFill>
              </a:rPr>
              <a:t>2</a:t>
            </a:r>
            <a:r>
              <a:rPr lang="en-US" sz="3200" dirty="0" smtClean="0">
                <a:solidFill>
                  <a:srgbClr val="0000FF"/>
                </a:solidFill>
              </a:rPr>
              <a:t> varies 15-20 ppm during the day, whereas total column CO</a:t>
            </a:r>
            <a:r>
              <a:rPr lang="en-US" sz="3200" baseline="-25000" dirty="0" smtClean="0">
                <a:solidFill>
                  <a:srgbClr val="0000FF"/>
                </a:solidFill>
              </a:rPr>
              <a:t>2</a:t>
            </a:r>
            <a:r>
              <a:rPr lang="en-US" sz="3200" dirty="0" smtClean="0">
                <a:solidFill>
                  <a:srgbClr val="0000FF"/>
                </a:solidFill>
              </a:rPr>
              <a:t> only varies 1-1.1 ppm at this time of year.</a:t>
            </a:r>
            <a:br>
              <a:rPr lang="en-US" sz="3200" dirty="0" smtClean="0">
                <a:solidFill>
                  <a:srgbClr val="0000FF"/>
                </a:solidFill>
              </a:rPr>
            </a:br>
            <a:r>
              <a:rPr lang="en-US" dirty="0" smtClean="0">
                <a:solidFill>
                  <a:srgbClr val="0000FF"/>
                </a:solidFill>
              </a:rPr>
              <a:t/>
            </a:r>
            <a:br>
              <a:rPr lang="en-US" dirty="0" smtClean="0">
                <a:solidFill>
                  <a:srgbClr val="0000FF"/>
                </a:solidFill>
              </a:rPr>
            </a:br>
            <a:r>
              <a:rPr lang="en-US" sz="3200" dirty="0" smtClean="0">
                <a:solidFill>
                  <a:srgbClr val="0000FF"/>
                </a:solidFill>
              </a:rPr>
              <a:t>Diurnal patterns are due mainly to variations in boundary layer height, with superimposed </a:t>
            </a:r>
            <a:r>
              <a:rPr lang="en-US" sz="3200" dirty="0" smtClean="0">
                <a:solidFill>
                  <a:srgbClr val="0000FF"/>
                </a:solidFill>
              </a:rPr>
              <a:t>anthropogenic </a:t>
            </a:r>
            <a:r>
              <a:rPr lang="en-US" sz="3200" smtClean="0">
                <a:solidFill>
                  <a:srgbClr val="0000FF"/>
                </a:solidFill>
              </a:rPr>
              <a:t>and biogenic </a:t>
            </a:r>
            <a:r>
              <a:rPr lang="en-US" sz="3200" dirty="0" smtClean="0">
                <a:solidFill>
                  <a:srgbClr val="0000FF"/>
                </a:solidFill>
              </a:rPr>
              <a:t>influences. </a:t>
            </a:r>
          </a:p>
          <a:p>
            <a:endParaRPr lang="en-US" sz="3200" dirty="0" smtClean="0">
              <a:solidFill>
                <a:srgbClr val="0000FF"/>
              </a:solidFill>
            </a:endParaRPr>
          </a:p>
          <a:p>
            <a:endParaRPr lang="en-US" sz="3200" dirty="0"/>
          </a:p>
        </p:txBody>
      </p:sp>
      <p:sp>
        <p:nvSpPr>
          <p:cNvPr id="3" name="TextBox 2"/>
          <p:cNvSpPr txBox="1"/>
          <p:nvPr/>
        </p:nvSpPr>
        <p:spPr>
          <a:xfrm>
            <a:off x="3117516" y="249491"/>
            <a:ext cx="2908969" cy="769441"/>
          </a:xfrm>
          <a:prstGeom prst="rect">
            <a:avLst/>
          </a:prstGeom>
          <a:noFill/>
        </p:spPr>
        <p:txBody>
          <a:bodyPr wrap="none" rtlCol="0">
            <a:spAutoFit/>
          </a:bodyPr>
          <a:lstStyle/>
          <a:p>
            <a:r>
              <a:rPr lang="en-US" sz="4400" dirty="0" smtClean="0"/>
              <a:t>Conclusions</a:t>
            </a:r>
            <a:endParaRPr lang="en-US" sz="4400" dirty="0"/>
          </a:p>
        </p:txBody>
      </p:sp>
      <p:sp>
        <p:nvSpPr>
          <p:cNvPr id="4" name="Slide Number Placeholder 3"/>
          <p:cNvSpPr>
            <a:spLocks noGrp="1"/>
          </p:cNvSpPr>
          <p:nvPr>
            <p:ph type="sldNum" sz="quarter" idx="12"/>
          </p:nvPr>
        </p:nvSpPr>
        <p:spPr/>
        <p:txBody>
          <a:bodyPr/>
          <a:lstStyle/>
          <a:p>
            <a:fld id="{5DEF24C8-F353-D84B-AC37-375C5B4E3774}" type="slidenum">
              <a:rPr lang="en-US" smtClean="0"/>
              <a:t>21</a:t>
            </a:fld>
            <a:endParaRPr lang="en-US"/>
          </a:p>
        </p:txBody>
      </p:sp>
    </p:spTree>
    <p:extLst>
      <p:ext uri="{BB962C8B-B14F-4D97-AF65-F5344CB8AC3E}">
        <p14:creationId xmlns:p14="http://schemas.microsoft.com/office/powerpoint/2010/main" val="18784409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894" y="1005660"/>
            <a:ext cx="8650495" cy="5509200"/>
          </a:xfrm>
          <a:prstGeom prst="rect">
            <a:avLst/>
          </a:prstGeom>
        </p:spPr>
        <p:txBody>
          <a:bodyPr wrap="square">
            <a:spAutoFit/>
          </a:bodyPr>
          <a:lstStyle/>
          <a:p>
            <a:pPr marL="457200" indent="-457200">
              <a:buFont typeface="Arial"/>
              <a:buChar char="•"/>
            </a:pPr>
            <a:r>
              <a:rPr lang="en-US" sz="3200" dirty="0" smtClean="0">
                <a:solidFill>
                  <a:schemeClr val="accent6">
                    <a:lumMod val="50000"/>
                  </a:schemeClr>
                </a:solidFill>
              </a:rPr>
              <a:t>What is the diurnal variation of the sources of CO</a:t>
            </a:r>
            <a:r>
              <a:rPr lang="en-US" sz="3200" baseline="-25000" dirty="0" smtClean="0">
                <a:solidFill>
                  <a:schemeClr val="accent6">
                    <a:lumMod val="50000"/>
                  </a:schemeClr>
                </a:solidFill>
              </a:rPr>
              <a:t>2</a:t>
            </a:r>
            <a:r>
              <a:rPr lang="en-US" sz="3200" dirty="0" smtClean="0">
                <a:solidFill>
                  <a:schemeClr val="accent6">
                    <a:lumMod val="50000"/>
                  </a:schemeClr>
                </a:solidFill>
              </a:rPr>
              <a:t> emissions, from fossil fuel combustion and the biosphere? </a:t>
            </a:r>
            <a:br>
              <a:rPr lang="en-US" sz="3200" dirty="0" smtClean="0">
                <a:solidFill>
                  <a:schemeClr val="accent6">
                    <a:lumMod val="50000"/>
                  </a:schemeClr>
                </a:solidFill>
              </a:rPr>
            </a:br>
            <a:r>
              <a:rPr lang="en-US" sz="3200" dirty="0" smtClean="0">
                <a:solidFill>
                  <a:schemeClr val="accent6">
                    <a:lumMod val="50000"/>
                  </a:schemeClr>
                </a:solidFill>
              </a:rPr>
              <a:t/>
            </a:r>
            <a:br>
              <a:rPr lang="en-US" sz="3200" dirty="0" smtClean="0">
                <a:solidFill>
                  <a:schemeClr val="accent6">
                    <a:lumMod val="50000"/>
                  </a:schemeClr>
                </a:solidFill>
              </a:rPr>
            </a:br>
            <a:r>
              <a:rPr lang="en-US" sz="3200" dirty="0" smtClean="0">
                <a:solidFill>
                  <a:schemeClr val="accent6">
                    <a:lumMod val="50000"/>
                  </a:schemeClr>
                </a:solidFill>
              </a:rPr>
              <a:t>Fossil fuel combustion contributes 50 – 100% of the local emissions, ranging from 13 to 23 ppm, whereas the biosphere contributes up to 17 ppm at night and is a sink of up to 2 ppm during the day.</a:t>
            </a:r>
            <a:r>
              <a:rPr lang="en-US" sz="3200" dirty="0">
                <a:solidFill>
                  <a:schemeClr val="accent6">
                    <a:lumMod val="50000"/>
                  </a:schemeClr>
                </a:solidFill>
              </a:rPr>
              <a:t/>
            </a:r>
            <a:br>
              <a:rPr lang="en-US" sz="3200" dirty="0">
                <a:solidFill>
                  <a:schemeClr val="accent6">
                    <a:lumMod val="50000"/>
                  </a:schemeClr>
                </a:solidFill>
              </a:rPr>
            </a:br>
            <a:r>
              <a:rPr lang="en-US" sz="3200" dirty="0" smtClean="0">
                <a:solidFill>
                  <a:schemeClr val="accent6">
                    <a:lumMod val="50000"/>
                  </a:schemeClr>
                </a:solidFill>
              </a:rPr>
              <a:t/>
            </a:r>
            <a:br>
              <a:rPr lang="en-US" sz="3200" dirty="0" smtClean="0">
                <a:solidFill>
                  <a:schemeClr val="accent6">
                    <a:lumMod val="50000"/>
                  </a:schemeClr>
                </a:solidFill>
              </a:rPr>
            </a:br>
            <a:endParaRPr lang="en-US" sz="3200" dirty="0" smtClean="0">
              <a:solidFill>
                <a:schemeClr val="accent6">
                  <a:lumMod val="50000"/>
                </a:schemeClr>
              </a:solidFill>
            </a:endParaRPr>
          </a:p>
        </p:txBody>
      </p:sp>
      <p:sp>
        <p:nvSpPr>
          <p:cNvPr id="3" name="Slide Number Placeholder 2"/>
          <p:cNvSpPr>
            <a:spLocks noGrp="1"/>
          </p:cNvSpPr>
          <p:nvPr>
            <p:ph type="sldNum" sz="quarter" idx="12"/>
          </p:nvPr>
        </p:nvSpPr>
        <p:spPr/>
        <p:txBody>
          <a:bodyPr/>
          <a:lstStyle/>
          <a:p>
            <a:fld id="{5DEF24C8-F353-D84B-AC37-375C5B4E3774}" type="slidenum">
              <a:rPr lang="en-US" smtClean="0"/>
              <a:t>22</a:t>
            </a:fld>
            <a:endParaRPr lang="en-US"/>
          </a:p>
        </p:txBody>
      </p:sp>
    </p:spTree>
    <p:extLst>
      <p:ext uri="{BB962C8B-B14F-4D97-AF65-F5344CB8AC3E}">
        <p14:creationId xmlns:p14="http://schemas.microsoft.com/office/powerpoint/2010/main" val="33934669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894" y="1482800"/>
            <a:ext cx="8700788" cy="3046988"/>
          </a:xfrm>
          <a:prstGeom prst="rect">
            <a:avLst/>
          </a:prstGeom>
        </p:spPr>
        <p:txBody>
          <a:bodyPr wrap="square">
            <a:spAutoFit/>
          </a:bodyPr>
          <a:lstStyle/>
          <a:p>
            <a:r>
              <a:rPr lang="en-US" sz="3200" dirty="0" smtClean="0">
                <a:solidFill>
                  <a:schemeClr val="accent6">
                    <a:lumMod val="50000"/>
                  </a:schemeClr>
                </a:solidFill>
              </a:rPr>
              <a:t>The CO/CO</a:t>
            </a:r>
            <a:r>
              <a:rPr lang="en-US" sz="3200" baseline="-25000" dirty="0" smtClean="0">
                <a:solidFill>
                  <a:schemeClr val="accent6">
                    <a:lumMod val="50000"/>
                  </a:schemeClr>
                </a:solidFill>
              </a:rPr>
              <a:t>2</a:t>
            </a:r>
            <a:r>
              <a:rPr lang="en-US" sz="3200" dirty="0" smtClean="0">
                <a:solidFill>
                  <a:schemeClr val="accent6">
                    <a:lumMod val="50000"/>
                  </a:schemeClr>
                </a:solidFill>
              </a:rPr>
              <a:t> ratio is an important tool for determining the contributions of anthropogenic </a:t>
            </a:r>
            <a:r>
              <a:rPr lang="en-US" sz="3200" dirty="0" err="1" smtClean="0">
                <a:solidFill>
                  <a:schemeClr val="accent6">
                    <a:lumMod val="50000"/>
                  </a:schemeClr>
                </a:solidFill>
              </a:rPr>
              <a:t>vs</a:t>
            </a:r>
            <a:r>
              <a:rPr lang="en-US" sz="3200" dirty="0" smtClean="0">
                <a:solidFill>
                  <a:schemeClr val="accent6">
                    <a:lumMod val="50000"/>
                  </a:schemeClr>
                </a:solidFill>
              </a:rPr>
              <a:t> biological sources on a time scale as fine as an hourly diurnal pattern.  These species can be measured much more frequently and cheaply than the gold standard of </a:t>
            </a:r>
            <a:r>
              <a:rPr lang="en-US" sz="3200" baseline="30000" dirty="0" smtClean="0">
                <a:solidFill>
                  <a:schemeClr val="accent6">
                    <a:lumMod val="50000"/>
                  </a:schemeClr>
                </a:solidFill>
              </a:rPr>
              <a:t>14</a:t>
            </a:r>
            <a:r>
              <a:rPr lang="en-US" sz="3200" dirty="0" smtClean="0">
                <a:solidFill>
                  <a:schemeClr val="accent6">
                    <a:lumMod val="50000"/>
                  </a:schemeClr>
                </a:solidFill>
              </a:rPr>
              <a:t>C.</a:t>
            </a:r>
          </a:p>
        </p:txBody>
      </p:sp>
      <p:sp>
        <p:nvSpPr>
          <p:cNvPr id="3" name="Slide Number Placeholder 2"/>
          <p:cNvSpPr>
            <a:spLocks noGrp="1"/>
          </p:cNvSpPr>
          <p:nvPr>
            <p:ph type="sldNum" sz="quarter" idx="12"/>
          </p:nvPr>
        </p:nvSpPr>
        <p:spPr/>
        <p:txBody>
          <a:bodyPr/>
          <a:lstStyle/>
          <a:p>
            <a:fld id="{5DEF24C8-F353-D84B-AC37-375C5B4E3774}" type="slidenum">
              <a:rPr lang="en-US" smtClean="0"/>
              <a:t>23</a:t>
            </a:fld>
            <a:endParaRPr lang="en-US"/>
          </a:p>
        </p:txBody>
      </p:sp>
    </p:spTree>
    <p:extLst>
      <p:ext uri="{BB962C8B-B14F-4D97-AF65-F5344CB8AC3E}">
        <p14:creationId xmlns:p14="http://schemas.microsoft.com/office/powerpoint/2010/main" val="38546173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EF24C8-F353-D84B-AC37-375C5B4E3774}" type="slidenum">
              <a:rPr lang="en-US" smtClean="0"/>
              <a:t>24</a:t>
            </a:fld>
            <a:endParaRPr lang="en-US"/>
          </a:p>
        </p:txBody>
      </p:sp>
    </p:spTree>
    <p:extLst>
      <p:ext uri="{BB962C8B-B14F-4D97-AF65-F5344CB8AC3E}">
        <p14:creationId xmlns:p14="http://schemas.microsoft.com/office/powerpoint/2010/main" val="27665745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1348" y="578442"/>
            <a:ext cx="2661305" cy="707886"/>
          </a:xfrm>
          <a:prstGeom prst="rect">
            <a:avLst/>
          </a:prstGeom>
          <a:noFill/>
        </p:spPr>
        <p:txBody>
          <a:bodyPr wrap="none" rtlCol="0">
            <a:spAutoFit/>
          </a:bodyPr>
          <a:lstStyle/>
          <a:p>
            <a:r>
              <a:rPr lang="en-US" sz="4000" dirty="0" smtClean="0"/>
              <a:t>Conclusions</a:t>
            </a:r>
            <a:endParaRPr lang="en-US" sz="4000" dirty="0"/>
          </a:p>
        </p:txBody>
      </p:sp>
      <p:sp>
        <p:nvSpPr>
          <p:cNvPr id="3" name="TextBox 2"/>
          <p:cNvSpPr txBox="1"/>
          <p:nvPr/>
        </p:nvSpPr>
        <p:spPr>
          <a:xfrm>
            <a:off x="355600" y="1517123"/>
            <a:ext cx="8483599" cy="3539430"/>
          </a:xfrm>
          <a:prstGeom prst="rect">
            <a:avLst/>
          </a:prstGeom>
          <a:noFill/>
        </p:spPr>
        <p:txBody>
          <a:bodyPr wrap="square" rtlCol="0">
            <a:spAutoFit/>
          </a:bodyPr>
          <a:lstStyle/>
          <a:p>
            <a:pPr marL="342900" indent="-342900">
              <a:buFont typeface="Arial"/>
              <a:buChar char="•"/>
            </a:pPr>
            <a:r>
              <a:rPr lang="en-US" sz="3200" dirty="0" smtClean="0"/>
              <a:t>Diurnal patterns are due mainly to variations in boundary layer height, with superimposed anthropogenic influences.  </a:t>
            </a:r>
          </a:p>
          <a:p>
            <a:pPr marL="342900" indent="-342900">
              <a:buFont typeface="Arial"/>
              <a:buChar char="•"/>
            </a:pPr>
            <a:endParaRPr lang="en-US" sz="3200" dirty="0" smtClean="0"/>
          </a:p>
          <a:p>
            <a:pPr marL="342900" indent="-342900">
              <a:buFont typeface="Arial"/>
              <a:buChar char="•"/>
            </a:pPr>
            <a:r>
              <a:rPr lang="en-US" sz="3200" dirty="0" smtClean="0"/>
              <a:t>Using CO/CO</a:t>
            </a:r>
            <a:r>
              <a:rPr lang="en-US" sz="3200" baseline="-25000" dirty="0" smtClean="0"/>
              <a:t>2</a:t>
            </a:r>
            <a:r>
              <a:rPr lang="en-US" sz="3200" dirty="0" smtClean="0"/>
              <a:t> ratios we can derive the diurnal cycle of both anthropogenic and biogenic emissions.</a:t>
            </a:r>
          </a:p>
        </p:txBody>
      </p:sp>
      <p:sp>
        <p:nvSpPr>
          <p:cNvPr id="4" name="Slide Number Placeholder 3"/>
          <p:cNvSpPr>
            <a:spLocks noGrp="1"/>
          </p:cNvSpPr>
          <p:nvPr>
            <p:ph type="sldNum" sz="quarter" idx="12"/>
          </p:nvPr>
        </p:nvSpPr>
        <p:spPr/>
        <p:txBody>
          <a:bodyPr/>
          <a:lstStyle/>
          <a:p>
            <a:fld id="{5DEF24C8-F353-D84B-AC37-375C5B4E3774}" type="slidenum">
              <a:rPr lang="en-US" smtClean="0"/>
              <a:t>25</a:t>
            </a:fld>
            <a:endParaRPr lang="en-US"/>
          </a:p>
        </p:txBody>
      </p:sp>
    </p:spTree>
    <p:extLst>
      <p:ext uri="{BB962C8B-B14F-4D97-AF65-F5344CB8AC3E}">
        <p14:creationId xmlns:p14="http://schemas.microsoft.com/office/powerpoint/2010/main" val="41325967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083" y="452694"/>
            <a:ext cx="8210425" cy="5262979"/>
          </a:xfrm>
          <a:prstGeom prst="rect">
            <a:avLst/>
          </a:prstGeom>
          <a:noFill/>
        </p:spPr>
        <p:txBody>
          <a:bodyPr wrap="square" rtlCol="0">
            <a:spAutoFit/>
          </a:bodyPr>
          <a:lstStyle/>
          <a:p>
            <a:pPr marL="457200" indent="-457200">
              <a:buFont typeface="Arial"/>
              <a:buChar char="•"/>
            </a:pPr>
            <a:r>
              <a:rPr lang="en-US" sz="3200" dirty="0" smtClean="0">
                <a:solidFill>
                  <a:srgbClr val="0000FF"/>
                </a:solidFill>
              </a:rPr>
              <a:t>How does the magnitude of CO</a:t>
            </a:r>
            <a:r>
              <a:rPr lang="en-US" sz="3200" baseline="-25000" dirty="0" smtClean="0">
                <a:solidFill>
                  <a:srgbClr val="0000FF"/>
                </a:solidFill>
              </a:rPr>
              <a:t>2</a:t>
            </a:r>
            <a:r>
              <a:rPr lang="en-US" sz="3200" dirty="0" smtClean="0">
                <a:solidFill>
                  <a:srgbClr val="0000FF"/>
                </a:solidFill>
              </a:rPr>
              <a:t> emissions vary during the course of a spring day, both in situ and in the atmospheric column? </a:t>
            </a:r>
          </a:p>
          <a:p>
            <a:pPr marL="914400" lvl="1" indent="-457200">
              <a:buFont typeface="Arial"/>
              <a:buChar char="•"/>
            </a:pPr>
            <a:r>
              <a:rPr lang="en-US" sz="2800" dirty="0" smtClean="0"/>
              <a:t>What controls the observed diurnal patterns of CO</a:t>
            </a:r>
            <a:r>
              <a:rPr lang="en-US" sz="2800" baseline="-25000" dirty="0" smtClean="0"/>
              <a:t>2</a:t>
            </a:r>
            <a:r>
              <a:rPr lang="en-US" sz="2800" dirty="0" smtClean="0"/>
              <a:t> and CO mixing ratios?</a:t>
            </a:r>
          </a:p>
          <a:p>
            <a:pPr marL="914400" lvl="1" indent="-457200">
              <a:buFont typeface="Arial"/>
              <a:buChar char="•"/>
            </a:pPr>
            <a:r>
              <a:rPr lang="en-US" sz="2800" dirty="0" smtClean="0"/>
              <a:t>Can we use in situ mixing ratios to validate remote sensing measurements?</a:t>
            </a:r>
          </a:p>
          <a:p>
            <a:endParaRPr lang="en-US" sz="3200" dirty="0"/>
          </a:p>
          <a:p>
            <a:pPr marL="457200" indent="-457200">
              <a:buFont typeface="Arial"/>
              <a:buChar char="•"/>
            </a:pPr>
            <a:r>
              <a:rPr lang="en-US" sz="3200" dirty="0" smtClean="0">
                <a:solidFill>
                  <a:schemeClr val="accent6">
                    <a:lumMod val="50000"/>
                  </a:schemeClr>
                </a:solidFill>
              </a:rPr>
              <a:t>What is the diurnal variation of the sources of CO</a:t>
            </a:r>
            <a:r>
              <a:rPr lang="en-US" sz="3200" baseline="-25000" dirty="0" smtClean="0">
                <a:solidFill>
                  <a:schemeClr val="accent6">
                    <a:lumMod val="50000"/>
                  </a:schemeClr>
                </a:solidFill>
              </a:rPr>
              <a:t>2</a:t>
            </a:r>
            <a:r>
              <a:rPr lang="en-US" sz="3200" dirty="0" smtClean="0">
                <a:solidFill>
                  <a:schemeClr val="accent6">
                    <a:lumMod val="50000"/>
                  </a:schemeClr>
                </a:solidFill>
              </a:rPr>
              <a:t> emissions, from fossil fuel combustion and the biosphere? </a:t>
            </a:r>
            <a:endParaRPr lang="en-US" sz="3200" dirty="0">
              <a:solidFill>
                <a:schemeClr val="accent6">
                  <a:lumMod val="50000"/>
                </a:schemeClr>
              </a:solidFill>
            </a:endParaRPr>
          </a:p>
        </p:txBody>
      </p:sp>
      <p:sp>
        <p:nvSpPr>
          <p:cNvPr id="3" name="Slide Number Placeholder 2"/>
          <p:cNvSpPr>
            <a:spLocks noGrp="1"/>
          </p:cNvSpPr>
          <p:nvPr>
            <p:ph type="sldNum" sz="quarter" idx="12"/>
          </p:nvPr>
        </p:nvSpPr>
        <p:spPr/>
        <p:txBody>
          <a:bodyPr/>
          <a:lstStyle/>
          <a:p>
            <a:fld id="{5DEF24C8-F353-D84B-AC37-375C5B4E3774}" type="slidenum">
              <a:rPr lang="en-US" smtClean="0"/>
              <a:t>26</a:t>
            </a:fld>
            <a:endParaRPr lang="en-US"/>
          </a:p>
        </p:txBody>
      </p:sp>
    </p:spTree>
    <p:extLst>
      <p:ext uri="{BB962C8B-B14F-4D97-AF65-F5344CB8AC3E}">
        <p14:creationId xmlns:p14="http://schemas.microsoft.com/office/powerpoint/2010/main" val="2382185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8832" y="301792"/>
            <a:ext cx="7287034" cy="1077218"/>
          </a:xfrm>
          <a:prstGeom prst="rect">
            <a:avLst/>
          </a:prstGeom>
          <a:noFill/>
        </p:spPr>
        <p:txBody>
          <a:bodyPr wrap="square" rtlCol="0">
            <a:spAutoFit/>
          </a:bodyPr>
          <a:lstStyle/>
          <a:p>
            <a:pPr algn="ctr"/>
            <a:r>
              <a:rPr lang="en-US" sz="3200" dirty="0" smtClean="0"/>
              <a:t>Comparison between </a:t>
            </a:r>
            <a:r>
              <a:rPr lang="en-US" sz="3200" dirty="0" err="1" smtClean="0"/>
              <a:t>CalNex</a:t>
            </a:r>
            <a:r>
              <a:rPr lang="en-US" sz="3200" dirty="0" smtClean="0"/>
              <a:t>-LA (Caltech) and Background Air (Palos Verdes) CO</a:t>
            </a:r>
            <a:r>
              <a:rPr lang="en-US" sz="3200" baseline="-25000" dirty="0" smtClean="0"/>
              <a:t>2</a:t>
            </a:r>
            <a:endParaRPr lang="en-US" sz="3200" baseline="-25000" dirty="0"/>
          </a:p>
        </p:txBody>
      </p:sp>
      <p:pic>
        <p:nvPicPr>
          <p:cNvPr id="5" name="Picture 4"/>
          <p:cNvPicPr>
            <a:picLocks noChangeAspect="1"/>
          </p:cNvPicPr>
          <p:nvPr/>
        </p:nvPicPr>
        <p:blipFill rotWithShape="1">
          <a:blip r:embed="rId2"/>
          <a:srcRect l="10553" t="10634" r="19217" b="66079"/>
          <a:stretch/>
        </p:blipFill>
        <p:spPr>
          <a:xfrm>
            <a:off x="310088" y="1776250"/>
            <a:ext cx="8523824" cy="3657600"/>
          </a:xfrm>
          <a:prstGeom prst="rect">
            <a:avLst/>
          </a:prstGeom>
        </p:spPr>
      </p:pic>
      <p:sp>
        <p:nvSpPr>
          <p:cNvPr id="6" name="TextBox 5"/>
          <p:cNvSpPr txBox="1"/>
          <p:nvPr/>
        </p:nvSpPr>
        <p:spPr>
          <a:xfrm>
            <a:off x="748703" y="5872447"/>
            <a:ext cx="7646595" cy="461665"/>
          </a:xfrm>
          <a:prstGeom prst="rect">
            <a:avLst/>
          </a:prstGeom>
          <a:noFill/>
        </p:spPr>
        <p:txBody>
          <a:bodyPr wrap="none" rtlCol="0">
            <a:spAutoFit/>
          </a:bodyPr>
          <a:lstStyle/>
          <a:p>
            <a:r>
              <a:rPr lang="en-US" sz="2400" dirty="0" smtClean="0"/>
              <a:t>Average daily minimum CO</a:t>
            </a:r>
            <a:r>
              <a:rPr lang="en-US" sz="2400" baseline="-25000" dirty="0" smtClean="0"/>
              <a:t>2</a:t>
            </a:r>
            <a:r>
              <a:rPr lang="en-US" sz="2400" dirty="0" smtClean="0"/>
              <a:t> in Palos Verdes was 393.1 ppm.</a:t>
            </a:r>
            <a:endParaRPr lang="en-US" sz="2400" dirty="0"/>
          </a:p>
        </p:txBody>
      </p:sp>
      <p:sp>
        <p:nvSpPr>
          <p:cNvPr id="7" name="Slide Number Placeholder 6"/>
          <p:cNvSpPr>
            <a:spLocks noGrp="1"/>
          </p:cNvSpPr>
          <p:nvPr>
            <p:ph type="sldNum" sz="quarter" idx="12"/>
          </p:nvPr>
        </p:nvSpPr>
        <p:spPr/>
        <p:txBody>
          <a:bodyPr/>
          <a:lstStyle/>
          <a:p>
            <a:fld id="{5DEF24C8-F353-D84B-AC37-375C5B4E3774}" type="slidenum">
              <a:rPr lang="en-US" smtClean="0"/>
              <a:t>27</a:t>
            </a:fld>
            <a:endParaRPr lang="en-US"/>
          </a:p>
        </p:txBody>
      </p:sp>
    </p:spTree>
    <p:extLst>
      <p:ext uri="{BB962C8B-B14F-4D97-AF65-F5344CB8AC3E}">
        <p14:creationId xmlns:p14="http://schemas.microsoft.com/office/powerpoint/2010/main" val="22203558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75060" cy="6858000"/>
          </a:xfrm>
          <a:prstGeom prst="rect">
            <a:avLst/>
          </a:prstGeom>
        </p:spPr>
      </p:pic>
      <p:sp>
        <p:nvSpPr>
          <p:cNvPr id="4" name="TextBox 3"/>
          <p:cNvSpPr txBox="1"/>
          <p:nvPr/>
        </p:nvSpPr>
        <p:spPr>
          <a:xfrm>
            <a:off x="6466356" y="5871143"/>
            <a:ext cx="2677644" cy="923330"/>
          </a:xfrm>
          <a:prstGeom prst="rect">
            <a:avLst/>
          </a:prstGeom>
          <a:noFill/>
        </p:spPr>
        <p:txBody>
          <a:bodyPr wrap="square" rtlCol="0">
            <a:spAutoFit/>
          </a:bodyPr>
          <a:lstStyle/>
          <a:p>
            <a:r>
              <a:rPr lang="en-US" dirty="0" smtClean="0"/>
              <a:t>Modeling by Eric </a:t>
            </a:r>
            <a:r>
              <a:rPr lang="en-US" dirty="0" err="1" smtClean="0"/>
              <a:t>Kort</a:t>
            </a:r>
            <a:r>
              <a:rPr lang="en-US" dirty="0" smtClean="0"/>
              <a:t>, Harvard.  Met fields from Wayne </a:t>
            </a:r>
            <a:r>
              <a:rPr lang="en-US" dirty="0" err="1" smtClean="0"/>
              <a:t>Angevine</a:t>
            </a:r>
            <a:r>
              <a:rPr lang="en-US" dirty="0" smtClean="0"/>
              <a:t>, NOAA.</a:t>
            </a:r>
            <a:endParaRPr lang="en-US" dirty="0"/>
          </a:p>
        </p:txBody>
      </p:sp>
      <p:sp>
        <p:nvSpPr>
          <p:cNvPr id="5" name="Slide Number Placeholder 4"/>
          <p:cNvSpPr>
            <a:spLocks noGrp="1"/>
          </p:cNvSpPr>
          <p:nvPr>
            <p:ph type="sldNum" sz="quarter" idx="12"/>
          </p:nvPr>
        </p:nvSpPr>
        <p:spPr/>
        <p:txBody>
          <a:bodyPr/>
          <a:lstStyle/>
          <a:p>
            <a:fld id="{5DEF24C8-F353-D84B-AC37-375C5B4E3774}" type="slidenum">
              <a:rPr lang="en-US" smtClean="0"/>
              <a:t>28</a:t>
            </a:fld>
            <a:endParaRPr lang="en-US"/>
          </a:p>
        </p:txBody>
      </p:sp>
    </p:spTree>
    <p:extLst>
      <p:ext uri="{BB962C8B-B14F-4D97-AF65-F5344CB8AC3E}">
        <p14:creationId xmlns:p14="http://schemas.microsoft.com/office/powerpoint/2010/main" val="22308476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1800" y="1397000"/>
            <a:ext cx="5727700" cy="4051300"/>
          </a:xfrm>
          <a:prstGeom prst="rect">
            <a:avLst/>
          </a:prstGeom>
        </p:spPr>
      </p:pic>
      <p:sp>
        <p:nvSpPr>
          <p:cNvPr id="3" name="Slide Number Placeholder 2"/>
          <p:cNvSpPr>
            <a:spLocks noGrp="1"/>
          </p:cNvSpPr>
          <p:nvPr>
            <p:ph type="sldNum" sz="quarter" idx="12"/>
          </p:nvPr>
        </p:nvSpPr>
        <p:spPr/>
        <p:txBody>
          <a:bodyPr/>
          <a:lstStyle/>
          <a:p>
            <a:fld id="{5DEF24C8-F353-D84B-AC37-375C5B4E3774}" type="slidenum">
              <a:rPr lang="en-US" smtClean="0"/>
              <a:t>29</a:t>
            </a:fld>
            <a:endParaRPr lang="en-US"/>
          </a:p>
        </p:txBody>
      </p:sp>
    </p:spTree>
    <p:extLst>
      <p:ext uri="{BB962C8B-B14F-4D97-AF65-F5344CB8AC3E}">
        <p14:creationId xmlns:p14="http://schemas.microsoft.com/office/powerpoint/2010/main" val="22056895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662" t="17970" r="18695" b="29406"/>
          <a:stretch/>
        </p:blipFill>
        <p:spPr>
          <a:xfrm>
            <a:off x="1058109" y="1241783"/>
            <a:ext cx="7027782" cy="4791456"/>
          </a:xfrm>
          <a:prstGeom prst="rect">
            <a:avLst/>
          </a:prstGeom>
        </p:spPr>
      </p:pic>
      <p:sp>
        <p:nvSpPr>
          <p:cNvPr id="3" name="TextBox 2"/>
          <p:cNvSpPr txBox="1"/>
          <p:nvPr/>
        </p:nvSpPr>
        <p:spPr>
          <a:xfrm>
            <a:off x="106874" y="265077"/>
            <a:ext cx="8930252" cy="584776"/>
          </a:xfrm>
          <a:prstGeom prst="rect">
            <a:avLst/>
          </a:prstGeom>
          <a:noFill/>
        </p:spPr>
        <p:txBody>
          <a:bodyPr wrap="square" rtlCol="0">
            <a:spAutoFit/>
          </a:bodyPr>
          <a:lstStyle/>
          <a:p>
            <a:pPr algn="ctr"/>
            <a:r>
              <a:rPr lang="en-US" sz="3200" dirty="0" smtClean="0"/>
              <a:t>Location of </a:t>
            </a:r>
            <a:r>
              <a:rPr lang="en-US" sz="3200" dirty="0" err="1" smtClean="0"/>
              <a:t>CalNex</a:t>
            </a:r>
            <a:r>
              <a:rPr lang="en-US" sz="3200" dirty="0" smtClean="0"/>
              <a:t>-LA Ground Campaign</a:t>
            </a:r>
            <a:endParaRPr lang="en-US" sz="3200" dirty="0"/>
          </a:p>
        </p:txBody>
      </p:sp>
      <p:sp>
        <p:nvSpPr>
          <p:cNvPr id="4" name="Oval 3"/>
          <p:cNvSpPr>
            <a:spLocks noChangeAspect="1"/>
          </p:cNvSpPr>
          <p:nvPr/>
        </p:nvSpPr>
        <p:spPr>
          <a:xfrm>
            <a:off x="3453800" y="3804242"/>
            <a:ext cx="103632" cy="103632"/>
          </a:xfrm>
          <a:prstGeom prst="ellipse">
            <a:avLst/>
          </a:prstGeom>
          <a:solidFill>
            <a:schemeClr val="accent3">
              <a:lumMod val="50000"/>
            </a:schemeClr>
          </a:solidFill>
          <a:ln>
            <a:solidFill>
              <a:schemeClr val="accent3">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5DEF24C8-F353-D84B-AC37-375C5B4E3774}" type="slidenum">
              <a:rPr lang="en-US" smtClean="0"/>
              <a:t>3</a:t>
            </a:fld>
            <a:endParaRPr lang="en-US"/>
          </a:p>
        </p:txBody>
      </p:sp>
    </p:spTree>
    <p:extLst>
      <p:ext uri="{BB962C8B-B14F-4D97-AF65-F5344CB8AC3E}">
        <p14:creationId xmlns:p14="http://schemas.microsoft.com/office/powerpoint/2010/main" val="40315000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3879" y="1224836"/>
            <a:ext cx="7436243" cy="2246769"/>
          </a:xfrm>
          <a:prstGeom prst="rect">
            <a:avLst/>
          </a:prstGeom>
          <a:noFill/>
        </p:spPr>
        <p:txBody>
          <a:bodyPr wrap="square" rtlCol="0">
            <a:spAutoFit/>
          </a:bodyPr>
          <a:lstStyle/>
          <a:p>
            <a:r>
              <a:rPr lang="en-US" sz="2800" dirty="0" smtClean="0"/>
              <a:t>This simple dilution calculation produces a diurnal pattern consistent with column determinations.</a:t>
            </a:r>
          </a:p>
          <a:p>
            <a:endParaRPr lang="en-US" sz="2800" dirty="0"/>
          </a:p>
          <a:p>
            <a:r>
              <a:rPr lang="en-US" sz="2800" dirty="0" smtClean="0"/>
              <a:t>Unlike remote sensing techniques, in situ measurements can give 24-hour patterns.</a:t>
            </a:r>
            <a:endParaRPr lang="en-US" sz="2800" dirty="0"/>
          </a:p>
        </p:txBody>
      </p:sp>
      <p:sp>
        <p:nvSpPr>
          <p:cNvPr id="4" name="Slide Number Placeholder 3"/>
          <p:cNvSpPr>
            <a:spLocks noGrp="1"/>
          </p:cNvSpPr>
          <p:nvPr>
            <p:ph type="sldNum" sz="quarter" idx="12"/>
          </p:nvPr>
        </p:nvSpPr>
        <p:spPr/>
        <p:txBody>
          <a:bodyPr/>
          <a:lstStyle/>
          <a:p>
            <a:fld id="{5DEF24C8-F353-D84B-AC37-375C5B4E3774}" type="slidenum">
              <a:rPr lang="en-US" smtClean="0"/>
              <a:t>30</a:t>
            </a:fld>
            <a:endParaRPr lang="en-US"/>
          </a:p>
        </p:txBody>
      </p:sp>
    </p:spTree>
    <p:extLst>
      <p:ext uri="{BB962C8B-B14F-4D97-AF65-F5344CB8AC3E}">
        <p14:creationId xmlns:p14="http://schemas.microsoft.com/office/powerpoint/2010/main" val="32760751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662" t="17970" r="18695" b="29406"/>
          <a:stretch/>
        </p:blipFill>
        <p:spPr>
          <a:xfrm>
            <a:off x="1219053" y="1559283"/>
            <a:ext cx="6705894" cy="4572000"/>
          </a:xfrm>
          <a:prstGeom prst="rect">
            <a:avLst/>
          </a:prstGeom>
        </p:spPr>
      </p:pic>
      <p:sp>
        <p:nvSpPr>
          <p:cNvPr id="3" name="TextBox 2"/>
          <p:cNvSpPr txBox="1"/>
          <p:nvPr/>
        </p:nvSpPr>
        <p:spPr>
          <a:xfrm>
            <a:off x="106874" y="163473"/>
            <a:ext cx="8930252" cy="1077218"/>
          </a:xfrm>
          <a:prstGeom prst="rect">
            <a:avLst/>
          </a:prstGeom>
          <a:noFill/>
        </p:spPr>
        <p:txBody>
          <a:bodyPr wrap="square" rtlCol="0">
            <a:spAutoFit/>
          </a:bodyPr>
          <a:lstStyle/>
          <a:p>
            <a:pPr algn="ctr"/>
            <a:r>
              <a:rPr lang="en-US" sz="3200" dirty="0" smtClean="0"/>
              <a:t>Locations of </a:t>
            </a:r>
            <a:r>
              <a:rPr lang="en-US" sz="3200" dirty="0" err="1" smtClean="0"/>
              <a:t>CalNex</a:t>
            </a:r>
            <a:r>
              <a:rPr lang="en-US" sz="3200" dirty="0" smtClean="0"/>
              <a:t>-LA Ground Campaign (Pasadena) and Background Site (Palos Verdes)</a:t>
            </a:r>
            <a:endParaRPr lang="en-US" sz="3200" dirty="0"/>
          </a:p>
        </p:txBody>
      </p:sp>
      <p:sp>
        <p:nvSpPr>
          <p:cNvPr id="5" name="Slide Number Placeholder 4"/>
          <p:cNvSpPr>
            <a:spLocks noGrp="1"/>
          </p:cNvSpPr>
          <p:nvPr>
            <p:ph type="sldNum" sz="quarter" idx="12"/>
          </p:nvPr>
        </p:nvSpPr>
        <p:spPr/>
        <p:txBody>
          <a:bodyPr/>
          <a:lstStyle/>
          <a:p>
            <a:fld id="{5DEF24C8-F353-D84B-AC37-375C5B4E3774}" type="slidenum">
              <a:rPr lang="en-US" smtClean="0"/>
              <a:t>31</a:t>
            </a:fld>
            <a:endParaRPr lang="en-US"/>
          </a:p>
        </p:txBody>
      </p:sp>
    </p:spTree>
    <p:extLst>
      <p:ext uri="{BB962C8B-B14F-4D97-AF65-F5344CB8AC3E}">
        <p14:creationId xmlns:p14="http://schemas.microsoft.com/office/powerpoint/2010/main" val="23203356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0699" y="75445"/>
            <a:ext cx="5702603" cy="584776"/>
          </a:xfrm>
          <a:prstGeom prst="rect">
            <a:avLst/>
          </a:prstGeom>
          <a:noFill/>
        </p:spPr>
        <p:txBody>
          <a:bodyPr wrap="none" rtlCol="0">
            <a:spAutoFit/>
          </a:bodyPr>
          <a:lstStyle/>
          <a:p>
            <a:r>
              <a:rPr lang="en-US" sz="3200" dirty="0" smtClean="0"/>
              <a:t>Time Series of CO</a:t>
            </a:r>
            <a:r>
              <a:rPr lang="en-US" sz="3200" baseline="-25000" dirty="0" smtClean="0"/>
              <a:t>2</a:t>
            </a:r>
            <a:r>
              <a:rPr lang="en-US" sz="3200" dirty="0" smtClean="0"/>
              <a:t>, CO, and PBLH</a:t>
            </a:r>
            <a:endParaRPr lang="en-US" sz="3200" dirty="0"/>
          </a:p>
        </p:txBody>
      </p:sp>
      <p:sp>
        <p:nvSpPr>
          <p:cNvPr id="4" name="TextBox 3"/>
          <p:cNvSpPr txBox="1"/>
          <p:nvPr/>
        </p:nvSpPr>
        <p:spPr>
          <a:xfrm>
            <a:off x="442792" y="6086675"/>
            <a:ext cx="8258416" cy="707886"/>
          </a:xfrm>
          <a:prstGeom prst="rect">
            <a:avLst/>
          </a:prstGeom>
          <a:noFill/>
        </p:spPr>
        <p:txBody>
          <a:bodyPr wrap="none" rtlCol="0">
            <a:spAutoFit/>
          </a:bodyPr>
          <a:lstStyle/>
          <a:p>
            <a:r>
              <a:rPr lang="en-US" sz="2000" dirty="0" smtClean="0"/>
              <a:t>CO</a:t>
            </a:r>
            <a:r>
              <a:rPr lang="en-US" sz="2000" baseline="-25000" dirty="0" smtClean="0"/>
              <a:t>2</a:t>
            </a:r>
            <a:r>
              <a:rPr lang="en-US" sz="2000" dirty="0" smtClean="0"/>
              <a:t> by cavity ring-down spectroscopy, CO by vacuum ultraviolet fluorescence, </a:t>
            </a:r>
          </a:p>
          <a:p>
            <a:r>
              <a:rPr lang="en-US" sz="2000" dirty="0" smtClean="0"/>
              <a:t>PBLH by </a:t>
            </a:r>
            <a:r>
              <a:rPr lang="en-US" sz="2000" dirty="0" err="1" smtClean="0"/>
              <a:t>Lidar</a:t>
            </a:r>
            <a:endParaRPr lang="en-US" sz="2000" dirty="0"/>
          </a:p>
        </p:txBody>
      </p:sp>
      <p:pic>
        <p:nvPicPr>
          <p:cNvPr id="5" name="Picture 4"/>
          <p:cNvPicPr>
            <a:picLocks noChangeAspect="1"/>
          </p:cNvPicPr>
          <p:nvPr/>
        </p:nvPicPr>
        <p:blipFill rotWithShape="1">
          <a:blip r:embed="rId2"/>
          <a:srcRect l="10305" t="9627" r="13007" b="52407"/>
          <a:stretch/>
        </p:blipFill>
        <p:spPr>
          <a:xfrm>
            <a:off x="290227" y="660221"/>
            <a:ext cx="8563546" cy="5486400"/>
          </a:xfrm>
          <a:prstGeom prst="rect">
            <a:avLst/>
          </a:prstGeom>
        </p:spPr>
      </p:pic>
      <p:sp>
        <p:nvSpPr>
          <p:cNvPr id="6" name="Slide Number Placeholder 5"/>
          <p:cNvSpPr>
            <a:spLocks noGrp="1"/>
          </p:cNvSpPr>
          <p:nvPr>
            <p:ph type="sldNum" sz="quarter" idx="12"/>
          </p:nvPr>
        </p:nvSpPr>
        <p:spPr/>
        <p:txBody>
          <a:bodyPr/>
          <a:lstStyle/>
          <a:p>
            <a:fld id="{5DEF24C8-F353-D84B-AC37-375C5B4E3774}" type="slidenum">
              <a:rPr lang="en-US" smtClean="0"/>
              <a:t>4</a:t>
            </a:fld>
            <a:endParaRPr lang="en-US"/>
          </a:p>
        </p:txBody>
      </p:sp>
    </p:spTree>
    <p:extLst>
      <p:ext uri="{BB962C8B-B14F-4D97-AF65-F5344CB8AC3E}">
        <p14:creationId xmlns:p14="http://schemas.microsoft.com/office/powerpoint/2010/main" val="4913576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0699" y="75445"/>
            <a:ext cx="5702603" cy="584776"/>
          </a:xfrm>
          <a:prstGeom prst="rect">
            <a:avLst/>
          </a:prstGeom>
          <a:noFill/>
        </p:spPr>
        <p:txBody>
          <a:bodyPr wrap="none" rtlCol="0">
            <a:spAutoFit/>
          </a:bodyPr>
          <a:lstStyle/>
          <a:p>
            <a:r>
              <a:rPr lang="en-US" sz="3200" dirty="0" smtClean="0"/>
              <a:t>Time Series of CO</a:t>
            </a:r>
            <a:r>
              <a:rPr lang="en-US" sz="3200" baseline="-25000" dirty="0" smtClean="0"/>
              <a:t>2</a:t>
            </a:r>
            <a:r>
              <a:rPr lang="en-US" sz="3200" dirty="0" smtClean="0"/>
              <a:t>, CO, and PBLH</a:t>
            </a:r>
            <a:endParaRPr lang="en-US" sz="3200" dirty="0"/>
          </a:p>
        </p:txBody>
      </p:sp>
      <p:sp>
        <p:nvSpPr>
          <p:cNvPr id="4" name="TextBox 3"/>
          <p:cNvSpPr txBox="1"/>
          <p:nvPr/>
        </p:nvSpPr>
        <p:spPr>
          <a:xfrm>
            <a:off x="442792" y="6086675"/>
            <a:ext cx="8258416" cy="707886"/>
          </a:xfrm>
          <a:prstGeom prst="rect">
            <a:avLst/>
          </a:prstGeom>
          <a:noFill/>
        </p:spPr>
        <p:txBody>
          <a:bodyPr wrap="none" rtlCol="0">
            <a:spAutoFit/>
          </a:bodyPr>
          <a:lstStyle/>
          <a:p>
            <a:r>
              <a:rPr lang="en-US" sz="2000" dirty="0" smtClean="0"/>
              <a:t>CO</a:t>
            </a:r>
            <a:r>
              <a:rPr lang="en-US" sz="2000" baseline="-25000" dirty="0" smtClean="0"/>
              <a:t>2</a:t>
            </a:r>
            <a:r>
              <a:rPr lang="en-US" sz="2000" dirty="0" smtClean="0"/>
              <a:t> by cavity ring-down spectroscopy, CO by vacuum ultraviolet fluorescence, </a:t>
            </a:r>
          </a:p>
          <a:p>
            <a:r>
              <a:rPr lang="en-US" sz="2000" dirty="0" smtClean="0"/>
              <a:t>PBLH by </a:t>
            </a:r>
            <a:r>
              <a:rPr lang="en-US" sz="2000" dirty="0" err="1" smtClean="0"/>
              <a:t>Lidar</a:t>
            </a:r>
            <a:r>
              <a:rPr lang="en-US" sz="2000" dirty="0" smtClean="0"/>
              <a:t>, </a:t>
            </a:r>
            <a:r>
              <a:rPr lang="en-US" sz="2000" dirty="0" smtClean="0">
                <a:latin typeface="Symbol" charset="2"/>
                <a:cs typeface="Symbol" charset="2"/>
              </a:rPr>
              <a:t>D</a:t>
            </a:r>
            <a:r>
              <a:rPr lang="en-US" sz="2000" baseline="30000" dirty="0" smtClean="0"/>
              <a:t>14</a:t>
            </a:r>
            <a:r>
              <a:rPr lang="en-US" sz="2000" dirty="0" smtClean="0"/>
              <a:t>C by accelerator mass spectrometry</a:t>
            </a:r>
            <a:endParaRPr lang="en-US" sz="2000" dirty="0"/>
          </a:p>
        </p:txBody>
      </p:sp>
      <p:pic>
        <p:nvPicPr>
          <p:cNvPr id="6" name="Picture 5"/>
          <p:cNvPicPr>
            <a:picLocks noChangeAspect="1"/>
          </p:cNvPicPr>
          <p:nvPr/>
        </p:nvPicPr>
        <p:blipFill rotWithShape="1">
          <a:blip r:embed="rId2"/>
          <a:srcRect l="10305" t="9627" r="13007" b="52407"/>
          <a:stretch/>
        </p:blipFill>
        <p:spPr>
          <a:xfrm>
            <a:off x="290228" y="660221"/>
            <a:ext cx="8563545" cy="5486400"/>
          </a:xfrm>
          <a:prstGeom prst="rect">
            <a:avLst/>
          </a:prstGeom>
        </p:spPr>
      </p:pic>
      <p:sp>
        <p:nvSpPr>
          <p:cNvPr id="7" name="Slide Number Placeholder 6"/>
          <p:cNvSpPr>
            <a:spLocks noGrp="1"/>
          </p:cNvSpPr>
          <p:nvPr>
            <p:ph type="sldNum" sz="quarter" idx="12"/>
          </p:nvPr>
        </p:nvSpPr>
        <p:spPr/>
        <p:txBody>
          <a:bodyPr/>
          <a:lstStyle/>
          <a:p>
            <a:fld id="{5DEF24C8-F353-D84B-AC37-375C5B4E3774}" type="slidenum">
              <a:rPr lang="en-US" smtClean="0"/>
              <a:t>5</a:t>
            </a:fld>
            <a:endParaRPr lang="en-US"/>
          </a:p>
        </p:txBody>
      </p:sp>
    </p:spTree>
    <p:extLst>
      <p:ext uri="{BB962C8B-B14F-4D97-AF65-F5344CB8AC3E}">
        <p14:creationId xmlns:p14="http://schemas.microsoft.com/office/powerpoint/2010/main" val="39290454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3775" y="1144284"/>
            <a:ext cx="7906426" cy="4417828"/>
          </a:xfrm>
          <a:prstGeom prst="rect">
            <a:avLst/>
          </a:prstGeom>
        </p:spPr>
      </p:pic>
      <p:sp>
        <p:nvSpPr>
          <p:cNvPr id="3" name="TextBox 2"/>
          <p:cNvSpPr txBox="1"/>
          <p:nvPr/>
        </p:nvSpPr>
        <p:spPr>
          <a:xfrm>
            <a:off x="704110" y="348033"/>
            <a:ext cx="7766068" cy="584776"/>
          </a:xfrm>
          <a:prstGeom prst="rect">
            <a:avLst/>
          </a:prstGeom>
          <a:noFill/>
        </p:spPr>
        <p:txBody>
          <a:bodyPr wrap="none" rtlCol="0">
            <a:spAutoFit/>
          </a:bodyPr>
          <a:lstStyle/>
          <a:p>
            <a:r>
              <a:rPr lang="en-US" sz="3200" dirty="0" smtClean="0"/>
              <a:t>Diurnal variations in CO</a:t>
            </a:r>
            <a:r>
              <a:rPr lang="en-US" sz="3200" baseline="-25000" dirty="0" smtClean="0"/>
              <a:t>2</a:t>
            </a:r>
            <a:r>
              <a:rPr lang="en-US" sz="3200" dirty="0" smtClean="0"/>
              <a:t> and CO mixing ratios</a:t>
            </a:r>
            <a:endParaRPr lang="en-US" sz="3200" dirty="0"/>
          </a:p>
        </p:txBody>
      </p:sp>
      <p:sp>
        <p:nvSpPr>
          <p:cNvPr id="4" name="TextBox 3"/>
          <p:cNvSpPr txBox="1"/>
          <p:nvPr/>
        </p:nvSpPr>
        <p:spPr>
          <a:xfrm>
            <a:off x="209355" y="5798847"/>
            <a:ext cx="8783274" cy="707886"/>
          </a:xfrm>
          <a:prstGeom prst="rect">
            <a:avLst/>
          </a:prstGeom>
          <a:noFill/>
        </p:spPr>
        <p:txBody>
          <a:bodyPr wrap="none" rtlCol="0">
            <a:spAutoFit/>
          </a:bodyPr>
          <a:lstStyle/>
          <a:p>
            <a:r>
              <a:rPr lang="en-US" sz="2000" dirty="0" smtClean="0"/>
              <a:t>The CO</a:t>
            </a:r>
            <a:r>
              <a:rPr lang="en-US" sz="2000" baseline="-25000" dirty="0" smtClean="0"/>
              <a:t>2</a:t>
            </a:r>
            <a:r>
              <a:rPr lang="en-US" sz="2000" dirty="0" smtClean="0"/>
              <a:t> pattern differs from that of CO because of daytime photosynthetic uptake.</a:t>
            </a:r>
          </a:p>
          <a:p>
            <a:r>
              <a:rPr lang="en-US" sz="2000" dirty="0" smtClean="0"/>
              <a:t>Concentrations are higher during early mornings on weekends than weekdays.</a:t>
            </a:r>
          </a:p>
        </p:txBody>
      </p:sp>
      <p:sp>
        <p:nvSpPr>
          <p:cNvPr id="5" name="Slide Number Placeholder 4"/>
          <p:cNvSpPr>
            <a:spLocks noGrp="1"/>
          </p:cNvSpPr>
          <p:nvPr>
            <p:ph type="sldNum" sz="quarter" idx="12"/>
          </p:nvPr>
        </p:nvSpPr>
        <p:spPr/>
        <p:txBody>
          <a:bodyPr/>
          <a:lstStyle/>
          <a:p>
            <a:fld id="{5DEF24C8-F353-D84B-AC37-375C5B4E3774}" type="slidenum">
              <a:rPr lang="en-US" smtClean="0"/>
              <a:t>6</a:t>
            </a:fld>
            <a:endParaRPr lang="en-US"/>
          </a:p>
        </p:txBody>
      </p:sp>
    </p:spTree>
    <p:extLst>
      <p:ext uri="{BB962C8B-B14F-4D97-AF65-F5344CB8AC3E}">
        <p14:creationId xmlns:p14="http://schemas.microsoft.com/office/powerpoint/2010/main" val="33898710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22311" y="4702988"/>
            <a:ext cx="3948046" cy="565867"/>
            <a:chOff x="3822311" y="4702988"/>
            <a:chExt cx="3948046" cy="565867"/>
          </a:xfrm>
          <a:solidFill>
            <a:schemeClr val="bg1"/>
          </a:solidFill>
          <a:effectLst/>
        </p:grpSpPr>
        <p:sp>
          <p:nvSpPr>
            <p:cNvPr id="3" name="Rectangle 2"/>
            <p:cNvSpPr/>
            <p:nvPr/>
          </p:nvSpPr>
          <p:spPr>
            <a:xfrm>
              <a:off x="5922068" y="4702988"/>
              <a:ext cx="1848289" cy="565867"/>
            </a:xfrm>
            <a:prstGeom prst="rect">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Rectangle 3"/>
            <p:cNvSpPr/>
            <p:nvPr/>
          </p:nvSpPr>
          <p:spPr>
            <a:xfrm>
              <a:off x="3822311" y="4979634"/>
              <a:ext cx="2099757" cy="289221"/>
            </a:xfrm>
            <a:prstGeom prst="rect">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2"/>
          <a:srcRect l="5571" t="9902" r="17556" b="52693"/>
          <a:stretch/>
        </p:blipFill>
        <p:spPr>
          <a:xfrm>
            <a:off x="298805" y="1362099"/>
            <a:ext cx="8546390" cy="5381678"/>
          </a:xfrm>
          <a:prstGeom prst="rect">
            <a:avLst/>
          </a:prstGeom>
        </p:spPr>
      </p:pic>
      <p:sp>
        <p:nvSpPr>
          <p:cNvPr id="7" name="TextBox 6"/>
          <p:cNvSpPr txBox="1"/>
          <p:nvPr/>
        </p:nvSpPr>
        <p:spPr>
          <a:xfrm>
            <a:off x="853348" y="234871"/>
            <a:ext cx="7437305" cy="1077218"/>
          </a:xfrm>
          <a:prstGeom prst="rect">
            <a:avLst/>
          </a:prstGeom>
          <a:noFill/>
        </p:spPr>
        <p:txBody>
          <a:bodyPr wrap="square" rtlCol="0">
            <a:spAutoFit/>
          </a:bodyPr>
          <a:lstStyle/>
          <a:p>
            <a:r>
              <a:rPr lang="en-US" sz="3200" dirty="0" smtClean="0"/>
              <a:t>Weekday and Weekend Diurnal Variation of Boundary Layer Height above Ground Level</a:t>
            </a:r>
            <a:endParaRPr lang="en-US" sz="3200" dirty="0"/>
          </a:p>
        </p:txBody>
      </p:sp>
      <p:sp>
        <p:nvSpPr>
          <p:cNvPr id="8" name="Slide Number Placeholder 7"/>
          <p:cNvSpPr>
            <a:spLocks noGrp="1"/>
          </p:cNvSpPr>
          <p:nvPr>
            <p:ph type="sldNum" sz="quarter" idx="12"/>
          </p:nvPr>
        </p:nvSpPr>
        <p:spPr/>
        <p:txBody>
          <a:bodyPr/>
          <a:lstStyle/>
          <a:p>
            <a:fld id="{5DEF24C8-F353-D84B-AC37-375C5B4E3774}" type="slidenum">
              <a:rPr lang="en-US" smtClean="0"/>
              <a:t>7</a:t>
            </a:fld>
            <a:endParaRPr lang="en-US"/>
          </a:p>
        </p:txBody>
      </p:sp>
    </p:spTree>
    <p:extLst>
      <p:ext uri="{BB962C8B-B14F-4D97-AF65-F5344CB8AC3E}">
        <p14:creationId xmlns:p14="http://schemas.microsoft.com/office/powerpoint/2010/main" val="7489548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943" t="9902" r="8066" b="52509"/>
          <a:stretch/>
        </p:blipFill>
        <p:spPr>
          <a:xfrm>
            <a:off x="968152" y="1205880"/>
            <a:ext cx="7342862" cy="4252712"/>
          </a:xfrm>
          <a:prstGeom prst="rect">
            <a:avLst/>
          </a:prstGeom>
        </p:spPr>
      </p:pic>
      <p:sp>
        <p:nvSpPr>
          <p:cNvPr id="4" name="TextBox 3"/>
          <p:cNvSpPr txBox="1"/>
          <p:nvPr/>
        </p:nvSpPr>
        <p:spPr>
          <a:xfrm>
            <a:off x="0" y="149859"/>
            <a:ext cx="9144000" cy="1077218"/>
          </a:xfrm>
          <a:prstGeom prst="rect">
            <a:avLst/>
          </a:prstGeom>
          <a:noFill/>
        </p:spPr>
        <p:txBody>
          <a:bodyPr wrap="square" rtlCol="0">
            <a:spAutoFit/>
          </a:bodyPr>
          <a:lstStyle/>
          <a:p>
            <a:pPr algn="ctr"/>
            <a:r>
              <a:rPr lang="en-US" sz="3200" dirty="0" smtClean="0"/>
              <a:t>Diurnal Variation of CO</a:t>
            </a:r>
            <a:r>
              <a:rPr lang="en-US" sz="3200" baseline="-25000" dirty="0" smtClean="0"/>
              <a:t>2</a:t>
            </a:r>
            <a:r>
              <a:rPr lang="en-US" sz="3200" dirty="0" smtClean="0"/>
              <a:t> and CO in Excess of Background Levels</a:t>
            </a:r>
            <a:endParaRPr lang="en-US" sz="3200" dirty="0"/>
          </a:p>
        </p:txBody>
      </p:sp>
      <p:sp>
        <p:nvSpPr>
          <p:cNvPr id="5" name="TextBox 4"/>
          <p:cNvSpPr txBox="1"/>
          <p:nvPr/>
        </p:nvSpPr>
        <p:spPr>
          <a:xfrm>
            <a:off x="1265709" y="5388463"/>
            <a:ext cx="6740948" cy="1323439"/>
          </a:xfrm>
          <a:prstGeom prst="rect">
            <a:avLst/>
          </a:prstGeom>
          <a:noFill/>
        </p:spPr>
        <p:txBody>
          <a:bodyPr wrap="none" rtlCol="0">
            <a:spAutoFit/>
          </a:bodyPr>
          <a:lstStyle/>
          <a:p>
            <a:r>
              <a:rPr lang="en-US" sz="2000" dirty="0" smtClean="0"/>
              <a:t>Background for CO</a:t>
            </a:r>
            <a:r>
              <a:rPr lang="en-US" sz="2000" baseline="-25000" dirty="0" smtClean="0"/>
              <a:t>2</a:t>
            </a:r>
            <a:r>
              <a:rPr lang="en-US" sz="2000" dirty="0" smtClean="0"/>
              <a:t> = 393.1 ppm, from Palos Verdes</a:t>
            </a:r>
          </a:p>
          <a:p>
            <a:r>
              <a:rPr lang="en-US" sz="2000" dirty="0" smtClean="0"/>
              <a:t>Background for CO = 110.8 ppb, from NOAA THD and POC30N</a:t>
            </a:r>
          </a:p>
          <a:p>
            <a:endParaRPr lang="en-US" sz="2000" dirty="0" smtClean="0"/>
          </a:p>
          <a:p>
            <a:r>
              <a:rPr lang="en-US" sz="2000" dirty="0" smtClean="0"/>
              <a:t>15-35 ppm CO</a:t>
            </a:r>
            <a:r>
              <a:rPr lang="en-US" sz="2000" baseline="-25000" dirty="0" smtClean="0"/>
              <a:t>2</a:t>
            </a:r>
            <a:r>
              <a:rPr lang="en-US" sz="2000" dirty="0" smtClean="0"/>
              <a:t> and 125-250 ppb CO were added at the surface.</a:t>
            </a:r>
          </a:p>
        </p:txBody>
      </p:sp>
      <p:sp>
        <p:nvSpPr>
          <p:cNvPr id="6" name="Slide Number Placeholder 5"/>
          <p:cNvSpPr>
            <a:spLocks noGrp="1"/>
          </p:cNvSpPr>
          <p:nvPr>
            <p:ph type="sldNum" sz="quarter" idx="12"/>
          </p:nvPr>
        </p:nvSpPr>
        <p:spPr/>
        <p:txBody>
          <a:bodyPr/>
          <a:lstStyle/>
          <a:p>
            <a:fld id="{5DEF24C8-F353-D84B-AC37-375C5B4E3774}" type="slidenum">
              <a:rPr lang="en-US" smtClean="0"/>
              <a:t>8</a:t>
            </a:fld>
            <a:endParaRPr lang="en-US"/>
          </a:p>
        </p:txBody>
      </p:sp>
    </p:spTree>
    <p:extLst>
      <p:ext uri="{BB962C8B-B14F-4D97-AF65-F5344CB8AC3E}">
        <p14:creationId xmlns:p14="http://schemas.microsoft.com/office/powerpoint/2010/main" val="209074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871402"/>
            <a:ext cx="9144000" cy="892552"/>
          </a:xfrm>
          <a:prstGeom prst="rect">
            <a:avLst/>
          </a:prstGeom>
          <a:noFill/>
        </p:spPr>
        <p:txBody>
          <a:bodyPr wrap="square" rtlCol="0">
            <a:spAutoFit/>
          </a:bodyPr>
          <a:lstStyle/>
          <a:p>
            <a:pPr algn="ctr"/>
            <a:r>
              <a:rPr lang="en-US" sz="2000" dirty="0" smtClean="0"/>
              <a:t>Variation in the planetary boundary layer height dominates the observed CO</a:t>
            </a:r>
            <a:r>
              <a:rPr lang="en-US" sz="2000" baseline="-25000" dirty="0" smtClean="0"/>
              <a:t>2</a:t>
            </a:r>
            <a:r>
              <a:rPr lang="en-US" sz="2000" dirty="0" smtClean="0"/>
              <a:t> pattern.</a:t>
            </a:r>
          </a:p>
          <a:p>
            <a:pPr algn="ctr"/>
            <a:endParaRPr lang="en-US" sz="1200" dirty="0"/>
          </a:p>
          <a:p>
            <a:pPr algn="ctr"/>
            <a:r>
              <a:rPr lang="en-US" sz="2000" dirty="0" smtClean="0"/>
              <a:t>0.8-1.9 ppm CO</a:t>
            </a:r>
            <a:r>
              <a:rPr lang="en-US" sz="2000" baseline="-25000" dirty="0" smtClean="0"/>
              <a:t>2</a:t>
            </a:r>
            <a:r>
              <a:rPr lang="en-US" sz="2000" dirty="0" smtClean="0"/>
              <a:t> and 4-22 ppb CO were added to the column.</a:t>
            </a:r>
            <a:endParaRPr lang="en-US" sz="2000" dirty="0"/>
          </a:p>
        </p:txBody>
      </p:sp>
      <p:sp>
        <p:nvSpPr>
          <p:cNvPr id="4" name="TextBox 3"/>
          <p:cNvSpPr txBox="1"/>
          <p:nvPr/>
        </p:nvSpPr>
        <p:spPr>
          <a:xfrm>
            <a:off x="1197241" y="19484"/>
            <a:ext cx="6749519" cy="1077218"/>
          </a:xfrm>
          <a:prstGeom prst="rect">
            <a:avLst/>
          </a:prstGeom>
          <a:noFill/>
        </p:spPr>
        <p:txBody>
          <a:bodyPr wrap="square" rtlCol="0">
            <a:spAutoFit/>
          </a:bodyPr>
          <a:lstStyle/>
          <a:p>
            <a:pPr algn="ctr"/>
            <a:r>
              <a:rPr lang="en-US" sz="3200" dirty="0" smtClean="0"/>
              <a:t>Calculation of Local Contribution to Column CO</a:t>
            </a:r>
            <a:r>
              <a:rPr lang="en-US" sz="3200" baseline="-25000" dirty="0" smtClean="0"/>
              <a:t>2</a:t>
            </a:r>
            <a:r>
              <a:rPr lang="en-US" sz="3200" dirty="0" smtClean="0"/>
              <a:t> and CO</a:t>
            </a:r>
            <a:endParaRPr lang="en-US" sz="3200" baseline="-25000" dirty="0"/>
          </a:p>
        </p:txBody>
      </p:sp>
      <p:sp>
        <p:nvSpPr>
          <p:cNvPr id="7" name="Slide Number Placeholder 6"/>
          <p:cNvSpPr>
            <a:spLocks noGrp="1"/>
          </p:cNvSpPr>
          <p:nvPr>
            <p:ph type="sldNum" sz="quarter" idx="12"/>
          </p:nvPr>
        </p:nvSpPr>
        <p:spPr/>
        <p:txBody>
          <a:bodyPr/>
          <a:lstStyle/>
          <a:p>
            <a:fld id="{5DEF24C8-F353-D84B-AC37-375C5B4E3774}" type="slidenum">
              <a:rPr lang="en-US" smtClean="0"/>
              <a:t>9</a:t>
            </a:fld>
            <a:endParaRPr lang="en-US"/>
          </a:p>
        </p:txBody>
      </p:sp>
      <p:pic>
        <p:nvPicPr>
          <p:cNvPr id="8" name="Picture 7"/>
          <p:cNvPicPr>
            <a:picLocks noChangeAspect="1"/>
          </p:cNvPicPr>
          <p:nvPr/>
        </p:nvPicPr>
        <p:blipFill rotWithShape="1">
          <a:blip r:embed="rId2"/>
          <a:srcRect l="17735" t="12222" r="12527" b="55740"/>
          <a:stretch/>
        </p:blipFill>
        <p:spPr>
          <a:xfrm>
            <a:off x="542991" y="1080897"/>
            <a:ext cx="8058019" cy="4790505"/>
          </a:xfrm>
          <a:prstGeom prst="rect">
            <a:avLst/>
          </a:prstGeom>
        </p:spPr>
      </p:pic>
    </p:spTree>
    <p:extLst>
      <p:ext uri="{BB962C8B-B14F-4D97-AF65-F5344CB8AC3E}">
        <p14:creationId xmlns:p14="http://schemas.microsoft.com/office/powerpoint/2010/main" val="12326859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4823</TotalTime>
  <Words>990</Words>
  <Application>Microsoft Macintosh PowerPoint</Application>
  <PresentationFormat>On-screen Show (4:3)</PresentationFormat>
  <Paragraphs>115</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Diurnal Variations of CO2 Emissions during CalNex-LA: Magnitude and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Newman</dc:creator>
  <cp:lastModifiedBy>Sally Newman</cp:lastModifiedBy>
  <cp:revision>58</cp:revision>
  <dcterms:created xsi:type="dcterms:W3CDTF">2011-05-12T20:27:07Z</dcterms:created>
  <dcterms:modified xsi:type="dcterms:W3CDTF">2011-05-16T19:34:41Z</dcterms:modified>
</cp:coreProperties>
</file>