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2" r:id="rId2"/>
    <p:sldId id="258" r:id="rId3"/>
    <p:sldId id="260" r:id="rId4"/>
    <p:sldId id="264" r:id="rId5"/>
    <p:sldId id="263" r:id="rId6"/>
    <p:sldId id="286" r:id="rId7"/>
    <p:sldId id="320" r:id="rId8"/>
    <p:sldId id="309" r:id="rId9"/>
    <p:sldId id="267" r:id="rId10"/>
    <p:sldId id="315" r:id="rId11"/>
    <p:sldId id="299" r:id="rId12"/>
    <p:sldId id="310" r:id="rId13"/>
    <p:sldId id="316" r:id="rId14"/>
    <p:sldId id="304" r:id="rId15"/>
    <p:sldId id="313" r:id="rId16"/>
    <p:sldId id="314" r:id="rId17"/>
    <p:sldId id="318" r:id="rId18"/>
    <p:sldId id="317" r:id="rId19"/>
    <p:sldId id="301" r:id="rId20"/>
    <p:sldId id="306" r:id="rId21"/>
    <p:sldId id="277" r:id="rId22"/>
    <p:sldId id="319" r:id="rId23"/>
    <p:sldId id="282" r:id="rId24"/>
    <p:sldId id="31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9" autoAdjust="0"/>
    <p:restoredTop sz="85072" autoAdjust="0"/>
  </p:normalViewPr>
  <p:slideViewPr>
    <p:cSldViewPr>
      <p:cViewPr>
        <p:scale>
          <a:sx n="90" d="100"/>
          <a:sy n="90" d="100"/>
        </p:scale>
        <p:origin x="-528" y="4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DFABE-E943-49BD-B37F-CEC7CEAF1990}" type="datetimeFigureOut">
              <a:rPr lang="en-US" smtClean="0"/>
              <a:pPr/>
              <a:t>5/15/2011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0AC931-52AD-4A5F-853F-95AA9A091B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meant to be an overview slide, with most changes discussed on next slide</a:t>
            </a:r>
            <a:r>
              <a:rPr lang="en-US" baseline="0" dirty="0" smtClean="0"/>
              <a:t> when we zoom into 172 degrees</a:t>
            </a:r>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looking at different elevations,</a:t>
            </a:r>
            <a:r>
              <a:rPr lang="en-US" baseline="0" dirty="0" smtClean="0"/>
              <a:t> you are looking at different altitudes. For example, -6 is looking into the basin, while 3 – above the boundary layer.</a:t>
            </a:r>
          </a:p>
          <a:p>
            <a:r>
              <a:rPr lang="en-US" baseline="0" dirty="0" smtClean="0"/>
              <a:t>NO2 levels are higher when looking downwards – not surprising as we expect in to be greater in the BL. O4 DSCDs increase as elevation angle become positive – longer </a:t>
            </a:r>
            <a:r>
              <a:rPr lang="en-US" baseline="0" dirty="0" err="1" smtClean="0"/>
              <a:t>pathlength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a:t>
            </a:r>
            <a:r>
              <a:rPr lang="en-US" baseline="0" dirty="0" smtClean="0"/>
              <a:t>simple example of retrieval is to express lower atmosphere in two well-mixed layers – BL and FT. Then we can retrieve concentrations in both.</a:t>
            </a:r>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a:t>
            </a:r>
            <a:r>
              <a:rPr lang="en-US" baseline="0" dirty="0" smtClean="0"/>
              <a:t>slide shows results of calculations for may 31</a:t>
            </a:r>
            <a:r>
              <a:rPr lang="en-US" baseline="30000" dirty="0" smtClean="0"/>
              <a:t>st</a:t>
            </a:r>
            <a:r>
              <a:rPr lang="en-US" baseline="0" dirty="0" smtClean="0"/>
              <a:t>. Top panel shoes BLH values we used. They were measured by </a:t>
            </a:r>
            <a:r>
              <a:rPr lang="en-US" baseline="0" dirty="0" err="1" smtClean="0"/>
              <a:t>celiometer</a:t>
            </a:r>
            <a:r>
              <a:rPr lang="en-US" baseline="0" dirty="0" smtClean="0"/>
              <a:t> operated by </a:t>
            </a:r>
            <a:r>
              <a:rPr lang="en-US" baseline="0" dirty="0" smtClean="0"/>
              <a:t>UH.</a:t>
            </a:r>
          </a:p>
          <a:p>
            <a:r>
              <a:rPr lang="en-US" baseline="0" dirty="0" smtClean="0"/>
              <a:t>Middle </a:t>
            </a:r>
            <a:r>
              <a:rPr lang="en-US" baseline="0" dirty="0" smtClean="0"/>
              <a:t>panel is NO2 in FT, bottom in the BL.</a:t>
            </a:r>
          </a:p>
          <a:p>
            <a:r>
              <a:rPr lang="en-US" baseline="0" dirty="0" smtClean="0"/>
              <a:t>We see lower NO2 in the FT compared to the BL, which is expected. We also see that values from 3 azimuths agree well, which gives us confidence in our results. </a:t>
            </a:r>
          </a:p>
          <a:p>
            <a:r>
              <a:rPr lang="en-US" baseline="0" dirty="0" smtClean="0"/>
              <a:t>We also compared our retrieved NO2 in the BL with the LP-DOAS NO2 measurements that are presented in the dotted line on the bottom panel. LP was taking path averaged NO2 measurements from the top of the Millikan Library looking towards the mountains.</a:t>
            </a:r>
          </a:p>
          <a:p>
            <a:r>
              <a:rPr lang="en-US" baseline="0" dirty="0" smtClean="0"/>
              <a:t>Both instruments show good agreement.</a:t>
            </a:r>
          </a:p>
          <a:p>
            <a:endParaRPr lang="en-US" baseline="0" dirty="0" smtClean="0"/>
          </a:p>
          <a:p>
            <a:r>
              <a:rPr lang="en-US" baseline="0" dirty="0" smtClean="0"/>
              <a:t>If you have more time, you can go into explaining that FT NO2 shows less diurnal variations than BL NO2. </a:t>
            </a:r>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a:t>
            </a:r>
            <a:r>
              <a:rPr lang="en-US" baseline="0" dirty="0" smtClean="0"/>
              <a:t>slide shows results of calculations for may 31</a:t>
            </a:r>
            <a:r>
              <a:rPr lang="en-US" baseline="30000" dirty="0" smtClean="0"/>
              <a:t>st</a:t>
            </a:r>
            <a:r>
              <a:rPr lang="en-US" baseline="0" dirty="0" smtClean="0"/>
              <a:t>. Top panel shoes BLH values we used. They were measured by </a:t>
            </a:r>
            <a:r>
              <a:rPr lang="en-US" baseline="0" dirty="0" err="1" smtClean="0"/>
              <a:t>celiometer</a:t>
            </a:r>
            <a:r>
              <a:rPr lang="en-US" baseline="0" dirty="0" smtClean="0"/>
              <a:t> operated by UH.</a:t>
            </a:r>
          </a:p>
          <a:p>
            <a:r>
              <a:rPr lang="en-US" baseline="0" dirty="0" smtClean="0"/>
              <a:t>Middle panel is NO2 in FT, bottom in the BL.</a:t>
            </a:r>
          </a:p>
          <a:p>
            <a:r>
              <a:rPr lang="en-US" baseline="0" dirty="0" smtClean="0"/>
              <a:t>We see lower NO2 in the FT compared to the BL, which is expected. We also see that values from 3 azimuths agree well, which gives us confidence in our results. </a:t>
            </a:r>
          </a:p>
          <a:p>
            <a:r>
              <a:rPr lang="en-US" baseline="0" dirty="0" smtClean="0"/>
              <a:t>We also compared our retrieved NO2 in the BL with the LP-DOAS NO2 measurements that are presented in the dotted line on the bottom panel. LP was taking path averaged NO2 measurements from the top of the Millikan Library looking towards the mountains.</a:t>
            </a:r>
          </a:p>
          <a:p>
            <a:r>
              <a:rPr lang="en-US" baseline="0" dirty="0" smtClean="0"/>
              <a:t>Both instruments show good agreement.</a:t>
            </a:r>
          </a:p>
          <a:p>
            <a:endParaRPr lang="en-US" baseline="0" dirty="0" smtClean="0"/>
          </a:p>
          <a:p>
            <a:r>
              <a:rPr lang="en-US" baseline="0" dirty="0" smtClean="0"/>
              <a:t>If you have more time, you can go into explaining that FT NO2 shows less diurnal variations than BL NO2. </a:t>
            </a:r>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DD88FE-586E-4003-8D45-009EE711F34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a:r>
            <a:r>
              <a:rPr lang="en-US" baseline="0" dirty="0" smtClean="0"/>
              <a:t>is a schematic of observation geometry. Point out upwards and downwards looking elevation viewing angles.</a:t>
            </a:r>
          </a:p>
          <a:p>
            <a:r>
              <a:rPr lang="en-US" baseline="0" dirty="0" smtClean="0"/>
              <a:t>DSCD depends on trace gas spatial distribution. </a:t>
            </a:r>
          </a:p>
          <a:p>
            <a:r>
              <a:rPr lang="en-US" baseline="0" dirty="0" smtClean="0"/>
              <a:t>For trace gases, C distribution is what you ultimately want to retrieve, however, we have O4, with known vertical distribution.</a:t>
            </a:r>
          </a:p>
          <a:p>
            <a:r>
              <a:rPr lang="en-US" baseline="0" dirty="0" smtClean="0"/>
              <a:t> Therefore, by measuring O4, we obtain information on aerosol extinction that we then use to retrieve other trace gas vertical profiles.</a:t>
            </a:r>
          </a:p>
        </p:txBody>
      </p:sp>
      <p:sp>
        <p:nvSpPr>
          <p:cNvPr id="4" name="Slide Number Placeholder 3"/>
          <p:cNvSpPr>
            <a:spLocks noGrp="1"/>
          </p:cNvSpPr>
          <p:nvPr>
            <p:ph type="sldNum" sz="quarter" idx="10"/>
          </p:nvPr>
        </p:nvSpPr>
        <p:spPr/>
        <p:txBody>
          <a:bodyPr/>
          <a:lstStyle/>
          <a:p>
            <a:fld id="{E20AC931-52AD-4A5F-853F-95AA9A091B3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a:r>
            <a:r>
              <a:rPr lang="en-US" baseline="0" dirty="0" smtClean="0"/>
              <a:t>is a schematic of observation geometry. Point out upwards and downwards looking elevation viewing angles.</a:t>
            </a:r>
          </a:p>
          <a:p>
            <a:r>
              <a:rPr lang="en-US" baseline="0" dirty="0" smtClean="0"/>
              <a:t>DSCD depends on trace gas spatial distribution. </a:t>
            </a:r>
          </a:p>
          <a:p>
            <a:r>
              <a:rPr lang="en-US" baseline="0" dirty="0" smtClean="0"/>
              <a:t>For trace gases, C distribution is what you ultimately want to retrieve, however, we have O4, with known vertical distribution.</a:t>
            </a:r>
          </a:p>
          <a:p>
            <a:r>
              <a:rPr lang="en-US" baseline="0" dirty="0" smtClean="0"/>
              <a:t> Therefore, by measuring O4, we obtain information on aerosol extinction that we then use to retrieve other trace gas vertical profiles.</a:t>
            </a:r>
          </a:p>
        </p:txBody>
      </p:sp>
      <p:sp>
        <p:nvSpPr>
          <p:cNvPr id="4" name="Slide Number Placeholder 3"/>
          <p:cNvSpPr>
            <a:spLocks noGrp="1"/>
          </p:cNvSpPr>
          <p:nvPr>
            <p:ph type="sldNum" sz="quarter" idx="10"/>
          </p:nvPr>
        </p:nvSpPr>
        <p:spPr/>
        <p:txBody>
          <a:bodyPr/>
          <a:lstStyle/>
          <a:p>
            <a:fld id="{E20AC931-52AD-4A5F-853F-95AA9A091B3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know that </a:t>
            </a:r>
            <a:r>
              <a:rPr lang="en-US" baseline="0" dirty="0" err="1" smtClean="0"/>
              <a:t>rayleigh</a:t>
            </a:r>
            <a:r>
              <a:rPr lang="en-US" baseline="0" dirty="0" smtClean="0"/>
              <a:t> and </a:t>
            </a:r>
            <a:r>
              <a:rPr lang="en-US" baseline="0" dirty="0" err="1" smtClean="0"/>
              <a:t>lorentz-mie</a:t>
            </a:r>
            <a:r>
              <a:rPr lang="en-US" baseline="0" dirty="0" smtClean="0"/>
              <a:t> scattering are wavelength dependent, we should expect to see further (longer path length) the longer the wavelength is, and that it is reflected in our DSCD</a:t>
            </a:r>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E20AC931-52AD-4A5F-853F-95AA9A091B3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
            <a:ext cx="7772400" cy="762000"/>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79F1D5-540C-437F-8769-46CFD6FB6B7A}" type="datetimeFigureOut">
              <a:rPr lang="en-US" smtClean="0"/>
              <a:pPr/>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2A095-E027-4C51-829F-D949108EA527}" type="slidenum">
              <a:rPr lang="en-US" smtClean="0"/>
              <a:pPr/>
              <a:t>‹#›</a:t>
            </a:fld>
            <a:endParaRPr lang="en-US"/>
          </a:p>
        </p:txBody>
      </p:sp>
      <p:cxnSp>
        <p:nvCxnSpPr>
          <p:cNvPr id="8" name="Straight Connector 7"/>
          <p:cNvCxnSpPr/>
          <p:nvPr userDrawn="1"/>
        </p:nvCxnSpPr>
        <p:spPr>
          <a:xfrm>
            <a:off x="0" y="762000"/>
            <a:ext cx="9144000" cy="0"/>
          </a:xfrm>
          <a:prstGeom prst="line">
            <a:avLst/>
          </a:prstGeom>
          <a:ln w="38100">
            <a:gradFill flip="none" rotWithShape="1">
              <a:gsLst>
                <a:gs pos="0">
                  <a:schemeClr val="tx1"/>
                </a:gs>
                <a:gs pos="100000">
                  <a:schemeClr val="bg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9F1D5-540C-437F-8769-46CFD6FB6B7A}" type="datetimeFigureOut">
              <a:rPr lang="en-US" smtClean="0"/>
              <a:pPr/>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2A095-E027-4C51-829F-D949108EA5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9F1D5-540C-437F-8769-46CFD6FB6B7A}" type="datetimeFigureOut">
              <a:rPr lang="en-US" smtClean="0"/>
              <a:pPr/>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2A095-E027-4C51-829F-D949108EA52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9F1D5-540C-437F-8769-46CFD6FB6B7A}" type="datetimeFigureOut">
              <a:rPr lang="en-US" smtClean="0"/>
              <a:pPr/>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2A095-E027-4C51-829F-D949108EA5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9F1D5-540C-437F-8769-46CFD6FB6B7A}" type="datetimeFigureOut">
              <a:rPr lang="en-US" smtClean="0"/>
              <a:pPr/>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2A095-E027-4C51-829F-D949108EA5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79F1D5-540C-437F-8769-46CFD6FB6B7A}" type="datetimeFigureOut">
              <a:rPr lang="en-US" smtClean="0"/>
              <a:pPr/>
              <a:t>5/15/2011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2A095-E027-4C51-829F-D949108EA5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79F1D5-540C-437F-8769-46CFD6FB6B7A}" type="datetimeFigureOut">
              <a:rPr lang="en-US" smtClean="0"/>
              <a:pPr/>
              <a:t>5/15/2011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D2A095-E027-4C51-829F-D949108EA5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79F1D5-540C-437F-8769-46CFD6FB6B7A}" type="datetimeFigureOut">
              <a:rPr lang="en-US" smtClean="0"/>
              <a:pPr/>
              <a:t>5/15/2011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D2A095-E027-4C51-829F-D949108EA5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9F1D5-540C-437F-8769-46CFD6FB6B7A}" type="datetimeFigureOut">
              <a:rPr lang="en-US" smtClean="0"/>
              <a:pPr/>
              <a:t>5/15/2011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D2A095-E027-4C51-829F-D949108EA5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9F1D5-540C-437F-8769-46CFD6FB6B7A}" type="datetimeFigureOut">
              <a:rPr lang="en-US" smtClean="0"/>
              <a:pPr/>
              <a:t>5/15/2011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2A095-E027-4C51-829F-D949108EA5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9F1D5-540C-437F-8769-46CFD6FB6B7A}" type="datetimeFigureOut">
              <a:rPr lang="en-US" smtClean="0"/>
              <a:pPr/>
              <a:t>5/15/2011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2A095-E027-4C51-829F-D949108EA5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9F1D5-540C-437F-8769-46CFD6FB6B7A}" type="datetimeFigureOut">
              <a:rPr lang="en-US" smtClean="0"/>
              <a:pPr/>
              <a:t>5/15/2011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2A095-E027-4C51-829F-D949108EA5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3.e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4.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8.bin"/><Relationship Id="rId4" Type="http://schemas.openxmlformats.org/officeDocument/2006/relationships/package" Target="../embeddings/Microsoft_Office_PowerPoint_Presentation1.pptx"/></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Autofit/>
          </a:bodyPr>
          <a:lstStyle/>
          <a:p>
            <a:r>
              <a:rPr lang="en-US" sz="4000" b="1" dirty="0" smtClean="0">
                <a:latin typeface="+mn-lt"/>
                <a:cs typeface="Times New Roman" pitchFamily="18" charset="0"/>
              </a:rPr>
              <a:t>Measurements of pollutants and their spatial distributions over the Los Angeles Basin</a:t>
            </a:r>
            <a:endParaRPr lang="en-US" sz="4000" dirty="0">
              <a:latin typeface="+mn-lt"/>
            </a:endParaRPr>
          </a:p>
        </p:txBody>
      </p:sp>
      <p:sp>
        <p:nvSpPr>
          <p:cNvPr id="3" name="Subtitle 2"/>
          <p:cNvSpPr>
            <a:spLocks noGrp="1"/>
          </p:cNvSpPr>
          <p:nvPr>
            <p:ph type="subTitle" idx="1"/>
          </p:nvPr>
        </p:nvSpPr>
        <p:spPr>
          <a:xfrm>
            <a:off x="1371600" y="2895600"/>
            <a:ext cx="6400800" cy="1752600"/>
          </a:xfrm>
        </p:spPr>
        <p:txBody>
          <a:bodyPr>
            <a:normAutofit fontScale="92500" lnSpcReduction="20000"/>
          </a:bodyPr>
          <a:lstStyle/>
          <a:p>
            <a:r>
              <a:rPr lang="en-US" dirty="0" smtClean="0">
                <a:solidFill>
                  <a:schemeClr val="tx1"/>
                </a:solidFill>
              </a:rPr>
              <a:t>Ross </a:t>
            </a:r>
            <a:r>
              <a:rPr lang="en-US" dirty="0" smtClean="0">
                <a:solidFill>
                  <a:schemeClr val="tx1"/>
                </a:solidFill>
              </a:rPr>
              <a:t>Cheung</a:t>
            </a:r>
            <a:r>
              <a:rPr lang="en-US" baseline="30000" dirty="0" smtClean="0">
                <a:solidFill>
                  <a:schemeClr val="tx1"/>
                </a:solidFill>
              </a:rPr>
              <a:t>1,2</a:t>
            </a:r>
            <a:r>
              <a:rPr lang="en-US" dirty="0" smtClean="0">
                <a:solidFill>
                  <a:schemeClr val="tx1"/>
                </a:solidFill>
              </a:rPr>
              <a:t>, </a:t>
            </a:r>
            <a:r>
              <a:rPr lang="en-US" dirty="0" smtClean="0">
                <a:solidFill>
                  <a:schemeClr val="tx1"/>
                </a:solidFill>
              </a:rPr>
              <a:t>Olga </a:t>
            </a:r>
            <a:r>
              <a:rPr lang="en-US" dirty="0" smtClean="0">
                <a:solidFill>
                  <a:schemeClr val="tx1"/>
                </a:solidFill>
              </a:rPr>
              <a:t>Pikelnaya</a:t>
            </a:r>
            <a:r>
              <a:rPr lang="en-US" baseline="30000" dirty="0" smtClean="0">
                <a:solidFill>
                  <a:schemeClr val="tx1"/>
                </a:solidFill>
              </a:rPr>
              <a:t>1,2</a:t>
            </a:r>
            <a:r>
              <a:rPr lang="en-US" dirty="0" smtClean="0">
                <a:solidFill>
                  <a:schemeClr val="tx1"/>
                </a:solidFill>
              </a:rPr>
              <a:t>, </a:t>
            </a:r>
            <a:r>
              <a:rPr lang="en-US" dirty="0" smtClean="0">
                <a:solidFill>
                  <a:schemeClr val="tx1"/>
                </a:solidFill>
              </a:rPr>
              <a:t>Catalina Tsai</a:t>
            </a:r>
            <a:r>
              <a:rPr lang="en-US" baseline="30000" dirty="0" smtClean="0">
                <a:solidFill>
                  <a:schemeClr val="tx1"/>
                </a:solidFill>
              </a:rPr>
              <a:t>1</a:t>
            </a:r>
            <a:r>
              <a:rPr lang="en-US" dirty="0" smtClean="0">
                <a:solidFill>
                  <a:schemeClr val="tx1"/>
                </a:solidFill>
              </a:rPr>
              <a:t>,</a:t>
            </a:r>
            <a:r>
              <a:rPr lang="en-US" dirty="0" smtClean="0">
                <a:solidFill>
                  <a:schemeClr val="tx1"/>
                </a:solidFill>
              </a:rPr>
              <a:t> </a:t>
            </a:r>
            <a:r>
              <a:rPr lang="en-US" dirty="0" err="1" smtClean="0">
                <a:solidFill>
                  <a:schemeClr val="tx1"/>
                </a:solidFill>
              </a:rPr>
              <a:t>Jochen</a:t>
            </a:r>
            <a:r>
              <a:rPr lang="en-US" dirty="0" smtClean="0">
                <a:solidFill>
                  <a:schemeClr val="tx1"/>
                </a:solidFill>
              </a:rPr>
              <a:t> Stutz</a:t>
            </a:r>
            <a:r>
              <a:rPr lang="en-US" baseline="30000" dirty="0" smtClean="0">
                <a:solidFill>
                  <a:schemeClr val="tx1"/>
                </a:solidFill>
              </a:rPr>
              <a:t>1,2</a:t>
            </a:r>
            <a:r>
              <a:rPr lang="en-US" dirty="0" smtClean="0">
                <a:solidFill>
                  <a:schemeClr val="tx1"/>
                </a:solidFill>
              </a:rPr>
              <a:t>, </a:t>
            </a:r>
            <a:r>
              <a:rPr lang="en-US" dirty="0" err="1" smtClean="0">
                <a:solidFill>
                  <a:schemeClr val="tx1"/>
                </a:solidFill>
              </a:rPr>
              <a:t>Dejian</a:t>
            </a:r>
            <a:r>
              <a:rPr lang="en-US" dirty="0" smtClean="0">
                <a:solidFill>
                  <a:schemeClr val="tx1"/>
                </a:solidFill>
              </a:rPr>
              <a:t> Fu</a:t>
            </a:r>
            <a:r>
              <a:rPr lang="en-US" baseline="30000" dirty="0" smtClean="0">
                <a:solidFill>
                  <a:schemeClr val="tx1"/>
                </a:solidFill>
              </a:rPr>
              <a:t>2,3</a:t>
            </a:r>
            <a:r>
              <a:rPr lang="en-US" dirty="0" smtClean="0">
                <a:solidFill>
                  <a:schemeClr val="tx1"/>
                </a:solidFill>
              </a:rPr>
              <a:t>, and Stanley </a:t>
            </a:r>
            <a:r>
              <a:rPr lang="en-US" dirty="0" smtClean="0">
                <a:solidFill>
                  <a:schemeClr val="tx1"/>
                </a:solidFill>
              </a:rPr>
              <a:t>P. </a:t>
            </a:r>
            <a:r>
              <a:rPr lang="en-US" dirty="0" smtClean="0">
                <a:solidFill>
                  <a:schemeClr val="tx1"/>
                </a:solidFill>
              </a:rPr>
              <a:t>Sander</a:t>
            </a:r>
            <a:r>
              <a:rPr lang="en-US" baseline="30000" dirty="0" smtClean="0">
                <a:solidFill>
                  <a:schemeClr val="tx1"/>
                </a:solidFill>
              </a:rPr>
              <a:t>2,3</a:t>
            </a:r>
            <a:endParaRPr lang="en-US" dirty="0" smtClean="0">
              <a:solidFill>
                <a:schemeClr val="tx1"/>
              </a:solidFill>
            </a:endParaRPr>
          </a:p>
          <a:p>
            <a:r>
              <a:rPr lang="en-US" dirty="0" smtClean="0">
                <a:solidFill>
                  <a:schemeClr val="tx1"/>
                </a:solidFill>
              </a:rPr>
              <a:t>5/16/2011</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p:txBody>
      </p:sp>
      <p:sp>
        <p:nvSpPr>
          <p:cNvPr id="5" name="TextBox 4"/>
          <p:cNvSpPr txBox="1"/>
          <p:nvPr/>
        </p:nvSpPr>
        <p:spPr>
          <a:xfrm>
            <a:off x="914400" y="5401270"/>
            <a:ext cx="7162800" cy="923330"/>
          </a:xfrm>
          <a:prstGeom prst="rect">
            <a:avLst/>
          </a:prstGeom>
          <a:noFill/>
        </p:spPr>
        <p:txBody>
          <a:bodyPr wrap="square" rtlCol="0">
            <a:spAutoFit/>
          </a:bodyPr>
          <a:lstStyle/>
          <a:p>
            <a:pPr indent="-457200"/>
            <a:r>
              <a:rPr lang="en-US" baseline="30000" dirty="0" smtClean="0"/>
              <a:t>1</a:t>
            </a:r>
            <a:r>
              <a:rPr lang="en-US" dirty="0" smtClean="0"/>
              <a:t>Department of Atmospheric and Oceanic Sciences, UCLA</a:t>
            </a:r>
          </a:p>
          <a:p>
            <a:pPr indent="-457200"/>
            <a:r>
              <a:rPr lang="en-US" baseline="30000" dirty="0" smtClean="0"/>
              <a:t>2</a:t>
            </a:r>
            <a:r>
              <a:rPr lang="en-US" dirty="0" smtClean="0"/>
              <a:t>Joint </a:t>
            </a:r>
            <a:r>
              <a:rPr lang="en-US" dirty="0" smtClean="0"/>
              <a:t>Institute for Regional Earth System Science and </a:t>
            </a:r>
            <a:r>
              <a:rPr lang="en-US" dirty="0" smtClean="0"/>
              <a:t>Engineering, </a:t>
            </a:r>
            <a:r>
              <a:rPr lang="en-US" dirty="0" smtClean="0"/>
              <a:t>UCLA</a:t>
            </a:r>
          </a:p>
          <a:p>
            <a:pPr indent="-457200"/>
            <a:r>
              <a:rPr lang="en-US" baseline="30000" dirty="0" smtClean="0"/>
              <a:t>3</a:t>
            </a:r>
            <a:r>
              <a:rPr lang="en-US" dirty="0" smtClean="0"/>
              <a:t>NASA </a:t>
            </a:r>
            <a:r>
              <a:rPr lang="en-US" dirty="0" smtClean="0"/>
              <a:t>Jet Propulsion </a:t>
            </a:r>
            <a:r>
              <a:rPr lang="en-US" dirty="0" smtClean="0"/>
              <a:t>Laboratory, Caltech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ombined_wavelength_dependence2.emf"/>
          <p:cNvPicPr>
            <a:picLocks noChangeAspect="1"/>
          </p:cNvPicPr>
          <p:nvPr/>
        </p:nvPicPr>
        <p:blipFill>
          <a:blip r:embed="rId3" cstate="print"/>
          <a:stretch>
            <a:fillRect/>
          </a:stretch>
        </p:blipFill>
        <p:spPr>
          <a:xfrm>
            <a:off x="-152400" y="1325992"/>
            <a:ext cx="8458200" cy="4693808"/>
          </a:xfrm>
          <a:prstGeom prst="rect">
            <a:avLst/>
          </a:prstGeom>
        </p:spPr>
      </p:pic>
      <p:sp>
        <p:nvSpPr>
          <p:cNvPr id="2" name="Title 1"/>
          <p:cNvSpPr>
            <a:spLocks noGrp="1"/>
          </p:cNvSpPr>
          <p:nvPr>
            <p:ph type="title"/>
          </p:nvPr>
        </p:nvSpPr>
        <p:spPr>
          <a:xfrm>
            <a:off x="457200" y="-76200"/>
            <a:ext cx="8229600" cy="1143000"/>
          </a:xfrm>
        </p:spPr>
        <p:txBody>
          <a:bodyPr>
            <a:normAutofit/>
          </a:bodyPr>
          <a:lstStyle/>
          <a:p>
            <a:r>
              <a:rPr lang="en-US" sz="3200" b="1" dirty="0" smtClean="0"/>
              <a:t>Scattering Effects</a:t>
            </a:r>
            <a:endParaRPr lang="en-US" sz="3200" b="1" dirty="0"/>
          </a:p>
        </p:txBody>
      </p:sp>
      <p:sp>
        <p:nvSpPr>
          <p:cNvPr id="8" name="TextBox 7"/>
          <p:cNvSpPr txBox="1"/>
          <p:nvPr/>
        </p:nvSpPr>
        <p:spPr>
          <a:xfrm>
            <a:off x="228600" y="6027003"/>
            <a:ext cx="8686800" cy="830997"/>
          </a:xfrm>
          <a:prstGeom prst="rect">
            <a:avLst/>
          </a:prstGeom>
          <a:noFill/>
        </p:spPr>
        <p:txBody>
          <a:bodyPr wrap="square" rtlCol="0">
            <a:spAutoFit/>
          </a:bodyPr>
          <a:lstStyle/>
          <a:p>
            <a:r>
              <a:rPr lang="en-US" sz="2400" dirty="0" smtClean="0"/>
              <a:t>Obtaining NO</a:t>
            </a:r>
            <a:r>
              <a:rPr lang="en-US" sz="2400" baseline="-25000" dirty="0" smtClean="0"/>
              <a:t>2</a:t>
            </a:r>
            <a:r>
              <a:rPr lang="en-US" sz="2400" dirty="0" smtClean="0"/>
              <a:t> and O</a:t>
            </a:r>
            <a:r>
              <a:rPr lang="en-US" sz="2400" baseline="-25000" dirty="0" smtClean="0"/>
              <a:t>4 </a:t>
            </a:r>
            <a:r>
              <a:rPr lang="en-US" sz="2400" dirty="0" smtClean="0"/>
              <a:t>DSCDs at different wavelengths adds valuable information on radiative transfer</a:t>
            </a:r>
            <a:endParaRPr lang="en-US" sz="2400" dirty="0"/>
          </a:p>
        </p:txBody>
      </p:sp>
      <p:sp>
        <p:nvSpPr>
          <p:cNvPr id="10" name="TextBox 9"/>
          <p:cNvSpPr txBox="1"/>
          <p:nvPr/>
        </p:nvSpPr>
        <p:spPr>
          <a:xfrm>
            <a:off x="5867400" y="1143000"/>
            <a:ext cx="2971800" cy="830997"/>
          </a:xfrm>
          <a:prstGeom prst="rect">
            <a:avLst/>
          </a:prstGeom>
          <a:noFill/>
        </p:spPr>
        <p:txBody>
          <a:bodyPr wrap="square" rtlCol="0">
            <a:spAutoFit/>
          </a:bodyPr>
          <a:lstStyle/>
          <a:p>
            <a:r>
              <a:rPr lang="en-US" sz="2400" dirty="0" smtClean="0"/>
              <a:t>NO</a:t>
            </a:r>
            <a:r>
              <a:rPr lang="en-US" sz="2400" baseline="-25000" dirty="0" smtClean="0"/>
              <a:t>2</a:t>
            </a:r>
            <a:r>
              <a:rPr lang="en-US" sz="2400" dirty="0" smtClean="0"/>
              <a:t> DSCDs increase close to Mt. Wilson</a:t>
            </a:r>
            <a:endParaRPr lang="en-US" sz="2400" dirty="0"/>
          </a:p>
        </p:txBody>
      </p:sp>
      <p:cxnSp>
        <p:nvCxnSpPr>
          <p:cNvPr id="13" name="Straight Connector 12"/>
          <p:cNvCxnSpPr>
            <a:endCxn id="10" idx="1"/>
          </p:cNvCxnSpPr>
          <p:nvPr/>
        </p:nvCxnSpPr>
        <p:spPr>
          <a:xfrm flipV="1">
            <a:off x="4114800" y="1558499"/>
            <a:ext cx="1752600" cy="80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76400" y="845403"/>
            <a:ext cx="2590800" cy="830997"/>
          </a:xfrm>
          <a:prstGeom prst="rect">
            <a:avLst/>
          </a:prstGeom>
          <a:solidFill>
            <a:schemeClr val="bg1"/>
          </a:solidFill>
        </p:spPr>
        <p:txBody>
          <a:bodyPr wrap="square" rtlCol="0">
            <a:spAutoFit/>
          </a:bodyPr>
          <a:lstStyle/>
          <a:p>
            <a:pPr algn="ctr"/>
            <a:r>
              <a:rPr lang="en-US" sz="2400" dirty="0" smtClean="0"/>
              <a:t>Elevation -4</a:t>
            </a:r>
            <a:r>
              <a:rPr lang="en-US" sz="2400" baseline="30000" dirty="0" smtClean="0"/>
              <a:t>o</a:t>
            </a:r>
          </a:p>
          <a:p>
            <a:pPr algn="ctr"/>
            <a:r>
              <a:rPr lang="en-US" sz="2400" dirty="0" smtClean="0"/>
              <a:t>Azimuth 182</a:t>
            </a:r>
            <a:r>
              <a:rPr lang="en-US" sz="2400" baseline="30000" dirty="0" smtClean="0"/>
              <a:t>o</a:t>
            </a:r>
          </a:p>
        </p:txBody>
      </p:sp>
      <p:sp>
        <p:nvSpPr>
          <p:cNvPr id="14" name="TextBox 13"/>
          <p:cNvSpPr txBox="1"/>
          <p:nvPr/>
        </p:nvSpPr>
        <p:spPr>
          <a:xfrm rot="16200000">
            <a:off x="-865257" y="2084456"/>
            <a:ext cx="2438402" cy="707886"/>
          </a:xfrm>
          <a:prstGeom prst="rect">
            <a:avLst/>
          </a:prstGeom>
          <a:solidFill>
            <a:schemeClr val="bg1"/>
          </a:solidFill>
        </p:spPr>
        <p:txBody>
          <a:bodyPr wrap="square" rtlCol="0">
            <a:spAutoFit/>
          </a:bodyPr>
          <a:lstStyle/>
          <a:p>
            <a:pPr algn="ctr"/>
            <a:r>
              <a:rPr lang="en-US" sz="2000" dirty="0" smtClean="0"/>
              <a:t>NO</a:t>
            </a:r>
            <a:r>
              <a:rPr lang="en-US" sz="2000" baseline="-25000" dirty="0" smtClean="0"/>
              <a:t>2</a:t>
            </a:r>
            <a:r>
              <a:rPr lang="en-US" sz="2000" dirty="0" smtClean="0"/>
              <a:t> DSCD</a:t>
            </a:r>
            <a:endParaRPr lang="en-US" sz="2000" baseline="30000" dirty="0" smtClean="0"/>
          </a:p>
          <a:p>
            <a:pPr algn="ctr"/>
            <a:r>
              <a:rPr lang="en-US" sz="2000" dirty="0" err="1" smtClean="0"/>
              <a:t>molec</a:t>
            </a:r>
            <a:r>
              <a:rPr lang="en-US" sz="2000" dirty="0" smtClean="0"/>
              <a:t>/cm</a:t>
            </a:r>
            <a:r>
              <a:rPr lang="en-US" sz="2000" baseline="30000" dirty="0" smtClean="0"/>
              <a:t>2</a:t>
            </a:r>
          </a:p>
        </p:txBody>
      </p:sp>
      <p:sp>
        <p:nvSpPr>
          <p:cNvPr id="15" name="TextBox 14"/>
          <p:cNvSpPr txBox="1"/>
          <p:nvPr/>
        </p:nvSpPr>
        <p:spPr>
          <a:xfrm rot="16200000">
            <a:off x="-865257" y="4294256"/>
            <a:ext cx="2438402" cy="707886"/>
          </a:xfrm>
          <a:prstGeom prst="rect">
            <a:avLst/>
          </a:prstGeom>
          <a:solidFill>
            <a:schemeClr val="bg1"/>
          </a:solidFill>
        </p:spPr>
        <p:txBody>
          <a:bodyPr wrap="square" rtlCol="0">
            <a:spAutoFit/>
          </a:bodyPr>
          <a:lstStyle/>
          <a:p>
            <a:pPr algn="ctr"/>
            <a:r>
              <a:rPr lang="en-US" sz="2000" dirty="0" smtClean="0"/>
              <a:t>O</a:t>
            </a:r>
            <a:r>
              <a:rPr lang="en-US" sz="2000" baseline="-25000" dirty="0" smtClean="0"/>
              <a:t>4</a:t>
            </a:r>
            <a:r>
              <a:rPr lang="en-US" sz="2000" dirty="0" smtClean="0"/>
              <a:t> DSCD</a:t>
            </a:r>
            <a:endParaRPr lang="en-US" sz="2000" baseline="30000" dirty="0" smtClean="0"/>
          </a:p>
          <a:p>
            <a:pPr algn="ctr"/>
            <a:r>
              <a:rPr lang="en-US" sz="2000" dirty="0" smtClean="0"/>
              <a:t>molec</a:t>
            </a:r>
            <a:r>
              <a:rPr lang="en-US" sz="2000" baseline="30000" dirty="0" smtClean="0"/>
              <a:t>2</a:t>
            </a:r>
            <a:r>
              <a:rPr lang="en-US" sz="2000" dirty="0" smtClean="0"/>
              <a:t>/cm</a:t>
            </a:r>
            <a:r>
              <a:rPr lang="en-US" sz="2000" baseline="30000" dirty="0" smtClean="0"/>
              <a:t>5</a:t>
            </a:r>
          </a:p>
        </p:txBody>
      </p:sp>
      <p:sp>
        <p:nvSpPr>
          <p:cNvPr id="21" name="TextBox 20"/>
          <p:cNvSpPr txBox="1"/>
          <p:nvPr/>
        </p:nvSpPr>
        <p:spPr>
          <a:xfrm>
            <a:off x="6553200" y="3581400"/>
            <a:ext cx="2362200" cy="830997"/>
          </a:xfrm>
          <a:prstGeom prst="rect">
            <a:avLst/>
          </a:prstGeom>
          <a:noFill/>
        </p:spPr>
        <p:txBody>
          <a:bodyPr wrap="square" rtlCol="0">
            <a:spAutoFit/>
          </a:bodyPr>
          <a:lstStyle/>
          <a:p>
            <a:r>
              <a:rPr lang="en-US" sz="2400" dirty="0" smtClean="0"/>
              <a:t>No strong RT effects seen in O</a:t>
            </a:r>
            <a:r>
              <a:rPr lang="en-US" sz="2400" baseline="-25000" dirty="0" smtClean="0"/>
              <a:t>4</a:t>
            </a:r>
            <a:endParaRPr lang="en-US" sz="2400" baseline="-25000" dirty="0"/>
          </a:p>
        </p:txBody>
      </p:sp>
      <p:cxnSp>
        <p:nvCxnSpPr>
          <p:cNvPr id="22" name="Straight Connector 21"/>
          <p:cNvCxnSpPr>
            <a:endCxn id="21" idx="1"/>
          </p:cNvCxnSpPr>
          <p:nvPr/>
        </p:nvCxnSpPr>
        <p:spPr>
          <a:xfrm flipV="1">
            <a:off x="3886200" y="3996899"/>
            <a:ext cx="2667000" cy="879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ultiplot_byazimuth.emf"/>
          <p:cNvPicPr>
            <a:picLocks noChangeAspect="1"/>
          </p:cNvPicPr>
          <p:nvPr/>
        </p:nvPicPr>
        <p:blipFill>
          <a:blip r:embed="rId3" cstate="print"/>
          <a:stretch>
            <a:fillRect/>
          </a:stretch>
        </p:blipFill>
        <p:spPr>
          <a:xfrm>
            <a:off x="-533400" y="1288606"/>
            <a:ext cx="10241280" cy="5416994"/>
          </a:xfrm>
          <a:prstGeom prst="rect">
            <a:avLst/>
          </a:prstGeom>
        </p:spPr>
      </p:pic>
      <p:sp>
        <p:nvSpPr>
          <p:cNvPr id="6" name="Text Placeholder 5"/>
          <p:cNvSpPr>
            <a:spLocks noGrp="1"/>
          </p:cNvSpPr>
          <p:nvPr>
            <p:ph type="body" sz="half" idx="2"/>
          </p:nvPr>
        </p:nvSpPr>
        <p:spPr>
          <a:xfrm>
            <a:off x="228600" y="6096000"/>
            <a:ext cx="8915400" cy="423862"/>
          </a:xfrm>
        </p:spPr>
        <p:txBody>
          <a:bodyPr>
            <a:noAutofit/>
          </a:bodyPr>
          <a:lstStyle/>
          <a:p>
            <a:r>
              <a:rPr lang="en-US" sz="2800" dirty="0" smtClean="0"/>
              <a:t>40 viewing directions in 2 wavelengths, every 60-80min</a:t>
            </a:r>
          </a:p>
        </p:txBody>
      </p:sp>
      <p:sp>
        <p:nvSpPr>
          <p:cNvPr id="10" name="Rectangle 2"/>
          <p:cNvSpPr>
            <a:spLocks noGrp="1" noChangeArrowheads="1"/>
          </p:cNvSpPr>
          <p:nvPr>
            <p:ph type="title"/>
          </p:nvPr>
        </p:nvSpPr>
        <p:spPr>
          <a:xfrm>
            <a:off x="457200" y="457200"/>
            <a:ext cx="8229600" cy="685800"/>
          </a:xfrm>
          <a:noFill/>
        </p:spPr>
        <p:txBody>
          <a:bodyPr wrap="none" lIns="0" rIns="0"/>
          <a:lstStyle/>
          <a:p>
            <a:pPr algn="ctr"/>
            <a:r>
              <a:rPr lang="en-US" sz="3200" dirty="0" smtClean="0"/>
              <a:t>Overview of May 31 data</a:t>
            </a:r>
            <a:endParaRPr lang="en-US" sz="3200" b="0" dirty="0"/>
          </a:p>
        </p:txBody>
      </p:sp>
      <p:sp>
        <p:nvSpPr>
          <p:cNvPr id="5" name="TextBox 4"/>
          <p:cNvSpPr txBox="1"/>
          <p:nvPr/>
        </p:nvSpPr>
        <p:spPr>
          <a:xfrm>
            <a:off x="7162800" y="76200"/>
            <a:ext cx="1905000" cy="923330"/>
          </a:xfrm>
          <a:prstGeom prst="rect">
            <a:avLst/>
          </a:prstGeom>
          <a:noFill/>
        </p:spPr>
        <p:txBody>
          <a:bodyPr wrap="square" rtlCol="0">
            <a:spAutoFit/>
          </a:bodyPr>
          <a:lstStyle/>
          <a:p>
            <a:r>
              <a:rPr lang="en-US" dirty="0" smtClean="0"/>
              <a:t>Looking westward (towards Santa Monica)</a:t>
            </a:r>
            <a:endParaRPr lang="en-US" dirty="0"/>
          </a:p>
        </p:txBody>
      </p:sp>
      <p:cxnSp>
        <p:nvCxnSpPr>
          <p:cNvPr id="11" name="Straight Connector 10"/>
          <p:cNvCxnSpPr>
            <a:endCxn id="7" idx="0"/>
          </p:cNvCxnSpPr>
          <p:nvPr/>
        </p:nvCxnSpPr>
        <p:spPr>
          <a:xfrm rot="10800000" flipV="1">
            <a:off x="7200900" y="914400"/>
            <a:ext cx="2667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 y="67270"/>
            <a:ext cx="2286000" cy="923330"/>
          </a:xfrm>
          <a:prstGeom prst="rect">
            <a:avLst/>
          </a:prstGeom>
          <a:noFill/>
        </p:spPr>
        <p:txBody>
          <a:bodyPr wrap="square" rtlCol="0">
            <a:spAutoFit/>
          </a:bodyPr>
          <a:lstStyle/>
          <a:p>
            <a:r>
              <a:rPr lang="en-US" dirty="0" smtClean="0"/>
              <a:t>Looking eastwards (towards Baldwin Park and West Covina)</a:t>
            </a:r>
            <a:endParaRPr lang="en-US" dirty="0"/>
          </a:p>
        </p:txBody>
      </p:sp>
      <p:sp>
        <p:nvSpPr>
          <p:cNvPr id="13" name="TextBox 12"/>
          <p:cNvSpPr txBox="1"/>
          <p:nvPr/>
        </p:nvSpPr>
        <p:spPr>
          <a:xfrm rot="16200000">
            <a:off x="-446156" y="1924735"/>
            <a:ext cx="1600200" cy="646331"/>
          </a:xfrm>
          <a:prstGeom prst="rect">
            <a:avLst/>
          </a:prstGeom>
          <a:solidFill>
            <a:schemeClr val="bg1"/>
          </a:solidFill>
        </p:spPr>
        <p:txBody>
          <a:bodyPr wrap="square" rtlCol="0">
            <a:spAutoFit/>
          </a:bodyPr>
          <a:lstStyle/>
          <a:p>
            <a:pPr algn="ctr"/>
            <a:r>
              <a:rPr lang="en-US" dirty="0" smtClean="0"/>
              <a:t>NO</a:t>
            </a:r>
            <a:r>
              <a:rPr lang="en-US" baseline="-25000" dirty="0" smtClean="0"/>
              <a:t>2</a:t>
            </a:r>
            <a:r>
              <a:rPr lang="en-US" dirty="0" smtClean="0"/>
              <a:t> DSCD</a:t>
            </a:r>
            <a:endParaRPr lang="en-US" baseline="30000" dirty="0" smtClean="0"/>
          </a:p>
          <a:p>
            <a:pPr algn="ctr"/>
            <a:r>
              <a:rPr lang="en-US" dirty="0" err="1" smtClean="0"/>
              <a:t>molec</a:t>
            </a:r>
            <a:r>
              <a:rPr lang="en-US" dirty="0" smtClean="0"/>
              <a:t>/cm</a:t>
            </a:r>
            <a:r>
              <a:rPr lang="en-US" baseline="30000" dirty="0" smtClean="0"/>
              <a:t>2</a:t>
            </a:r>
          </a:p>
        </p:txBody>
      </p:sp>
      <p:sp>
        <p:nvSpPr>
          <p:cNvPr id="14" name="TextBox 13"/>
          <p:cNvSpPr txBox="1"/>
          <p:nvPr/>
        </p:nvSpPr>
        <p:spPr>
          <a:xfrm rot="16200000">
            <a:off x="-476934" y="3372534"/>
            <a:ext cx="1600200" cy="646331"/>
          </a:xfrm>
          <a:prstGeom prst="rect">
            <a:avLst/>
          </a:prstGeom>
          <a:solidFill>
            <a:schemeClr val="bg1"/>
          </a:solidFill>
        </p:spPr>
        <p:txBody>
          <a:bodyPr wrap="square" rtlCol="0">
            <a:spAutoFit/>
          </a:bodyPr>
          <a:lstStyle/>
          <a:p>
            <a:pPr algn="ctr"/>
            <a:r>
              <a:rPr lang="en-US" dirty="0" smtClean="0"/>
              <a:t>HCHO DSCD</a:t>
            </a:r>
            <a:endParaRPr lang="en-US" baseline="30000" dirty="0" smtClean="0"/>
          </a:p>
          <a:p>
            <a:pPr algn="ctr"/>
            <a:r>
              <a:rPr lang="en-US" dirty="0" err="1" smtClean="0"/>
              <a:t>molec</a:t>
            </a:r>
            <a:r>
              <a:rPr lang="en-US" dirty="0" smtClean="0"/>
              <a:t>/cm</a:t>
            </a:r>
            <a:r>
              <a:rPr lang="en-US" baseline="30000" dirty="0" smtClean="0"/>
              <a:t>2</a:t>
            </a:r>
          </a:p>
        </p:txBody>
      </p:sp>
      <p:sp>
        <p:nvSpPr>
          <p:cNvPr id="18" name="TextBox 17"/>
          <p:cNvSpPr txBox="1"/>
          <p:nvPr/>
        </p:nvSpPr>
        <p:spPr>
          <a:xfrm rot="16200000">
            <a:off x="-476934" y="4896534"/>
            <a:ext cx="1600200" cy="646331"/>
          </a:xfrm>
          <a:prstGeom prst="rect">
            <a:avLst/>
          </a:prstGeom>
          <a:solidFill>
            <a:schemeClr val="bg1"/>
          </a:solidFill>
        </p:spPr>
        <p:txBody>
          <a:bodyPr wrap="square" rtlCol="0">
            <a:spAutoFit/>
          </a:bodyPr>
          <a:lstStyle/>
          <a:p>
            <a:pPr algn="ctr"/>
            <a:r>
              <a:rPr lang="en-US" dirty="0" smtClean="0"/>
              <a:t>O</a:t>
            </a:r>
            <a:r>
              <a:rPr lang="en-US" baseline="-25000" dirty="0" smtClean="0"/>
              <a:t>4</a:t>
            </a:r>
            <a:r>
              <a:rPr lang="en-US" dirty="0" smtClean="0"/>
              <a:t> DSCD</a:t>
            </a:r>
            <a:endParaRPr lang="en-US" baseline="30000" dirty="0" smtClean="0"/>
          </a:p>
          <a:p>
            <a:pPr algn="ctr"/>
            <a:r>
              <a:rPr lang="en-US" dirty="0" smtClean="0"/>
              <a:t>molec</a:t>
            </a:r>
            <a:r>
              <a:rPr lang="en-US" baseline="30000" dirty="0" smtClean="0"/>
              <a:t>2</a:t>
            </a:r>
            <a:r>
              <a:rPr lang="en-US" dirty="0" smtClean="0"/>
              <a:t>/cm</a:t>
            </a:r>
            <a:r>
              <a:rPr lang="en-US" baseline="30000" dirty="0" smtClean="0"/>
              <a:t>5</a:t>
            </a:r>
          </a:p>
        </p:txBody>
      </p:sp>
      <p:sp>
        <p:nvSpPr>
          <p:cNvPr id="19" name="TextBox 18"/>
          <p:cNvSpPr txBox="1"/>
          <p:nvPr/>
        </p:nvSpPr>
        <p:spPr>
          <a:xfrm>
            <a:off x="2321256" y="1276290"/>
            <a:ext cx="1143000" cy="400110"/>
          </a:xfrm>
          <a:prstGeom prst="rect">
            <a:avLst/>
          </a:prstGeom>
          <a:solidFill>
            <a:schemeClr val="bg1"/>
          </a:solidFill>
        </p:spPr>
        <p:txBody>
          <a:bodyPr wrap="square" rtlCol="0">
            <a:spAutoFit/>
          </a:bodyPr>
          <a:lstStyle/>
          <a:p>
            <a:pPr algn="ctr"/>
            <a:r>
              <a:rPr lang="en-US" sz="2000" dirty="0" err="1" smtClean="0"/>
              <a:t>Az</a:t>
            </a:r>
            <a:r>
              <a:rPr lang="en-US" sz="2000" dirty="0" smtClean="0"/>
              <a:t> 160</a:t>
            </a:r>
            <a:r>
              <a:rPr lang="en-US" sz="2000" baseline="30000" dirty="0" smtClean="0"/>
              <a:t>o</a:t>
            </a:r>
            <a:endParaRPr lang="en-US" sz="2000" baseline="30000" dirty="0"/>
          </a:p>
        </p:txBody>
      </p:sp>
      <p:sp>
        <p:nvSpPr>
          <p:cNvPr id="20" name="TextBox 19"/>
          <p:cNvSpPr txBox="1"/>
          <p:nvPr/>
        </p:nvSpPr>
        <p:spPr>
          <a:xfrm>
            <a:off x="914400" y="1276290"/>
            <a:ext cx="1143000" cy="400110"/>
          </a:xfrm>
          <a:prstGeom prst="rect">
            <a:avLst/>
          </a:prstGeom>
          <a:solidFill>
            <a:schemeClr val="bg1"/>
          </a:solidFill>
        </p:spPr>
        <p:txBody>
          <a:bodyPr wrap="square" rtlCol="0">
            <a:spAutoFit/>
          </a:bodyPr>
          <a:lstStyle/>
          <a:p>
            <a:pPr algn="ctr"/>
            <a:r>
              <a:rPr lang="en-US" sz="2000" dirty="0" err="1" smtClean="0"/>
              <a:t>Az</a:t>
            </a:r>
            <a:r>
              <a:rPr lang="en-US" sz="2000" dirty="0" smtClean="0"/>
              <a:t> 147</a:t>
            </a:r>
            <a:r>
              <a:rPr lang="en-US" sz="2000" baseline="30000" dirty="0" smtClean="0"/>
              <a:t>o</a:t>
            </a:r>
            <a:endParaRPr lang="en-US" sz="2000" baseline="30000" dirty="0"/>
          </a:p>
        </p:txBody>
      </p:sp>
      <p:sp>
        <p:nvSpPr>
          <p:cNvPr id="16" name="Oval 15"/>
          <p:cNvSpPr/>
          <p:nvPr/>
        </p:nvSpPr>
        <p:spPr>
          <a:xfrm>
            <a:off x="838200" y="1143000"/>
            <a:ext cx="1219200" cy="609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2"/>
            <a:endCxn id="16" idx="0"/>
          </p:cNvCxnSpPr>
          <p:nvPr/>
        </p:nvCxnSpPr>
        <p:spPr>
          <a:xfrm rot="16200000" flipH="1">
            <a:off x="1257300" y="952500"/>
            <a:ext cx="1524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3800" y="1276290"/>
            <a:ext cx="1143000" cy="400110"/>
          </a:xfrm>
          <a:prstGeom prst="rect">
            <a:avLst/>
          </a:prstGeom>
          <a:solidFill>
            <a:schemeClr val="bg1"/>
          </a:solidFill>
        </p:spPr>
        <p:txBody>
          <a:bodyPr wrap="square" rtlCol="0">
            <a:spAutoFit/>
          </a:bodyPr>
          <a:lstStyle/>
          <a:p>
            <a:pPr algn="ctr"/>
            <a:r>
              <a:rPr lang="en-US" sz="2000" dirty="0" err="1" smtClean="0"/>
              <a:t>Az</a:t>
            </a:r>
            <a:r>
              <a:rPr lang="en-US" sz="2000" dirty="0" smtClean="0"/>
              <a:t> 172</a:t>
            </a:r>
            <a:r>
              <a:rPr lang="en-US" sz="2000" baseline="30000" dirty="0" smtClean="0"/>
              <a:t>o</a:t>
            </a:r>
            <a:endParaRPr lang="en-US" sz="2000" baseline="30000" dirty="0"/>
          </a:p>
        </p:txBody>
      </p:sp>
      <p:sp>
        <p:nvSpPr>
          <p:cNvPr id="23" name="TextBox 22"/>
          <p:cNvSpPr txBox="1"/>
          <p:nvPr/>
        </p:nvSpPr>
        <p:spPr>
          <a:xfrm>
            <a:off x="5257800" y="1276290"/>
            <a:ext cx="1143000" cy="400110"/>
          </a:xfrm>
          <a:prstGeom prst="rect">
            <a:avLst/>
          </a:prstGeom>
          <a:solidFill>
            <a:schemeClr val="bg1"/>
          </a:solidFill>
        </p:spPr>
        <p:txBody>
          <a:bodyPr wrap="square" rtlCol="0">
            <a:spAutoFit/>
          </a:bodyPr>
          <a:lstStyle/>
          <a:p>
            <a:pPr algn="ctr"/>
            <a:r>
              <a:rPr lang="en-US" sz="2000" dirty="0" err="1" smtClean="0"/>
              <a:t>Az</a:t>
            </a:r>
            <a:r>
              <a:rPr lang="en-US" sz="2000" dirty="0" smtClean="0"/>
              <a:t> 182</a:t>
            </a:r>
            <a:r>
              <a:rPr lang="en-US" sz="2000" baseline="30000" dirty="0" smtClean="0"/>
              <a:t>o</a:t>
            </a:r>
            <a:endParaRPr lang="en-US" sz="2000" baseline="30000" dirty="0"/>
          </a:p>
        </p:txBody>
      </p:sp>
      <p:sp>
        <p:nvSpPr>
          <p:cNvPr id="24" name="TextBox 23"/>
          <p:cNvSpPr txBox="1"/>
          <p:nvPr/>
        </p:nvSpPr>
        <p:spPr>
          <a:xfrm>
            <a:off x="6629400" y="1276290"/>
            <a:ext cx="1143000" cy="400110"/>
          </a:xfrm>
          <a:prstGeom prst="rect">
            <a:avLst/>
          </a:prstGeom>
          <a:solidFill>
            <a:schemeClr val="bg1"/>
          </a:solidFill>
        </p:spPr>
        <p:txBody>
          <a:bodyPr wrap="square" rtlCol="0">
            <a:spAutoFit/>
          </a:bodyPr>
          <a:lstStyle/>
          <a:p>
            <a:pPr algn="ctr"/>
            <a:r>
              <a:rPr lang="en-US" sz="2000" dirty="0" err="1" smtClean="0"/>
              <a:t>Az</a:t>
            </a:r>
            <a:r>
              <a:rPr lang="en-US" sz="2000" dirty="0" smtClean="0"/>
              <a:t> 241</a:t>
            </a:r>
            <a:r>
              <a:rPr lang="en-US" sz="2000" baseline="30000" dirty="0" smtClean="0"/>
              <a:t>o</a:t>
            </a:r>
            <a:endParaRPr lang="en-US" sz="2000" baseline="30000" dirty="0"/>
          </a:p>
        </p:txBody>
      </p:sp>
      <p:sp>
        <p:nvSpPr>
          <p:cNvPr id="7" name="Oval 6"/>
          <p:cNvSpPr/>
          <p:nvPr/>
        </p:nvSpPr>
        <p:spPr>
          <a:xfrm>
            <a:off x="6629400" y="1143000"/>
            <a:ext cx="1143000" cy="609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zimuth172_3.emf"/>
          <p:cNvPicPr>
            <a:picLocks noChangeAspect="1"/>
          </p:cNvPicPr>
          <p:nvPr/>
        </p:nvPicPr>
        <p:blipFill>
          <a:blip r:embed="rId3" cstate="print"/>
          <a:stretch>
            <a:fillRect/>
          </a:stretch>
        </p:blipFill>
        <p:spPr>
          <a:xfrm>
            <a:off x="-418098" y="914400"/>
            <a:ext cx="11086098" cy="5975485"/>
          </a:xfrm>
          <a:prstGeom prst="rect">
            <a:avLst/>
          </a:prstGeom>
        </p:spPr>
      </p:pic>
      <p:sp>
        <p:nvSpPr>
          <p:cNvPr id="20" name="TextBox 19"/>
          <p:cNvSpPr txBox="1"/>
          <p:nvPr/>
        </p:nvSpPr>
        <p:spPr>
          <a:xfrm rot="16200000">
            <a:off x="-353944" y="3411742"/>
            <a:ext cx="1676400" cy="707886"/>
          </a:xfrm>
          <a:prstGeom prst="rect">
            <a:avLst/>
          </a:prstGeom>
          <a:solidFill>
            <a:schemeClr val="bg1"/>
          </a:solidFill>
        </p:spPr>
        <p:txBody>
          <a:bodyPr wrap="square" rtlCol="0">
            <a:spAutoFit/>
          </a:bodyPr>
          <a:lstStyle/>
          <a:p>
            <a:pPr algn="ctr"/>
            <a:r>
              <a:rPr lang="en-US" sz="2000" dirty="0" smtClean="0"/>
              <a:t>HCHO DSCD</a:t>
            </a:r>
            <a:endParaRPr lang="en-US" sz="2000" baseline="30000" dirty="0" smtClean="0"/>
          </a:p>
          <a:p>
            <a:pPr algn="ctr"/>
            <a:r>
              <a:rPr lang="en-US" sz="2000" dirty="0" err="1" smtClean="0"/>
              <a:t>molec</a:t>
            </a:r>
            <a:r>
              <a:rPr lang="en-US" sz="2000" dirty="0" smtClean="0"/>
              <a:t>/cm</a:t>
            </a:r>
            <a:r>
              <a:rPr lang="en-US" sz="2000" baseline="30000" dirty="0" smtClean="0"/>
              <a:t>2</a:t>
            </a:r>
          </a:p>
        </p:txBody>
      </p:sp>
      <p:sp>
        <p:nvSpPr>
          <p:cNvPr id="5" name="Title 4"/>
          <p:cNvSpPr>
            <a:spLocks noGrp="1"/>
          </p:cNvSpPr>
          <p:nvPr>
            <p:ph type="title"/>
          </p:nvPr>
        </p:nvSpPr>
        <p:spPr/>
        <p:txBody>
          <a:bodyPr>
            <a:normAutofit/>
          </a:bodyPr>
          <a:lstStyle/>
          <a:p>
            <a:r>
              <a:rPr lang="en-US" sz="3200" b="1" dirty="0" smtClean="0"/>
              <a:t>DSCDs at 172° Azimuth</a:t>
            </a:r>
            <a:endParaRPr lang="en-US" sz="3200" b="1" dirty="0"/>
          </a:p>
        </p:txBody>
      </p:sp>
      <p:sp>
        <p:nvSpPr>
          <p:cNvPr id="4" name="TextBox 3"/>
          <p:cNvSpPr txBox="1"/>
          <p:nvPr/>
        </p:nvSpPr>
        <p:spPr>
          <a:xfrm>
            <a:off x="6400800" y="5715000"/>
            <a:ext cx="2438400" cy="1015663"/>
          </a:xfrm>
          <a:prstGeom prst="rect">
            <a:avLst/>
          </a:prstGeom>
          <a:noFill/>
        </p:spPr>
        <p:txBody>
          <a:bodyPr wrap="square" rtlCol="0">
            <a:spAutoFit/>
          </a:bodyPr>
          <a:lstStyle/>
          <a:p>
            <a:r>
              <a:rPr lang="en-US" sz="2000" dirty="0" smtClean="0"/>
              <a:t>O</a:t>
            </a:r>
            <a:r>
              <a:rPr lang="en-US" sz="2000" baseline="-25000" dirty="0" smtClean="0"/>
              <a:t>4</a:t>
            </a:r>
            <a:r>
              <a:rPr lang="en-US" sz="2000" dirty="0" smtClean="0"/>
              <a:t> surprisingly constant throughout this day</a:t>
            </a:r>
            <a:endParaRPr lang="en-US" sz="2000" dirty="0"/>
          </a:p>
        </p:txBody>
      </p:sp>
      <p:cxnSp>
        <p:nvCxnSpPr>
          <p:cNvPr id="6" name="Straight Connector 5"/>
          <p:cNvCxnSpPr>
            <a:endCxn id="4" idx="1"/>
          </p:cNvCxnSpPr>
          <p:nvPr/>
        </p:nvCxnSpPr>
        <p:spPr>
          <a:xfrm>
            <a:off x="4572000" y="5791200"/>
            <a:ext cx="1828800" cy="431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43600" y="1106269"/>
            <a:ext cx="2895600" cy="1015663"/>
          </a:xfrm>
          <a:prstGeom prst="rect">
            <a:avLst/>
          </a:prstGeom>
          <a:noFill/>
        </p:spPr>
        <p:txBody>
          <a:bodyPr wrap="square" rtlCol="0">
            <a:spAutoFit/>
          </a:bodyPr>
          <a:lstStyle/>
          <a:p>
            <a:r>
              <a:rPr lang="en-US" sz="2000" dirty="0" smtClean="0"/>
              <a:t>Increase in NO</a:t>
            </a:r>
            <a:r>
              <a:rPr lang="en-US" sz="2000" baseline="-25000" dirty="0" smtClean="0"/>
              <a:t>2 </a:t>
            </a:r>
            <a:r>
              <a:rPr lang="en-US" sz="2000" dirty="0" smtClean="0"/>
              <a:t>later in day – transport of pollution</a:t>
            </a:r>
            <a:endParaRPr lang="en-US" sz="2000" dirty="0"/>
          </a:p>
        </p:txBody>
      </p:sp>
      <p:cxnSp>
        <p:nvCxnSpPr>
          <p:cNvPr id="13" name="Straight Connector 12"/>
          <p:cNvCxnSpPr>
            <a:endCxn id="12" idx="1"/>
          </p:cNvCxnSpPr>
          <p:nvPr/>
        </p:nvCxnSpPr>
        <p:spPr>
          <a:xfrm flipV="1">
            <a:off x="4800600" y="1614101"/>
            <a:ext cx="1143000" cy="214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15200" y="2057400"/>
            <a:ext cx="1905000" cy="1323439"/>
          </a:xfrm>
          <a:prstGeom prst="rect">
            <a:avLst/>
          </a:prstGeom>
          <a:noFill/>
        </p:spPr>
        <p:txBody>
          <a:bodyPr wrap="square" rtlCol="0">
            <a:spAutoFit/>
          </a:bodyPr>
          <a:lstStyle/>
          <a:p>
            <a:r>
              <a:rPr lang="en-US" sz="2000" dirty="0" smtClean="0"/>
              <a:t>NO</a:t>
            </a:r>
            <a:r>
              <a:rPr lang="en-US" sz="2000" baseline="-25000" dirty="0" smtClean="0"/>
              <a:t>2 </a:t>
            </a:r>
            <a:r>
              <a:rPr lang="en-US" sz="2000" dirty="0" smtClean="0"/>
              <a:t>above boundary layer relatively constant</a:t>
            </a:r>
            <a:endParaRPr lang="en-US" sz="2000" dirty="0"/>
          </a:p>
        </p:txBody>
      </p:sp>
      <p:cxnSp>
        <p:nvCxnSpPr>
          <p:cNvPr id="17" name="Straight Connector 16"/>
          <p:cNvCxnSpPr/>
          <p:nvPr/>
        </p:nvCxnSpPr>
        <p:spPr>
          <a:xfrm flipV="1">
            <a:off x="4800600" y="2438400"/>
            <a:ext cx="25146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255656" y="1659142"/>
            <a:ext cx="1371600" cy="707886"/>
          </a:xfrm>
          <a:prstGeom prst="rect">
            <a:avLst/>
          </a:prstGeom>
          <a:solidFill>
            <a:schemeClr val="bg1"/>
          </a:solidFill>
        </p:spPr>
        <p:txBody>
          <a:bodyPr wrap="square" rtlCol="0">
            <a:spAutoFit/>
          </a:bodyPr>
          <a:lstStyle/>
          <a:p>
            <a:pPr algn="ctr"/>
            <a:r>
              <a:rPr lang="en-US" sz="2000" dirty="0" smtClean="0"/>
              <a:t>NO</a:t>
            </a:r>
            <a:r>
              <a:rPr lang="en-US" sz="2000" baseline="-25000" dirty="0" smtClean="0"/>
              <a:t>2</a:t>
            </a:r>
            <a:r>
              <a:rPr lang="en-US" sz="2000" dirty="0" smtClean="0"/>
              <a:t> DSCD</a:t>
            </a:r>
            <a:endParaRPr lang="en-US" sz="2000" baseline="30000" dirty="0" smtClean="0"/>
          </a:p>
          <a:p>
            <a:pPr algn="ctr"/>
            <a:r>
              <a:rPr lang="en-US" sz="2000" dirty="0" err="1" smtClean="0"/>
              <a:t>molec</a:t>
            </a:r>
            <a:r>
              <a:rPr lang="en-US" sz="2000" dirty="0" smtClean="0"/>
              <a:t>/cm</a:t>
            </a:r>
            <a:r>
              <a:rPr lang="en-US" sz="2000" baseline="30000" dirty="0" smtClean="0"/>
              <a:t>2</a:t>
            </a:r>
          </a:p>
        </p:txBody>
      </p:sp>
      <p:sp>
        <p:nvSpPr>
          <p:cNvPr id="14" name="TextBox 13"/>
          <p:cNvSpPr txBox="1"/>
          <p:nvPr/>
        </p:nvSpPr>
        <p:spPr>
          <a:xfrm rot="16200000">
            <a:off x="-734945" y="5240541"/>
            <a:ext cx="2438402" cy="707886"/>
          </a:xfrm>
          <a:prstGeom prst="rect">
            <a:avLst/>
          </a:prstGeom>
          <a:solidFill>
            <a:schemeClr val="bg1"/>
          </a:solidFill>
        </p:spPr>
        <p:txBody>
          <a:bodyPr wrap="square" rtlCol="0">
            <a:spAutoFit/>
          </a:bodyPr>
          <a:lstStyle/>
          <a:p>
            <a:pPr algn="ctr"/>
            <a:r>
              <a:rPr lang="en-US" sz="2000" dirty="0" smtClean="0"/>
              <a:t>O</a:t>
            </a:r>
            <a:r>
              <a:rPr lang="en-US" sz="2000" baseline="-25000" dirty="0" smtClean="0"/>
              <a:t>4</a:t>
            </a:r>
            <a:r>
              <a:rPr lang="en-US" sz="2000" dirty="0" smtClean="0"/>
              <a:t> DSCD</a:t>
            </a:r>
            <a:endParaRPr lang="en-US" sz="2000" baseline="30000" dirty="0" smtClean="0"/>
          </a:p>
          <a:p>
            <a:pPr algn="ctr"/>
            <a:r>
              <a:rPr lang="en-US" sz="2000" dirty="0" smtClean="0"/>
              <a:t>molec</a:t>
            </a:r>
            <a:r>
              <a:rPr lang="en-US" sz="2000" baseline="30000" dirty="0" smtClean="0"/>
              <a:t>2</a:t>
            </a:r>
            <a:r>
              <a:rPr lang="en-US" sz="2000" dirty="0" smtClean="0"/>
              <a:t>/cm</a:t>
            </a:r>
            <a:r>
              <a:rPr lang="en-US" sz="2000" baseline="30000" dirty="0" smtClean="0"/>
              <a:t>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zimuth172_3.emf"/>
          <p:cNvPicPr>
            <a:picLocks noChangeAspect="1"/>
          </p:cNvPicPr>
          <p:nvPr/>
        </p:nvPicPr>
        <p:blipFill>
          <a:blip r:embed="rId3" cstate="print"/>
          <a:stretch>
            <a:fillRect/>
          </a:stretch>
        </p:blipFill>
        <p:spPr>
          <a:xfrm>
            <a:off x="-418098" y="914400"/>
            <a:ext cx="11086098" cy="5975485"/>
          </a:xfrm>
          <a:prstGeom prst="rect">
            <a:avLst/>
          </a:prstGeom>
        </p:spPr>
      </p:pic>
      <p:sp>
        <p:nvSpPr>
          <p:cNvPr id="20" name="TextBox 19"/>
          <p:cNvSpPr txBox="1"/>
          <p:nvPr/>
        </p:nvSpPr>
        <p:spPr>
          <a:xfrm rot="16200000">
            <a:off x="-353944" y="3411742"/>
            <a:ext cx="1676400" cy="707886"/>
          </a:xfrm>
          <a:prstGeom prst="rect">
            <a:avLst/>
          </a:prstGeom>
          <a:solidFill>
            <a:schemeClr val="bg1"/>
          </a:solidFill>
        </p:spPr>
        <p:txBody>
          <a:bodyPr wrap="square" rtlCol="0">
            <a:spAutoFit/>
          </a:bodyPr>
          <a:lstStyle/>
          <a:p>
            <a:pPr algn="ctr"/>
            <a:r>
              <a:rPr lang="en-US" sz="2000" dirty="0" smtClean="0"/>
              <a:t>HCHO DSCD</a:t>
            </a:r>
            <a:endParaRPr lang="en-US" sz="2000" baseline="30000" dirty="0" smtClean="0"/>
          </a:p>
          <a:p>
            <a:pPr algn="ctr"/>
            <a:r>
              <a:rPr lang="en-US" sz="2000" dirty="0" err="1" smtClean="0"/>
              <a:t>molec</a:t>
            </a:r>
            <a:r>
              <a:rPr lang="en-US" sz="2000" dirty="0" smtClean="0"/>
              <a:t>/cm</a:t>
            </a:r>
            <a:r>
              <a:rPr lang="en-US" sz="2000" baseline="30000" dirty="0" smtClean="0"/>
              <a:t>2</a:t>
            </a:r>
          </a:p>
        </p:txBody>
      </p:sp>
      <p:sp>
        <p:nvSpPr>
          <p:cNvPr id="5" name="Title 4"/>
          <p:cNvSpPr>
            <a:spLocks noGrp="1"/>
          </p:cNvSpPr>
          <p:nvPr>
            <p:ph type="title"/>
          </p:nvPr>
        </p:nvSpPr>
        <p:spPr/>
        <p:txBody>
          <a:bodyPr>
            <a:normAutofit/>
          </a:bodyPr>
          <a:lstStyle/>
          <a:p>
            <a:r>
              <a:rPr lang="en-US" sz="3200" b="1" dirty="0" smtClean="0"/>
              <a:t>DSCDs at 172° Azimuth</a:t>
            </a:r>
            <a:endParaRPr lang="en-US" sz="3200" b="1" dirty="0"/>
          </a:p>
        </p:txBody>
      </p:sp>
      <p:sp>
        <p:nvSpPr>
          <p:cNvPr id="11" name="TextBox 10"/>
          <p:cNvSpPr txBox="1"/>
          <p:nvPr/>
        </p:nvSpPr>
        <p:spPr>
          <a:xfrm rot="16200000">
            <a:off x="-255656" y="1659142"/>
            <a:ext cx="1371600" cy="707886"/>
          </a:xfrm>
          <a:prstGeom prst="rect">
            <a:avLst/>
          </a:prstGeom>
          <a:solidFill>
            <a:schemeClr val="bg1"/>
          </a:solidFill>
        </p:spPr>
        <p:txBody>
          <a:bodyPr wrap="square" rtlCol="0">
            <a:spAutoFit/>
          </a:bodyPr>
          <a:lstStyle/>
          <a:p>
            <a:pPr algn="ctr"/>
            <a:r>
              <a:rPr lang="en-US" sz="2000" dirty="0" smtClean="0"/>
              <a:t>NO</a:t>
            </a:r>
            <a:r>
              <a:rPr lang="en-US" sz="2000" baseline="-25000" dirty="0" smtClean="0"/>
              <a:t>2</a:t>
            </a:r>
            <a:r>
              <a:rPr lang="en-US" sz="2000" dirty="0" smtClean="0"/>
              <a:t> DSCD</a:t>
            </a:r>
            <a:endParaRPr lang="en-US" sz="2000" baseline="30000" dirty="0" smtClean="0"/>
          </a:p>
          <a:p>
            <a:pPr algn="ctr"/>
            <a:r>
              <a:rPr lang="en-US" sz="2000" dirty="0" err="1" smtClean="0"/>
              <a:t>molec</a:t>
            </a:r>
            <a:r>
              <a:rPr lang="en-US" sz="2000" dirty="0" smtClean="0"/>
              <a:t>/cm</a:t>
            </a:r>
            <a:r>
              <a:rPr lang="en-US" sz="2000" baseline="30000" dirty="0" smtClean="0"/>
              <a:t>2</a:t>
            </a:r>
          </a:p>
        </p:txBody>
      </p:sp>
      <p:sp>
        <p:nvSpPr>
          <p:cNvPr id="14" name="TextBox 13"/>
          <p:cNvSpPr txBox="1"/>
          <p:nvPr/>
        </p:nvSpPr>
        <p:spPr>
          <a:xfrm rot="16200000">
            <a:off x="-734945" y="5240541"/>
            <a:ext cx="2438402" cy="707886"/>
          </a:xfrm>
          <a:prstGeom prst="rect">
            <a:avLst/>
          </a:prstGeom>
          <a:solidFill>
            <a:schemeClr val="bg1"/>
          </a:solidFill>
        </p:spPr>
        <p:txBody>
          <a:bodyPr wrap="square" rtlCol="0">
            <a:spAutoFit/>
          </a:bodyPr>
          <a:lstStyle/>
          <a:p>
            <a:pPr algn="ctr"/>
            <a:r>
              <a:rPr lang="en-US" sz="2000" dirty="0" smtClean="0"/>
              <a:t>O</a:t>
            </a:r>
            <a:r>
              <a:rPr lang="en-US" sz="2000" baseline="-25000" dirty="0" smtClean="0"/>
              <a:t>4</a:t>
            </a:r>
            <a:r>
              <a:rPr lang="en-US" sz="2000" dirty="0" smtClean="0"/>
              <a:t> DSCD</a:t>
            </a:r>
            <a:endParaRPr lang="en-US" sz="2000" baseline="30000" dirty="0" smtClean="0"/>
          </a:p>
          <a:p>
            <a:pPr algn="ctr"/>
            <a:r>
              <a:rPr lang="en-US" sz="2000" dirty="0" smtClean="0"/>
              <a:t>molec</a:t>
            </a:r>
            <a:r>
              <a:rPr lang="en-US" sz="2000" baseline="30000" dirty="0" smtClean="0"/>
              <a:t>2</a:t>
            </a:r>
            <a:r>
              <a:rPr lang="en-US" sz="2000" dirty="0" smtClean="0"/>
              <a:t>/cm</a:t>
            </a:r>
            <a:r>
              <a:rPr lang="en-US" sz="2000" baseline="30000" dirty="0" smtClean="0"/>
              <a:t>5</a:t>
            </a:r>
          </a:p>
        </p:txBody>
      </p:sp>
      <p:sp>
        <p:nvSpPr>
          <p:cNvPr id="15" name="TextBox 14"/>
          <p:cNvSpPr txBox="1"/>
          <p:nvPr/>
        </p:nvSpPr>
        <p:spPr>
          <a:xfrm>
            <a:off x="6400800" y="5791200"/>
            <a:ext cx="2743200" cy="646331"/>
          </a:xfrm>
          <a:prstGeom prst="rect">
            <a:avLst/>
          </a:prstGeom>
          <a:noFill/>
        </p:spPr>
        <p:txBody>
          <a:bodyPr wrap="square" rtlCol="0">
            <a:spAutoFit/>
          </a:bodyPr>
          <a:lstStyle/>
          <a:p>
            <a:r>
              <a:rPr lang="en-US" dirty="0" smtClean="0"/>
              <a:t>O</a:t>
            </a:r>
            <a:r>
              <a:rPr lang="en-US" baseline="-25000" dirty="0" smtClean="0"/>
              <a:t>4</a:t>
            </a:r>
            <a:r>
              <a:rPr lang="en-US" dirty="0" smtClean="0"/>
              <a:t> greater in horizontal elevation angles</a:t>
            </a:r>
            <a:endParaRPr lang="en-US" dirty="0"/>
          </a:p>
        </p:txBody>
      </p:sp>
      <p:cxnSp>
        <p:nvCxnSpPr>
          <p:cNvPr id="18" name="Straight Connector 17"/>
          <p:cNvCxnSpPr>
            <a:endCxn id="15" idx="1"/>
          </p:cNvCxnSpPr>
          <p:nvPr/>
        </p:nvCxnSpPr>
        <p:spPr>
          <a:xfrm>
            <a:off x="4343400" y="5638800"/>
            <a:ext cx="2057400" cy="475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19800" y="1600200"/>
            <a:ext cx="3048000" cy="646331"/>
          </a:xfrm>
          <a:prstGeom prst="rect">
            <a:avLst/>
          </a:prstGeom>
          <a:noFill/>
        </p:spPr>
        <p:txBody>
          <a:bodyPr wrap="square" rtlCol="0">
            <a:spAutoFit/>
          </a:bodyPr>
          <a:lstStyle/>
          <a:p>
            <a:r>
              <a:rPr lang="en-US" dirty="0" smtClean="0"/>
              <a:t>NO</a:t>
            </a:r>
            <a:r>
              <a:rPr lang="en-US" baseline="-25000" dirty="0" smtClean="0"/>
              <a:t>2</a:t>
            </a:r>
            <a:r>
              <a:rPr lang="en-US" dirty="0" smtClean="0"/>
              <a:t> and HCHO greatest when looking into boundary layer</a:t>
            </a:r>
            <a:endParaRPr lang="en-US" dirty="0"/>
          </a:p>
        </p:txBody>
      </p:sp>
      <p:cxnSp>
        <p:nvCxnSpPr>
          <p:cNvPr id="21" name="Straight Connector 20"/>
          <p:cNvCxnSpPr>
            <a:endCxn id="19" idx="1"/>
          </p:cNvCxnSpPr>
          <p:nvPr/>
        </p:nvCxnSpPr>
        <p:spPr>
          <a:xfrm rot="5400000" flipH="1" flipV="1">
            <a:off x="4314483" y="2028483"/>
            <a:ext cx="1810434" cy="16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9" idx="1"/>
          </p:cNvCxnSpPr>
          <p:nvPr/>
        </p:nvCxnSpPr>
        <p:spPr>
          <a:xfrm flipV="1">
            <a:off x="4648200" y="1923366"/>
            <a:ext cx="1371600" cy="115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609600"/>
            <a:ext cx="2057400" cy="369332"/>
          </a:xfrm>
          <a:prstGeom prst="rect">
            <a:avLst/>
          </a:prstGeom>
          <a:noFill/>
        </p:spPr>
        <p:txBody>
          <a:bodyPr wrap="square" rtlCol="0">
            <a:spAutoFit/>
          </a:bodyPr>
          <a:lstStyle/>
          <a:p>
            <a:r>
              <a:rPr lang="en-US" dirty="0" smtClean="0"/>
              <a:t>Downwards looking</a:t>
            </a:r>
            <a:endParaRPr lang="en-US" dirty="0"/>
          </a:p>
        </p:txBody>
      </p:sp>
      <p:cxnSp>
        <p:nvCxnSpPr>
          <p:cNvPr id="11" name="Straight Connector 10"/>
          <p:cNvCxnSpPr>
            <a:stCxn id="8" idx="2"/>
            <a:endCxn id="9" idx="0"/>
          </p:cNvCxnSpPr>
          <p:nvPr/>
        </p:nvCxnSpPr>
        <p:spPr>
          <a:xfrm rot="16200000" flipH="1">
            <a:off x="1251466" y="984766"/>
            <a:ext cx="316468"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685800"/>
            <a:ext cx="2057400" cy="369332"/>
          </a:xfrm>
          <a:prstGeom prst="rect">
            <a:avLst/>
          </a:prstGeom>
          <a:noFill/>
        </p:spPr>
        <p:txBody>
          <a:bodyPr wrap="square" rtlCol="0">
            <a:spAutoFit/>
          </a:bodyPr>
          <a:lstStyle/>
          <a:p>
            <a:r>
              <a:rPr lang="en-US" dirty="0" smtClean="0"/>
              <a:t>Upwards looking</a:t>
            </a:r>
            <a:endParaRPr lang="en-US" dirty="0"/>
          </a:p>
        </p:txBody>
      </p:sp>
      <p:cxnSp>
        <p:nvCxnSpPr>
          <p:cNvPr id="15" name="Straight Connector 14"/>
          <p:cNvCxnSpPr>
            <a:endCxn id="14" idx="0"/>
          </p:cNvCxnSpPr>
          <p:nvPr/>
        </p:nvCxnSpPr>
        <p:spPr>
          <a:xfrm rot="10800000" flipV="1">
            <a:off x="7048500" y="990600"/>
            <a:ext cx="4953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2"/>
          <p:cNvSpPr txBox="1">
            <a:spLocks noChangeArrowheads="1"/>
          </p:cNvSpPr>
          <p:nvPr/>
        </p:nvSpPr>
        <p:spPr>
          <a:xfrm>
            <a:off x="457200" y="-76200"/>
            <a:ext cx="8229600" cy="685800"/>
          </a:xfrm>
          <a:prstGeom prst="rect">
            <a:avLst/>
          </a:prstGeom>
          <a:noFill/>
        </p:spPr>
        <p:txBody>
          <a:bodyPr vert="horz" wrap="none" lIns="0" tIns="45720" rIns="0" bIns="45720" rtlCol="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Overview of May 31 data by elevation angle</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35" name="Group 34"/>
          <p:cNvGrpSpPr/>
          <p:nvPr/>
        </p:nvGrpSpPr>
        <p:grpSpPr>
          <a:xfrm>
            <a:off x="-257983" y="1295400"/>
            <a:ext cx="9478183" cy="5410200"/>
            <a:chOff x="-257983" y="1295400"/>
            <a:chExt cx="9478183" cy="5410200"/>
          </a:xfrm>
        </p:grpSpPr>
        <p:pic>
          <p:nvPicPr>
            <p:cNvPr id="18" name="Picture 17" descr="multiplot_byelevation2.emf"/>
            <p:cNvPicPr>
              <a:picLocks noChangeAspect="1"/>
            </p:cNvPicPr>
            <p:nvPr/>
          </p:nvPicPr>
          <p:blipFill>
            <a:blip r:embed="rId3" cstate="print"/>
            <a:stretch>
              <a:fillRect/>
            </a:stretch>
          </p:blipFill>
          <p:spPr>
            <a:xfrm>
              <a:off x="-257983" y="1447800"/>
              <a:ext cx="9478183" cy="5257800"/>
            </a:xfrm>
            <a:prstGeom prst="rect">
              <a:avLst/>
            </a:prstGeom>
          </p:spPr>
        </p:pic>
        <p:sp>
          <p:nvSpPr>
            <p:cNvPr id="19" name="TextBox 18"/>
            <p:cNvSpPr txBox="1"/>
            <p:nvPr/>
          </p:nvSpPr>
          <p:spPr>
            <a:xfrm rot="16200000">
              <a:off x="-369956" y="2000935"/>
              <a:ext cx="1600200" cy="646331"/>
            </a:xfrm>
            <a:prstGeom prst="rect">
              <a:avLst/>
            </a:prstGeom>
            <a:solidFill>
              <a:schemeClr val="bg1"/>
            </a:solidFill>
          </p:spPr>
          <p:txBody>
            <a:bodyPr wrap="square" rtlCol="0">
              <a:spAutoFit/>
            </a:bodyPr>
            <a:lstStyle/>
            <a:p>
              <a:pPr algn="ctr"/>
              <a:r>
                <a:rPr lang="en-US" dirty="0" smtClean="0"/>
                <a:t>NO</a:t>
              </a:r>
              <a:r>
                <a:rPr lang="en-US" baseline="-25000" dirty="0" smtClean="0"/>
                <a:t>2</a:t>
              </a:r>
              <a:r>
                <a:rPr lang="en-US" dirty="0" smtClean="0"/>
                <a:t> DSCD</a:t>
              </a:r>
              <a:endParaRPr lang="en-US" baseline="30000" dirty="0" smtClean="0"/>
            </a:p>
            <a:p>
              <a:pPr algn="ctr"/>
              <a:r>
                <a:rPr lang="en-US" dirty="0" err="1" smtClean="0"/>
                <a:t>molec</a:t>
              </a:r>
              <a:r>
                <a:rPr lang="en-US" dirty="0" smtClean="0"/>
                <a:t>/cm</a:t>
              </a:r>
              <a:r>
                <a:rPr lang="en-US" baseline="30000" dirty="0" smtClean="0"/>
                <a:t>2</a:t>
              </a:r>
            </a:p>
          </p:txBody>
        </p:sp>
        <p:sp>
          <p:nvSpPr>
            <p:cNvPr id="21" name="TextBox 20"/>
            <p:cNvSpPr txBox="1"/>
            <p:nvPr/>
          </p:nvSpPr>
          <p:spPr>
            <a:xfrm rot="16200000">
              <a:off x="-400734" y="3448734"/>
              <a:ext cx="1600200" cy="646331"/>
            </a:xfrm>
            <a:prstGeom prst="rect">
              <a:avLst/>
            </a:prstGeom>
            <a:solidFill>
              <a:schemeClr val="bg1"/>
            </a:solidFill>
          </p:spPr>
          <p:txBody>
            <a:bodyPr wrap="square" rtlCol="0">
              <a:spAutoFit/>
            </a:bodyPr>
            <a:lstStyle/>
            <a:p>
              <a:pPr algn="ctr"/>
              <a:r>
                <a:rPr lang="en-US" dirty="0" smtClean="0"/>
                <a:t>HCHO DSCD</a:t>
              </a:r>
              <a:endParaRPr lang="en-US" baseline="30000" dirty="0" smtClean="0"/>
            </a:p>
            <a:p>
              <a:pPr algn="ctr"/>
              <a:r>
                <a:rPr lang="en-US" dirty="0" err="1" smtClean="0"/>
                <a:t>molec</a:t>
              </a:r>
              <a:r>
                <a:rPr lang="en-US" dirty="0" smtClean="0"/>
                <a:t>/cm</a:t>
              </a:r>
              <a:r>
                <a:rPr lang="en-US" baseline="30000" dirty="0" smtClean="0"/>
                <a:t>2</a:t>
              </a:r>
            </a:p>
          </p:txBody>
        </p:sp>
        <p:sp>
          <p:nvSpPr>
            <p:cNvPr id="22" name="TextBox 21"/>
            <p:cNvSpPr txBox="1"/>
            <p:nvPr/>
          </p:nvSpPr>
          <p:spPr>
            <a:xfrm rot="16200000">
              <a:off x="-400734" y="4972734"/>
              <a:ext cx="1600200" cy="646331"/>
            </a:xfrm>
            <a:prstGeom prst="rect">
              <a:avLst/>
            </a:prstGeom>
            <a:solidFill>
              <a:schemeClr val="bg1"/>
            </a:solidFill>
          </p:spPr>
          <p:txBody>
            <a:bodyPr wrap="square" rtlCol="0">
              <a:spAutoFit/>
            </a:bodyPr>
            <a:lstStyle/>
            <a:p>
              <a:pPr algn="ctr"/>
              <a:r>
                <a:rPr lang="en-US" dirty="0" smtClean="0"/>
                <a:t>O</a:t>
              </a:r>
              <a:r>
                <a:rPr lang="en-US" baseline="-25000" dirty="0" smtClean="0"/>
                <a:t>4</a:t>
              </a:r>
              <a:r>
                <a:rPr lang="en-US" dirty="0" smtClean="0"/>
                <a:t> DSCD</a:t>
              </a:r>
              <a:endParaRPr lang="en-US" baseline="30000" dirty="0" smtClean="0"/>
            </a:p>
            <a:p>
              <a:pPr algn="ctr"/>
              <a:r>
                <a:rPr lang="en-US" dirty="0" smtClean="0"/>
                <a:t>molec</a:t>
              </a:r>
              <a:r>
                <a:rPr lang="en-US" baseline="30000" dirty="0" smtClean="0"/>
                <a:t>2</a:t>
              </a:r>
              <a:r>
                <a:rPr lang="en-US" dirty="0" smtClean="0"/>
                <a:t>/cm</a:t>
              </a:r>
              <a:r>
                <a:rPr lang="en-US" baseline="30000" dirty="0" smtClean="0"/>
                <a:t>5</a:t>
              </a:r>
            </a:p>
          </p:txBody>
        </p:sp>
        <p:sp>
          <p:nvSpPr>
            <p:cNvPr id="28" name="TextBox 27"/>
            <p:cNvSpPr txBox="1"/>
            <p:nvPr/>
          </p:nvSpPr>
          <p:spPr>
            <a:xfrm>
              <a:off x="1143000" y="1295400"/>
              <a:ext cx="929229" cy="369332"/>
            </a:xfrm>
            <a:prstGeom prst="rect">
              <a:avLst/>
            </a:prstGeom>
            <a:noFill/>
          </p:spPr>
          <p:txBody>
            <a:bodyPr wrap="none" rtlCol="0">
              <a:spAutoFit/>
            </a:bodyPr>
            <a:lstStyle/>
            <a:p>
              <a:r>
                <a:rPr lang="en-US" dirty="0" smtClean="0"/>
                <a:t>Elev. -6</a:t>
              </a:r>
              <a:r>
                <a:rPr lang="en-US" baseline="30000" dirty="0" smtClean="0"/>
                <a:t>o</a:t>
              </a:r>
              <a:endParaRPr lang="en-US" dirty="0"/>
            </a:p>
          </p:txBody>
        </p:sp>
        <p:sp>
          <p:nvSpPr>
            <p:cNvPr id="29" name="TextBox 28"/>
            <p:cNvSpPr txBox="1"/>
            <p:nvPr/>
          </p:nvSpPr>
          <p:spPr>
            <a:xfrm>
              <a:off x="2499771" y="1371600"/>
              <a:ext cx="929229" cy="369332"/>
            </a:xfrm>
            <a:prstGeom prst="rect">
              <a:avLst/>
            </a:prstGeom>
            <a:noFill/>
          </p:spPr>
          <p:txBody>
            <a:bodyPr wrap="none" rtlCol="0">
              <a:spAutoFit/>
            </a:bodyPr>
            <a:lstStyle/>
            <a:p>
              <a:r>
                <a:rPr lang="en-US" dirty="0" smtClean="0"/>
                <a:t>Elev. -4</a:t>
              </a:r>
              <a:r>
                <a:rPr lang="en-US" baseline="30000" dirty="0" smtClean="0"/>
                <a:t>o</a:t>
              </a:r>
              <a:endParaRPr lang="en-US" dirty="0"/>
            </a:p>
          </p:txBody>
        </p:sp>
        <p:sp>
          <p:nvSpPr>
            <p:cNvPr id="30" name="TextBox 29"/>
            <p:cNvSpPr txBox="1"/>
            <p:nvPr/>
          </p:nvSpPr>
          <p:spPr>
            <a:xfrm>
              <a:off x="3871371" y="1371600"/>
              <a:ext cx="929229" cy="369332"/>
            </a:xfrm>
            <a:prstGeom prst="rect">
              <a:avLst/>
            </a:prstGeom>
            <a:noFill/>
          </p:spPr>
          <p:txBody>
            <a:bodyPr wrap="none" rtlCol="0">
              <a:spAutoFit/>
            </a:bodyPr>
            <a:lstStyle/>
            <a:p>
              <a:r>
                <a:rPr lang="en-US" dirty="0" smtClean="0"/>
                <a:t>Elev. -2</a:t>
              </a:r>
              <a:r>
                <a:rPr lang="en-US" baseline="30000" dirty="0" smtClean="0"/>
                <a:t>o</a:t>
              </a:r>
              <a:endParaRPr lang="en-US" dirty="0"/>
            </a:p>
          </p:txBody>
        </p:sp>
        <p:sp>
          <p:nvSpPr>
            <p:cNvPr id="32" name="TextBox 31"/>
            <p:cNvSpPr txBox="1"/>
            <p:nvPr/>
          </p:nvSpPr>
          <p:spPr>
            <a:xfrm>
              <a:off x="5237303" y="1371600"/>
              <a:ext cx="858697" cy="369332"/>
            </a:xfrm>
            <a:prstGeom prst="rect">
              <a:avLst/>
            </a:prstGeom>
            <a:noFill/>
          </p:spPr>
          <p:txBody>
            <a:bodyPr wrap="none" rtlCol="0">
              <a:spAutoFit/>
            </a:bodyPr>
            <a:lstStyle/>
            <a:p>
              <a:r>
                <a:rPr lang="en-US" dirty="0" smtClean="0"/>
                <a:t>Elev. 0</a:t>
              </a:r>
              <a:r>
                <a:rPr lang="en-US" baseline="30000" dirty="0" smtClean="0"/>
                <a:t>o</a:t>
              </a:r>
              <a:endParaRPr lang="en-US" dirty="0"/>
            </a:p>
          </p:txBody>
        </p:sp>
        <p:sp>
          <p:nvSpPr>
            <p:cNvPr id="34" name="TextBox 33"/>
            <p:cNvSpPr txBox="1"/>
            <p:nvPr/>
          </p:nvSpPr>
          <p:spPr>
            <a:xfrm>
              <a:off x="6608903" y="1371600"/>
              <a:ext cx="858697" cy="369332"/>
            </a:xfrm>
            <a:prstGeom prst="rect">
              <a:avLst/>
            </a:prstGeom>
            <a:noFill/>
          </p:spPr>
          <p:txBody>
            <a:bodyPr wrap="none" rtlCol="0">
              <a:spAutoFit/>
            </a:bodyPr>
            <a:lstStyle/>
            <a:p>
              <a:r>
                <a:rPr lang="en-US" dirty="0" smtClean="0"/>
                <a:t>Elev. 3</a:t>
              </a:r>
              <a:r>
                <a:rPr lang="en-US" baseline="30000" dirty="0" smtClean="0"/>
                <a:t>o</a:t>
              </a:r>
              <a:endParaRPr lang="en-US" dirty="0"/>
            </a:p>
          </p:txBody>
        </p:sp>
      </p:grpSp>
      <p:sp>
        <p:nvSpPr>
          <p:cNvPr id="9" name="Oval 8"/>
          <p:cNvSpPr/>
          <p:nvPr/>
        </p:nvSpPr>
        <p:spPr>
          <a:xfrm>
            <a:off x="914400" y="1295400"/>
            <a:ext cx="1295400"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53200" y="1295400"/>
            <a:ext cx="990600"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7983" y="1295400"/>
            <a:ext cx="9478183" cy="5410200"/>
            <a:chOff x="-257983" y="1295400"/>
            <a:chExt cx="9478183" cy="5410200"/>
          </a:xfrm>
        </p:grpSpPr>
        <p:pic>
          <p:nvPicPr>
            <p:cNvPr id="12" name="Picture 11" descr="multiplot_byelevation2.emf"/>
            <p:cNvPicPr>
              <a:picLocks noChangeAspect="1"/>
            </p:cNvPicPr>
            <p:nvPr/>
          </p:nvPicPr>
          <p:blipFill>
            <a:blip r:embed="rId3" cstate="print"/>
            <a:stretch>
              <a:fillRect/>
            </a:stretch>
          </p:blipFill>
          <p:spPr>
            <a:xfrm>
              <a:off x="-257983" y="1447800"/>
              <a:ext cx="9478183" cy="5257800"/>
            </a:xfrm>
            <a:prstGeom prst="rect">
              <a:avLst/>
            </a:prstGeom>
          </p:spPr>
        </p:pic>
        <p:sp>
          <p:nvSpPr>
            <p:cNvPr id="13" name="TextBox 12"/>
            <p:cNvSpPr txBox="1"/>
            <p:nvPr/>
          </p:nvSpPr>
          <p:spPr>
            <a:xfrm rot="16200000">
              <a:off x="-369956" y="2000935"/>
              <a:ext cx="1600200" cy="646331"/>
            </a:xfrm>
            <a:prstGeom prst="rect">
              <a:avLst/>
            </a:prstGeom>
            <a:solidFill>
              <a:schemeClr val="bg1"/>
            </a:solidFill>
          </p:spPr>
          <p:txBody>
            <a:bodyPr wrap="square" rtlCol="0">
              <a:spAutoFit/>
            </a:bodyPr>
            <a:lstStyle/>
            <a:p>
              <a:pPr algn="ctr"/>
              <a:r>
                <a:rPr lang="en-US" dirty="0" smtClean="0"/>
                <a:t>NO</a:t>
              </a:r>
              <a:r>
                <a:rPr lang="en-US" baseline="-25000" dirty="0" smtClean="0"/>
                <a:t>2</a:t>
              </a:r>
              <a:r>
                <a:rPr lang="en-US" dirty="0" smtClean="0"/>
                <a:t> DSCD</a:t>
              </a:r>
              <a:endParaRPr lang="en-US" baseline="30000" dirty="0" smtClean="0"/>
            </a:p>
            <a:p>
              <a:pPr algn="ctr"/>
              <a:r>
                <a:rPr lang="en-US" dirty="0" err="1" smtClean="0"/>
                <a:t>molec</a:t>
              </a:r>
              <a:r>
                <a:rPr lang="en-US" dirty="0" smtClean="0"/>
                <a:t>/cm</a:t>
              </a:r>
              <a:r>
                <a:rPr lang="en-US" baseline="30000" dirty="0" smtClean="0"/>
                <a:t>2</a:t>
              </a:r>
            </a:p>
          </p:txBody>
        </p:sp>
        <p:sp>
          <p:nvSpPr>
            <p:cNvPr id="14" name="TextBox 13"/>
            <p:cNvSpPr txBox="1"/>
            <p:nvPr/>
          </p:nvSpPr>
          <p:spPr>
            <a:xfrm rot="16200000">
              <a:off x="-400734" y="3448734"/>
              <a:ext cx="1600200" cy="646331"/>
            </a:xfrm>
            <a:prstGeom prst="rect">
              <a:avLst/>
            </a:prstGeom>
            <a:solidFill>
              <a:schemeClr val="bg1"/>
            </a:solidFill>
          </p:spPr>
          <p:txBody>
            <a:bodyPr wrap="square" rtlCol="0">
              <a:spAutoFit/>
            </a:bodyPr>
            <a:lstStyle/>
            <a:p>
              <a:pPr algn="ctr"/>
              <a:r>
                <a:rPr lang="en-US" dirty="0" smtClean="0"/>
                <a:t>HCHO DSCD</a:t>
              </a:r>
              <a:endParaRPr lang="en-US" baseline="30000" dirty="0" smtClean="0"/>
            </a:p>
            <a:p>
              <a:pPr algn="ctr"/>
              <a:r>
                <a:rPr lang="en-US" dirty="0" err="1" smtClean="0"/>
                <a:t>molec</a:t>
              </a:r>
              <a:r>
                <a:rPr lang="en-US" dirty="0" smtClean="0"/>
                <a:t>/cm</a:t>
              </a:r>
              <a:r>
                <a:rPr lang="en-US" baseline="30000" dirty="0" smtClean="0"/>
                <a:t>2</a:t>
              </a:r>
            </a:p>
          </p:txBody>
        </p:sp>
        <p:sp>
          <p:nvSpPr>
            <p:cNvPr id="15" name="TextBox 14"/>
            <p:cNvSpPr txBox="1"/>
            <p:nvPr/>
          </p:nvSpPr>
          <p:spPr>
            <a:xfrm rot="16200000">
              <a:off x="-400734" y="4972734"/>
              <a:ext cx="1600200" cy="646331"/>
            </a:xfrm>
            <a:prstGeom prst="rect">
              <a:avLst/>
            </a:prstGeom>
            <a:solidFill>
              <a:schemeClr val="bg1"/>
            </a:solidFill>
          </p:spPr>
          <p:txBody>
            <a:bodyPr wrap="square" rtlCol="0">
              <a:spAutoFit/>
            </a:bodyPr>
            <a:lstStyle/>
            <a:p>
              <a:pPr algn="ctr"/>
              <a:r>
                <a:rPr lang="en-US" dirty="0" smtClean="0"/>
                <a:t>O</a:t>
              </a:r>
              <a:r>
                <a:rPr lang="en-US" baseline="-25000" dirty="0" smtClean="0"/>
                <a:t>4</a:t>
              </a:r>
              <a:r>
                <a:rPr lang="en-US" dirty="0" smtClean="0"/>
                <a:t> DSCD</a:t>
              </a:r>
              <a:endParaRPr lang="en-US" baseline="30000" dirty="0" smtClean="0"/>
            </a:p>
            <a:p>
              <a:pPr algn="ctr"/>
              <a:r>
                <a:rPr lang="en-US" dirty="0" smtClean="0"/>
                <a:t>molec</a:t>
              </a:r>
              <a:r>
                <a:rPr lang="en-US" baseline="30000" dirty="0" smtClean="0"/>
                <a:t>2</a:t>
              </a:r>
              <a:r>
                <a:rPr lang="en-US" dirty="0" smtClean="0"/>
                <a:t>/cm</a:t>
              </a:r>
              <a:r>
                <a:rPr lang="en-US" baseline="30000" dirty="0" smtClean="0"/>
                <a:t>5</a:t>
              </a:r>
            </a:p>
          </p:txBody>
        </p:sp>
        <p:sp>
          <p:nvSpPr>
            <p:cNvPr id="18" name="TextBox 17"/>
            <p:cNvSpPr txBox="1"/>
            <p:nvPr/>
          </p:nvSpPr>
          <p:spPr>
            <a:xfrm>
              <a:off x="1143000" y="1295400"/>
              <a:ext cx="929229" cy="369332"/>
            </a:xfrm>
            <a:prstGeom prst="rect">
              <a:avLst/>
            </a:prstGeom>
            <a:noFill/>
          </p:spPr>
          <p:txBody>
            <a:bodyPr wrap="none" rtlCol="0">
              <a:spAutoFit/>
            </a:bodyPr>
            <a:lstStyle/>
            <a:p>
              <a:r>
                <a:rPr lang="en-US" dirty="0" smtClean="0"/>
                <a:t>Elev. -6</a:t>
              </a:r>
              <a:r>
                <a:rPr lang="en-US" baseline="30000" dirty="0" smtClean="0"/>
                <a:t>o</a:t>
              </a:r>
              <a:endParaRPr lang="en-US" dirty="0"/>
            </a:p>
          </p:txBody>
        </p:sp>
        <p:sp>
          <p:nvSpPr>
            <p:cNvPr id="20" name="TextBox 19"/>
            <p:cNvSpPr txBox="1"/>
            <p:nvPr/>
          </p:nvSpPr>
          <p:spPr>
            <a:xfrm>
              <a:off x="2499771" y="1371600"/>
              <a:ext cx="929229" cy="369332"/>
            </a:xfrm>
            <a:prstGeom prst="rect">
              <a:avLst/>
            </a:prstGeom>
            <a:noFill/>
          </p:spPr>
          <p:txBody>
            <a:bodyPr wrap="none" rtlCol="0">
              <a:spAutoFit/>
            </a:bodyPr>
            <a:lstStyle/>
            <a:p>
              <a:r>
                <a:rPr lang="en-US" dirty="0" smtClean="0"/>
                <a:t>Elev. -4</a:t>
              </a:r>
              <a:r>
                <a:rPr lang="en-US" baseline="30000" dirty="0" smtClean="0"/>
                <a:t>o</a:t>
              </a:r>
              <a:endParaRPr lang="en-US" dirty="0"/>
            </a:p>
          </p:txBody>
        </p:sp>
        <p:sp>
          <p:nvSpPr>
            <p:cNvPr id="21" name="TextBox 20"/>
            <p:cNvSpPr txBox="1"/>
            <p:nvPr/>
          </p:nvSpPr>
          <p:spPr>
            <a:xfrm>
              <a:off x="3871371" y="1371600"/>
              <a:ext cx="929229" cy="369332"/>
            </a:xfrm>
            <a:prstGeom prst="rect">
              <a:avLst/>
            </a:prstGeom>
            <a:noFill/>
          </p:spPr>
          <p:txBody>
            <a:bodyPr wrap="none" rtlCol="0">
              <a:spAutoFit/>
            </a:bodyPr>
            <a:lstStyle/>
            <a:p>
              <a:r>
                <a:rPr lang="en-US" dirty="0" smtClean="0"/>
                <a:t>Elev. -2</a:t>
              </a:r>
              <a:r>
                <a:rPr lang="en-US" baseline="30000" dirty="0" smtClean="0"/>
                <a:t>o</a:t>
              </a:r>
              <a:endParaRPr lang="en-US" dirty="0"/>
            </a:p>
          </p:txBody>
        </p:sp>
        <p:sp>
          <p:nvSpPr>
            <p:cNvPr id="23" name="TextBox 22"/>
            <p:cNvSpPr txBox="1"/>
            <p:nvPr/>
          </p:nvSpPr>
          <p:spPr>
            <a:xfrm>
              <a:off x="5237303" y="1371600"/>
              <a:ext cx="858697" cy="369332"/>
            </a:xfrm>
            <a:prstGeom prst="rect">
              <a:avLst/>
            </a:prstGeom>
            <a:noFill/>
          </p:spPr>
          <p:txBody>
            <a:bodyPr wrap="none" rtlCol="0">
              <a:spAutoFit/>
            </a:bodyPr>
            <a:lstStyle/>
            <a:p>
              <a:r>
                <a:rPr lang="en-US" dirty="0" smtClean="0"/>
                <a:t>Elev. 0</a:t>
              </a:r>
              <a:r>
                <a:rPr lang="en-US" baseline="30000" dirty="0" smtClean="0"/>
                <a:t>o</a:t>
              </a:r>
              <a:endParaRPr lang="en-US" dirty="0"/>
            </a:p>
          </p:txBody>
        </p:sp>
        <p:sp>
          <p:nvSpPr>
            <p:cNvPr id="24" name="TextBox 23"/>
            <p:cNvSpPr txBox="1"/>
            <p:nvPr/>
          </p:nvSpPr>
          <p:spPr>
            <a:xfrm>
              <a:off x="6608903" y="1371600"/>
              <a:ext cx="858697" cy="369332"/>
            </a:xfrm>
            <a:prstGeom prst="rect">
              <a:avLst/>
            </a:prstGeom>
            <a:noFill/>
          </p:spPr>
          <p:txBody>
            <a:bodyPr wrap="none" rtlCol="0">
              <a:spAutoFit/>
            </a:bodyPr>
            <a:lstStyle/>
            <a:p>
              <a:r>
                <a:rPr lang="en-US" dirty="0" smtClean="0"/>
                <a:t>Elev. 3</a:t>
              </a:r>
              <a:r>
                <a:rPr lang="en-US" baseline="30000" dirty="0" smtClean="0"/>
                <a:t>o</a:t>
              </a:r>
              <a:endParaRPr lang="en-US" dirty="0"/>
            </a:p>
          </p:txBody>
        </p:sp>
      </p:grpSp>
      <p:sp>
        <p:nvSpPr>
          <p:cNvPr id="10" name="Rectangle 2"/>
          <p:cNvSpPr>
            <a:spLocks noGrp="1" noChangeArrowheads="1"/>
          </p:cNvSpPr>
          <p:nvPr>
            <p:ph type="title"/>
          </p:nvPr>
        </p:nvSpPr>
        <p:spPr>
          <a:xfrm>
            <a:off x="457200" y="-76200"/>
            <a:ext cx="8229600" cy="685800"/>
          </a:xfrm>
          <a:noFill/>
        </p:spPr>
        <p:txBody>
          <a:bodyPr wrap="none" lIns="0" rIns="0"/>
          <a:lstStyle/>
          <a:p>
            <a:pPr algn="ctr"/>
            <a:r>
              <a:rPr lang="en-US" sz="3200" dirty="0" smtClean="0"/>
              <a:t>Overview of May 31 data by elevation angle</a:t>
            </a:r>
            <a:endParaRPr lang="en-US" sz="3200" dirty="0"/>
          </a:p>
        </p:txBody>
      </p:sp>
      <p:sp>
        <p:nvSpPr>
          <p:cNvPr id="16" name="TextBox 15"/>
          <p:cNvSpPr txBox="1"/>
          <p:nvPr/>
        </p:nvSpPr>
        <p:spPr>
          <a:xfrm>
            <a:off x="2743200" y="6211669"/>
            <a:ext cx="3733800" cy="707886"/>
          </a:xfrm>
          <a:prstGeom prst="rect">
            <a:avLst/>
          </a:prstGeom>
          <a:noFill/>
        </p:spPr>
        <p:txBody>
          <a:bodyPr wrap="square" rtlCol="0">
            <a:spAutoFit/>
          </a:bodyPr>
          <a:lstStyle/>
          <a:p>
            <a:r>
              <a:rPr lang="en-US" sz="2000" dirty="0" smtClean="0"/>
              <a:t>O</a:t>
            </a:r>
            <a:r>
              <a:rPr lang="en-US" sz="2000" baseline="-25000" dirty="0" smtClean="0"/>
              <a:t>4</a:t>
            </a:r>
            <a:r>
              <a:rPr lang="en-US" sz="2000" dirty="0" smtClean="0"/>
              <a:t> values increase with elevation angle – increasing path length</a:t>
            </a:r>
            <a:endParaRPr lang="en-US" sz="2000" dirty="0"/>
          </a:p>
        </p:txBody>
      </p:sp>
      <p:cxnSp>
        <p:nvCxnSpPr>
          <p:cNvPr id="17" name="Straight Connector 16"/>
          <p:cNvCxnSpPr/>
          <p:nvPr/>
        </p:nvCxnSpPr>
        <p:spPr>
          <a:xfrm>
            <a:off x="1752600" y="5638800"/>
            <a:ext cx="10668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753100" y="5372101"/>
            <a:ext cx="1295401"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0"/>
          </p:cNvCxnSpPr>
          <p:nvPr/>
        </p:nvCxnSpPr>
        <p:spPr>
          <a:xfrm rot="16200000" flipV="1">
            <a:off x="4076016" y="5677585"/>
            <a:ext cx="801469" cy="26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962400" y="685800"/>
            <a:ext cx="2362200" cy="646331"/>
          </a:xfrm>
          <a:prstGeom prst="rect">
            <a:avLst/>
          </a:prstGeom>
          <a:noFill/>
        </p:spPr>
        <p:txBody>
          <a:bodyPr wrap="square" rtlCol="0">
            <a:spAutoFit/>
          </a:bodyPr>
          <a:lstStyle/>
          <a:p>
            <a:r>
              <a:rPr lang="en-US" dirty="0" smtClean="0"/>
              <a:t>241° Azimuth behaves differently from others</a:t>
            </a:r>
            <a:endParaRPr lang="en-US" dirty="0"/>
          </a:p>
        </p:txBody>
      </p:sp>
      <p:cxnSp>
        <p:nvCxnSpPr>
          <p:cNvPr id="38" name="Straight Connector 37"/>
          <p:cNvCxnSpPr>
            <a:endCxn id="37" idx="3"/>
          </p:cNvCxnSpPr>
          <p:nvPr/>
        </p:nvCxnSpPr>
        <p:spPr>
          <a:xfrm rot="16200000" flipV="1">
            <a:off x="5834018" y="1499548"/>
            <a:ext cx="1666964"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37" idx="1"/>
          </p:cNvCxnSpPr>
          <p:nvPr/>
        </p:nvCxnSpPr>
        <p:spPr>
          <a:xfrm flipV="1">
            <a:off x="1676400" y="1008966"/>
            <a:ext cx="2286000" cy="1895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57983" y="1298448"/>
            <a:ext cx="9478183" cy="5407152"/>
            <a:chOff x="-257983" y="1298448"/>
            <a:chExt cx="9478183" cy="5407152"/>
          </a:xfrm>
        </p:grpSpPr>
        <p:pic>
          <p:nvPicPr>
            <p:cNvPr id="17" name="Picture 16" descr="multiplot_byelevation2.emf"/>
            <p:cNvPicPr>
              <a:picLocks noChangeAspect="1"/>
            </p:cNvPicPr>
            <p:nvPr/>
          </p:nvPicPr>
          <p:blipFill>
            <a:blip r:embed="rId3" cstate="print"/>
            <a:stretch>
              <a:fillRect/>
            </a:stretch>
          </p:blipFill>
          <p:spPr>
            <a:xfrm>
              <a:off x="-257983" y="1447800"/>
              <a:ext cx="9478183" cy="5257800"/>
            </a:xfrm>
            <a:prstGeom prst="rect">
              <a:avLst/>
            </a:prstGeom>
          </p:spPr>
        </p:pic>
        <p:sp>
          <p:nvSpPr>
            <p:cNvPr id="18" name="TextBox 17"/>
            <p:cNvSpPr txBox="1"/>
            <p:nvPr/>
          </p:nvSpPr>
          <p:spPr>
            <a:xfrm rot="16200000">
              <a:off x="-369956" y="2000935"/>
              <a:ext cx="1600200" cy="646331"/>
            </a:xfrm>
            <a:prstGeom prst="rect">
              <a:avLst/>
            </a:prstGeom>
            <a:solidFill>
              <a:schemeClr val="bg1"/>
            </a:solidFill>
          </p:spPr>
          <p:txBody>
            <a:bodyPr wrap="square" rtlCol="0">
              <a:spAutoFit/>
            </a:bodyPr>
            <a:lstStyle/>
            <a:p>
              <a:pPr algn="ctr"/>
              <a:r>
                <a:rPr lang="en-US" dirty="0" smtClean="0"/>
                <a:t>NO</a:t>
              </a:r>
              <a:r>
                <a:rPr lang="en-US" baseline="-25000" dirty="0" smtClean="0"/>
                <a:t>2</a:t>
              </a:r>
              <a:r>
                <a:rPr lang="en-US" dirty="0" smtClean="0"/>
                <a:t> DSCD</a:t>
              </a:r>
              <a:endParaRPr lang="en-US" baseline="30000" dirty="0" smtClean="0"/>
            </a:p>
            <a:p>
              <a:pPr algn="ctr"/>
              <a:r>
                <a:rPr lang="en-US" dirty="0" err="1" smtClean="0"/>
                <a:t>molec</a:t>
              </a:r>
              <a:r>
                <a:rPr lang="en-US" dirty="0" smtClean="0"/>
                <a:t>/cm</a:t>
              </a:r>
              <a:r>
                <a:rPr lang="en-US" baseline="30000" dirty="0" smtClean="0"/>
                <a:t>2</a:t>
              </a:r>
            </a:p>
          </p:txBody>
        </p:sp>
        <p:sp>
          <p:nvSpPr>
            <p:cNvPr id="19" name="TextBox 18"/>
            <p:cNvSpPr txBox="1"/>
            <p:nvPr/>
          </p:nvSpPr>
          <p:spPr>
            <a:xfrm rot="16200000">
              <a:off x="-400734" y="3448734"/>
              <a:ext cx="1600200" cy="646331"/>
            </a:xfrm>
            <a:prstGeom prst="rect">
              <a:avLst/>
            </a:prstGeom>
            <a:solidFill>
              <a:schemeClr val="bg1"/>
            </a:solidFill>
          </p:spPr>
          <p:txBody>
            <a:bodyPr wrap="square" rtlCol="0">
              <a:spAutoFit/>
            </a:bodyPr>
            <a:lstStyle/>
            <a:p>
              <a:pPr algn="ctr"/>
              <a:r>
                <a:rPr lang="en-US" dirty="0" smtClean="0"/>
                <a:t>HCHO DSCD</a:t>
              </a:r>
              <a:endParaRPr lang="en-US" baseline="30000" dirty="0" smtClean="0"/>
            </a:p>
            <a:p>
              <a:pPr algn="ctr"/>
              <a:r>
                <a:rPr lang="en-US" dirty="0" err="1" smtClean="0"/>
                <a:t>molec</a:t>
              </a:r>
              <a:r>
                <a:rPr lang="en-US" dirty="0" smtClean="0"/>
                <a:t>/cm</a:t>
              </a:r>
              <a:r>
                <a:rPr lang="en-US" baseline="30000" dirty="0" smtClean="0"/>
                <a:t>2</a:t>
              </a:r>
            </a:p>
          </p:txBody>
        </p:sp>
        <p:sp>
          <p:nvSpPr>
            <p:cNvPr id="20" name="TextBox 19"/>
            <p:cNvSpPr txBox="1"/>
            <p:nvPr/>
          </p:nvSpPr>
          <p:spPr>
            <a:xfrm rot="16200000">
              <a:off x="-400734" y="4972734"/>
              <a:ext cx="1600200" cy="646331"/>
            </a:xfrm>
            <a:prstGeom prst="rect">
              <a:avLst/>
            </a:prstGeom>
            <a:solidFill>
              <a:schemeClr val="bg1"/>
            </a:solidFill>
          </p:spPr>
          <p:txBody>
            <a:bodyPr wrap="square" rtlCol="0">
              <a:spAutoFit/>
            </a:bodyPr>
            <a:lstStyle/>
            <a:p>
              <a:pPr algn="ctr"/>
              <a:r>
                <a:rPr lang="en-US" dirty="0" smtClean="0"/>
                <a:t>O</a:t>
              </a:r>
              <a:r>
                <a:rPr lang="en-US" baseline="-25000" dirty="0" smtClean="0"/>
                <a:t>4</a:t>
              </a:r>
              <a:r>
                <a:rPr lang="en-US" dirty="0" smtClean="0"/>
                <a:t> DSCD</a:t>
              </a:r>
              <a:endParaRPr lang="en-US" baseline="30000" dirty="0" smtClean="0"/>
            </a:p>
            <a:p>
              <a:pPr algn="ctr"/>
              <a:r>
                <a:rPr lang="en-US" dirty="0" smtClean="0"/>
                <a:t>molec</a:t>
              </a:r>
              <a:r>
                <a:rPr lang="en-US" baseline="30000" dirty="0" smtClean="0"/>
                <a:t>2</a:t>
              </a:r>
              <a:r>
                <a:rPr lang="en-US" dirty="0" smtClean="0"/>
                <a:t>/cm</a:t>
              </a:r>
              <a:r>
                <a:rPr lang="en-US" baseline="30000" dirty="0" smtClean="0"/>
                <a:t>5</a:t>
              </a:r>
            </a:p>
          </p:txBody>
        </p:sp>
        <p:sp>
          <p:nvSpPr>
            <p:cNvPr id="21" name="TextBox 20"/>
            <p:cNvSpPr txBox="1"/>
            <p:nvPr/>
          </p:nvSpPr>
          <p:spPr>
            <a:xfrm>
              <a:off x="1143000" y="1298448"/>
              <a:ext cx="929229" cy="369332"/>
            </a:xfrm>
            <a:prstGeom prst="rect">
              <a:avLst/>
            </a:prstGeom>
            <a:noFill/>
          </p:spPr>
          <p:txBody>
            <a:bodyPr wrap="none" rtlCol="0">
              <a:spAutoFit/>
            </a:bodyPr>
            <a:lstStyle/>
            <a:p>
              <a:r>
                <a:rPr lang="en-US" dirty="0" smtClean="0"/>
                <a:t>Elev. -6</a:t>
              </a:r>
              <a:r>
                <a:rPr lang="en-US" baseline="30000" dirty="0" smtClean="0"/>
                <a:t>o</a:t>
              </a:r>
              <a:endParaRPr lang="en-US" dirty="0"/>
            </a:p>
          </p:txBody>
        </p:sp>
        <p:sp>
          <p:nvSpPr>
            <p:cNvPr id="22" name="TextBox 21"/>
            <p:cNvSpPr txBox="1"/>
            <p:nvPr/>
          </p:nvSpPr>
          <p:spPr>
            <a:xfrm>
              <a:off x="2499771" y="1371600"/>
              <a:ext cx="929229" cy="369332"/>
            </a:xfrm>
            <a:prstGeom prst="rect">
              <a:avLst/>
            </a:prstGeom>
            <a:noFill/>
          </p:spPr>
          <p:txBody>
            <a:bodyPr wrap="none" rtlCol="0">
              <a:spAutoFit/>
            </a:bodyPr>
            <a:lstStyle/>
            <a:p>
              <a:r>
                <a:rPr lang="en-US" dirty="0" smtClean="0"/>
                <a:t>Elev. -4</a:t>
              </a:r>
              <a:r>
                <a:rPr lang="en-US" baseline="30000" dirty="0" smtClean="0"/>
                <a:t>o</a:t>
              </a:r>
              <a:endParaRPr lang="en-US" dirty="0"/>
            </a:p>
          </p:txBody>
        </p:sp>
        <p:sp>
          <p:nvSpPr>
            <p:cNvPr id="24" name="TextBox 23"/>
            <p:cNvSpPr txBox="1"/>
            <p:nvPr/>
          </p:nvSpPr>
          <p:spPr>
            <a:xfrm>
              <a:off x="3871371" y="1371600"/>
              <a:ext cx="929229" cy="369332"/>
            </a:xfrm>
            <a:prstGeom prst="rect">
              <a:avLst/>
            </a:prstGeom>
            <a:noFill/>
          </p:spPr>
          <p:txBody>
            <a:bodyPr wrap="none" rtlCol="0">
              <a:spAutoFit/>
            </a:bodyPr>
            <a:lstStyle/>
            <a:p>
              <a:r>
                <a:rPr lang="en-US" dirty="0" smtClean="0"/>
                <a:t>Elev. -2</a:t>
              </a:r>
              <a:r>
                <a:rPr lang="en-US" baseline="30000" dirty="0" smtClean="0"/>
                <a:t>o</a:t>
              </a:r>
              <a:endParaRPr lang="en-US" dirty="0"/>
            </a:p>
          </p:txBody>
        </p:sp>
        <p:sp>
          <p:nvSpPr>
            <p:cNvPr id="26" name="TextBox 25"/>
            <p:cNvSpPr txBox="1"/>
            <p:nvPr/>
          </p:nvSpPr>
          <p:spPr>
            <a:xfrm>
              <a:off x="5237303" y="1371600"/>
              <a:ext cx="858697" cy="369332"/>
            </a:xfrm>
            <a:prstGeom prst="rect">
              <a:avLst/>
            </a:prstGeom>
            <a:noFill/>
          </p:spPr>
          <p:txBody>
            <a:bodyPr wrap="none" rtlCol="0">
              <a:spAutoFit/>
            </a:bodyPr>
            <a:lstStyle/>
            <a:p>
              <a:r>
                <a:rPr lang="en-US" dirty="0" smtClean="0"/>
                <a:t>Elev. 0</a:t>
              </a:r>
              <a:r>
                <a:rPr lang="en-US" baseline="30000" dirty="0" smtClean="0"/>
                <a:t>o</a:t>
              </a:r>
              <a:endParaRPr lang="en-US" dirty="0"/>
            </a:p>
          </p:txBody>
        </p:sp>
        <p:sp>
          <p:nvSpPr>
            <p:cNvPr id="27" name="TextBox 26"/>
            <p:cNvSpPr txBox="1"/>
            <p:nvPr/>
          </p:nvSpPr>
          <p:spPr>
            <a:xfrm>
              <a:off x="6608903" y="1371600"/>
              <a:ext cx="858697" cy="369332"/>
            </a:xfrm>
            <a:prstGeom prst="rect">
              <a:avLst/>
            </a:prstGeom>
            <a:noFill/>
          </p:spPr>
          <p:txBody>
            <a:bodyPr wrap="none" rtlCol="0">
              <a:spAutoFit/>
            </a:bodyPr>
            <a:lstStyle/>
            <a:p>
              <a:r>
                <a:rPr lang="en-US" dirty="0" smtClean="0"/>
                <a:t>Elev. 3</a:t>
              </a:r>
              <a:r>
                <a:rPr lang="en-US" baseline="30000" dirty="0" smtClean="0"/>
                <a:t>o</a:t>
              </a:r>
              <a:endParaRPr lang="en-US" dirty="0"/>
            </a:p>
          </p:txBody>
        </p:sp>
      </p:grpSp>
      <p:sp>
        <p:nvSpPr>
          <p:cNvPr id="11" name="TextBox 10"/>
          <p:cNvSpPr txBox="1"/>
          <p:nvPr/>
        </p:nvSpPr>
        <p:spPr>
          <a:xfrm>
            <a:off x="6400800" y="6073914"/>
            <a:ext cx="2743200" cy="707886"/>
          </a:xfrm>
          <a:prstGeom prst="rect">
            <a:avLst/>
          </a:prstGeom>
          <a:noFill/>
        </p:spPr>
        <p:txBody>
          <a:bodyPr wrap="square" rtlCol="0">
            <a:spAutoFit/>
          </a:bodyPr>
          <a:lstStyle/>
          <a:p>
            <a:r>
              <a:rPr lang="en-US" sz="2000" dirty="0" smtClean="0"/>
              <a:t>Clear vertical gradient in NO</a:t>
            </a:r>
            <a:r>
              <a:rPr lang="en-US" sz="2000" baseline="-25000" dirty="0" smtClean="0"/>
              <a:t>2</a:t>
            </a:r>
            <a:r>
              <a:rPr lang="en-US" sz="2000" dirty="0" smtClean="0"/>
              <a:t> and HCHO DSCDs</a:t>
            </a:r>
            <a:endParaRPr lang="en-US" sz="2000" dirty="0"/>
          </a:p>
        </p:txBody>
      </p:sp>
      <p:cxnSp>
        <p:nvCxnSpPr>
          <p:cNvPr id="12" name="Straight Connector 11"/>
          <p:cNvCxnSpPr>
            <a:endCxn id="11" idx="0"/>
          </p:cNvCxnSpPr>
          <p:nvPr/>
        </p:nvCxnSpPr>
        <p:spPr>
          <a:xfrm rot="16200000" flipH="1">
            <a:off x="5867400" y="4168914"/>
            <a:ext cx="30480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5410201" y="4495801"/>
            <a:ext cx="2057400" cy="1143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47800" y="609600"/>
            <a:ext cx="2362200" cy="707886"/>
          </a:xfrm>
          <a:prstGeom prst="rect">
            <a:avLst/>
          </a:prstGeom>
          <a:noFill/>
        </p:spPr>
        <p:txBody>
          <a:bodyPr wrap="square" rtlCol="0">
            <a:spAutoFit/>
          </a:bodyPr>
          <a:lstStyle/>
          <a:p>
            <a:r>
              <a:rPr lang="en-US" sz="2000" dirty="0" smtClean="0"/>
              <a:t>Diurnal variability in NO</a:t>
            </a:r>
            <a:r>
              <a:rPr lang="en-US" sz="2000" baseline="-25000" dirty="0" smtClean="0"/>
              <a:t>2</a:t>
            </a:r>
            <a:r>
              <a:rPr lang="en-US" sz="2000" dirty="0" smtClean="0"/>
              <a:t>, HCHO</a:t>
            </a:r>
            <a:endParaRPr lang="en-US" sz="2000" dirty="0"/>
          </a:p>
        </p:txBody>
      </p:sp>
      <p:sp>
        <p:nvSpPr>
          <p:cNvPr id="9" name="Rectangle 2"/>
          <p:cNvSpPr txBox="1">
            <a:spLocks noChangeArrowheads="1"/>
          </p:cNvSpPr>
          <p:nvPr/>
        </p:nvSpPr>
        <p:spPr>
          <a:xfrm>
            <a:off x="457200" y="-76200"/>
            <a:ext cx="8229600" cy="685800"/>
          </a:xfrm>
          <a:prstGeom prst="rect">
            <a:avLst/>
          </a:prstGeom>
          <a:noFill/>
        </p:spPr>
        <p:txBody>
          <a:bodyPr vert="horz" wrap="none" lIns="0" tIns="45720" rIns="0" bIns="45720" rtlCol="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mj-lt"/>
                <a:ea typeface="+mj-ea"/>
                <a:cs typeface="+mj-cs"/>
              </a:rPr>
              <a:t>Overview of May 31 data by elevation angle</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cxnSp>
        <p:nvCxnSpPr>
          <p:cNvPr id="31" name="Straight Connector 30"/>
          <p:cNvCxnSpPr/>
          <p:nvPr/>
        </p:nvCxnSpPr>
        <p:spPr>
          <a:xfrm rot="5400000">
            <a:off x="609601" y="2362201"/>
            <a:ext cx="2590801" cy="457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1981200" y="1600200"/>
            <a:ext cx="12192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Quantifying the Effect of </a:t>
            </a:r>
            <a:r>
              <a:rPr lang="en-US" sz="3200" b="1" dirty="0" err="1" smtClean="0"/>
              <a:t>Radiative</a:t>
            </a:r>
            <a:r>
              <a:rPr lang="en-US" sz="3200" b="1" dirty="0" smtClean="0"/>
              <a:t> Transfer</a:t>
            </a:r>
            <a:endParaRPr lang="en-US" sz="3200" b="1" dirty="0"/>
          </a:p>
        </p:txBody>
      </p:sp>
      <p:sp>
        <p:nvSpPr>
          <p:cNvPr id="11" name="TextBox 10"/>
          <p:cNvSpPr txBox="1"/>
          <p:nvPr/>
        </p:nvSpPr>
        <p:spPr>
          <a:xfrm>
            <a:off x="457200" y="1425714"/>
            <a:ext cx="8153400" cy="707886"/>
          </a:xfrm>
          <a:prstGeom prst="rect">
            <a:avLst/>
          </a:prstGeom>
          <a:noFill/>
        </p:spPr>
        <p:txBody>
          <a:bodyPr wrap="square" rtlCol="0">
            <a:spAutoFit/>
          </a:bodyPr>
          <a:lstStyle/>
          <a:p>
            <a:r>
              <a:rPr lang="en-US" sz="2000" dirty="0" smtClean="0"/>
              <a:t>Weighing factor for each atmospheric layer’s contribution to absorption and scattering at each elevation angle: Differential Box Air-Mass Factor (DBAMF)</a:t>
            </a:r>
          </a:p>
        </p:txBody>
      </p:sp>
      <p:graphicFrame>
        <p:nvGraphicFramePr>
          <p:cNvPr id="12" name="Object 66"/>
          <p:cNvGraphicFramePr>
            <a:graphicFrameLocks noChangeAspect="1"/>
          </p:cNvGraphicFramePr>
          <p:nvPr/>
        </p:nvGraphicFramePr>
        <p:xfrm>
          <a:off x="1354226" y="2209800"/>
          <a:ext cx="5503774" cy="990600"/>
        </p:xfrm>
        <a:graphic>
          <a:graphicData uri="http://schemas.openxmlformats.org/presentationml/2006/ole">
            <p:oleObj spid="_x0000_s220162" name="Equation" r:id="rId4" imgW="2234880" imgH="444240" progId="Equation.3">
              <p:embed/>
            </p:oleObj>
          </a:graphicData>
        </a:graphic>
      </p:graphicFrame>
      <p:sp>
        <p:nvSpPr>
          <p:cNvPr id="13" name="TextBox 12"/>
          <p:cNvSpPr txBox="1"/>
          <p:nvPr/>
        </p:nvSpPr>
        <p:spPr>
          <a:xfrm>
            <a:off x="228600" y="3505200"/>
            <a:ext cx="2514600" cy="1323439"/>
          </a:xfrm>
          <a:prstGeom prst="rect">
            <a:avLst/>
          </a:prstGeom>
          <a:noFill/>
        </p:spPr>
        <p:txBody>
          <a:bodyPr wrap="square" rtlCol="0">
            <a:spAutoFit/>
          </a:bodyPr>
          <a:lstStyle/>
          <a:p>
            <a:r>
              <a:rPr lang="en-US" sz="2000" dirty="0" smtClean="0"/>
              <a:t>DBAMFs calculated with TRACY II Monte- Carlo Radiative Transfer Model</a:t>
            </a:r>
          </a:p>
        </p:txBody>
      </p:sp>
      <p:pic>
        <p:nvPicPr>
          <p:cNvPr id="9" name="Picture 8" descr="DBAMF_top.emf"/>
          <p:cNvPicPr>
            <a:picLocks noChangeAspect="1"/>
          </p:cNvPicPr>
          <p:nvPr/>
        </p:nvPicPr>
        <p:blipFill>
          <a:blip r:embed="rId5" cstate="print"/>
          <a:stretch>
            <a:fillRect/>
          </a:stretch>
        </p:blipFill>
        <p:spPr>
          <a:xfrm>
            <a:off x="2816352" y="2880360"/>
            <a:ext cx="6172514" cy="4206240"/>
          </a:xfrm>
          <a:prstGeom prst="rect">
            <a:avLst/>
          </a:prstGeom>
        </p:spPr>
      </p:pic>
      <p:sp>
        <p:nvSpPr>
          <p:cNvPr id="10" name="TextBox 9"/>
          <p:cNvSpPr txBox="1"/>
          <p:nvPr/>
        </p:nvSpPr>
        <p:spPr>
          <a:xfrm>
            <a:off x="152400" y="5638800"/>
            <a:ext cx="2971800" cy="1015663"/>
          </a:xfrm>
          <a:prstGeom prst="rect">
            <a:avLst/>
          </a:prstGeom>
          <a:noFill/>
        </p:spPr>
        <p:txBody>
          <a:bodyPr wrap="square" rtlCol="0">
            <a:spAutoFit/>
          </a:bodyPr>
          <a:lstStyle/>
          <a:p>
            <a:r>
              <a:rPr lang="en-US" sz="2000" dirty="0" smtClean="0"/>
              <a:t>Weight moves lower in atmosphere with decreasing elevation angle</a:t>
            </a:r>
            <a:endParaRPr lang="en-US" sz="2000" dirty="0"/>
          </a:p>
        </p:txBody>
      </p:sp>
      <p:cxnSp>
        <p:nvCxnSpPr>
          <p:cNvPr id="14" name="Straight Connector 13"/>
          <p:cNvCxnSpPr/>
          <p:nvPr/>
        </p:nvCxnSpPr>
        <p:spPr>
          <a:xfrm rot="10800000" flipV="1">
            <a:off x="2552706" y="5486400"/>
            <a:ext cx="1181095" cy="587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53000" y="3200400"/>
            <a:ext cx="2286000" cy="381000"/>
          </a:xfrm>
          <a:prstGeom prst="rect">
            <a:avLst/>
          </a:prstGeom>
          <a:noFill/>
        </p:spPr>
        <p:txBody>
          <a:bodyPr wrap="square" rtlCol="0">
            <a:spAutoFit/>
          </a:bodyPr>
          <a:lstStyle/>
          <a:p>
            <a:r>
              <a:rPr lang="en-US" dirty="0" smtClean="0"/>
              <a:t>DBAMFs for May 31</a:t>
            </a:r>
            <a:r>
              <a:rPr lang="en-US" baseline="30000" dirty="0" smtClean="0"/>
              <a:t>st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Quantifying the Effect of </a:t>
            </a:r>
            <a:r>
              <a:rPr lang="en-US" sz="3200" b="1" dirty="0" err="1" smtClean="0"/>
              <a:t>Radiative</a:t>
            </a:r>
            <a:r>
              <a:rPr lang="en-US" sz="3200" b="1" dirty="0" smtClean="0"/>
              <a:t> Transfer</a:t>
            </a:r>
            <a:endParaRPr lang="en-US" sz="3200" b="1" dirty="0"/>
          </a:p>
        </p:txBody>
      </p:sp>
      <p:sp>
        <p:nvSpPr>
          <p:cNvPr id="11" name="TextBox 10"/>
          <p:cNvSpPr txBox="1"/>
          <p:nvPr/>
        </p:nvSpPr>
        <p:spPr>
          <a:xfrm>
            <a:off x="457200" y="1425714"/>
            <a:ext cx="8153400" cy="707886"/>
          </a:xfrm>
          <a:prstGeom prst="rect">
            <a:avLst/>
          </a:prstGeom>
          <a:noFill/>
        </p:spPr>
        <p:txBody>
          <a:bodyPr wrap="square" rtlCol="0">
            <a:spAutoFit/>
          </a:bodyPr>
          <a:lstStyle/>
          <a:p>
            <a:r>
              <a:rPr lang="en-US" sz="2000" dirty="0" smtClean="0"/>
              <a:t>Weighing factor for each atmospheric layer’s contribution to absorption and scattering at each elevation angle: Differential Box Air-Mass Factor (DBAMF)</a:t>
            </a:r>
          </a:p>
        </p:txBody>
      </p:sp>
      <p:graphicFrame>
        <p:nvGraphicFramePr>
          <p:cNvPr id="12" name="Object 66"/>
          <p:cNvGraphicFramePr>
            <a:graphicFrameLocks noChangeAspect="1"/>
          </p:cNvGraphicFramePr>
          <p:nvPr/>
        </p:nvGraphicFramePr>
        <p:xfrm>
          <a:off x="1354226" y="2209800"/>
          <a:ext cx="5503774" cy="990600"/>
        </p:xfrm>
        <a:graphic>
          <a:graphicData uri="http://schemas.openxmlformats.org/presentationml/2006/ole">
            <p:oleObj spid="_x0000_s219138" name="Equation" r:id="rId4" imgW="2234880" imgH="444240" progId="Equation.3">
              <p:embed/>
            </p:oleObj>
          </a:graphicData>
        </a:graphic>
      </p:graphicFrame>
      <p:sp>
        <p:nvSpPr>
          <p:cNvPr id="13" name="TextBox 12"/>
          <p:cNvSpPr txBox="1"/>
          <p:nvPr/>
        </p:nvSpPr>
        <p:spPr>
          <a:xfrm>
            <a:off x="228600" y="3505200"/>
            <a:ext cx="2514600" cy="1323439"/>
          </a:xfrm>
          <a:prstGeom prst="rect">
            <a:avLst/>
          </a:prstGeom>
          <a:noFill/>
        </p:spPr>
        <p:txBody>
          <a:bodyPr wrap="square" rtlCol="0">
            <a:spAutoFit/>
          </a:bodyPr>
          <a:lstStyle/>
          <a:p>
            <a:r>
              <a:rPr lang="en-US" sz="2000" dirty="0" smtClean="0"/>
              <a:t>DBAMFs calculated with TRACY II Monte- Carlo Radiative Transfer Model</a:t>
            </a:r>
          </a:p>
        </p:txBody>
      </p:sp>
      <p:pic>
        <p:nvPicPr>
          <p:cNvPr id="8" name="Picture 7" descr="DBAMF_middle.emf"/>
          <p:cNvPicPr>
            <a:picLocks noChangeAspect="1"/>
          </p:cNvPicPr>
          <p:nvPr/>
        </p:nvPicPr>
        <p:blipFill>
          <a:blip r:embed="rId5" cstate="print"/>
          <a:stretch>
            <a:fillRect/>
          </a:stretch>
        </p:blipFill>
        <p:spPr>
          <a:xfrm>
            <a:off x="2816352" y="2880360"/>
            <a:ext cx="6172514" cy="4206240"/>
          </a:xfrm>
          <a:prstGeom prst="rect">
            <a:avLst/>
          </a:prstGeom>
        </p:spPr>
      </p:pic>
      <p:sp>
        <p:nvSpPr>
          <p:cNvPr id="10" name="TextBox 9"/>
          <p:cNvSpPr txBox="1"/>
          <p:nvPr/>
        </p:nvSpPr>
        <p:spPr>
          <a:xfrm>
            <a:off x="152400" y="5638800"/>
            <a:ext cx="2971800" cy="1015663"/>
          </a:xfrm>
          <a:prstGeom prst="rect">
            <a:avLst/>
          </a:prstGeom>
          <a:noFill/>
        </p:spPr>
        <p:txBody>
          <a:bodyPr wrap="square" rtlCol="0">
            <a:spAutoFit/>
          </a:bodyPr>
          <a:lstStyle/>
          <a:p>
            <a:r>
              <a:rPr lang="en-US" sz="2000" dirty="0" smtClean="0"/>
              <a:t>Weight moves lower in atmosphere with decreasing elevation angle</a:t>
            </a:r>
            <a:endParaRPr lang="en-US" sz="2000" dirty="0"/>
          </a:p>
        </p:txBody>
      </p:sp>
      <p:cxnSp>
        <p:nvCxnSpPr>
          <p:cNvPr id="14" name="Straight Connector 13"/>
          <p:cNvCxnSpPr/>
          <p:nvPr/>
        </p:nvCxnSpPr>
        <p:spPr>
          <a:xfrm rot="10800000" flipV="1">
            <a:off x="2552704" y="5486400"/>
            <a:ext cx="1409697" cy="587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53000" y="3200400"/>
            <a:ext cx="2286000" cy="381000"/>
          </a:xfrm>
          <a:prstGeom prst="rect">
            <a:avLst/>
          </a:prstGeom>
          <a:noFill/>
        </p:spPr>
        <p:txBody>
          <a:bodyPr wrap="square" rtlCol="0">
            <a:spAutoFit/>
          </a:bodyPr>
          <a:lstStyle/>
          <a:p>
            <a:r>
              <a:rPr lang="en-US" dirty="0" smtClean="0"/>
              <a:t>DBAMFs for May 31</a:t>
            </a:r>
            <a:r>
              <a:rPr lang="en-US" baseline="30000" dirty="0" smtClean="0"/>
              <a:t>st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Quantifying the Effect of </a:t>
            </a:r>
            <a:r>
              <a:rPr lang="en-US" sz="3200" b="1" dirty="0" err="1" smtClean="0"/>
              <a:t>Radiative</a:t>
            </a:r>
            <a:r>
              <a:rPr lang="en-US" sz="3200" b="1" dirty="0" smtClean="0"/>
              <a:t> Transfer</a:t>
            </a:r>
            <a:endParaRPr lang="en-US" sz="3200" b="1" dirty="0"/>
          </a:p>
        </p:txBody>
      </p:sp>
      <p:sp>
        <p:nvSpPr>
          <p:cNvPr id="11" name="TextBox 10"/>
          <p:cNvSpPr txBox="1"/>
          <p:nvPr/>
        </p:nvSpPr>
        <p:spPr>
          <a:xfrm>
            <a:off x="457200" y="1425714"/>
            <a:ext cx="8153400" cy="707886"/>
          </a:xfrm>
          <a:prstGeom prst="rect">
            <a:avLst/>
          </a:prstGeom>
          <a:noFill/>
        </p:spPr>
        <p:txBody>
          <a:bodyPr wrap="square" rtlCol="0">
            <a:spAutoFit/>
          </a:bodyPr>
          <a:lstStyle/>
          <a:p>
            <a:r>
              <a:rPr lang="en-US" sz="2000" dirty="0" smtClean="0"/>
              <a:t>Weighing factor for each atmospheric layer’s contribution to absorption and scattering at each elevation angle: Differential Box Air-Mass Factor (DBAMF)</a:t>
            </a:r>
          </a:p>
        </p:txBody>
      </p:sp>
      <p:graphicFrame>
        <p:nvGraphicFramePr>
          <p:cNvPr id="12" name="Object 66"/>
          <p:cNvGraphicFramePr>
            <a:graphicFrameLocks noChangeAspect="1"/>
          </p:cNvGraphicFramePr>
          <p:nvPr/>
        </p:nvGraphicFramePr>
        <p:xfrm>
          <a:off x="1354226" y="2209800"/>
          <a:ext cx="5503774" cy="990600"/>
        </p:xfrm>
        <a:graphic>
          <a:graphicData uri="http://schemas.openxmlformats.org/presentationml/2006/ole">
            <p:oleObj spid="_x0000_s166918" name="Equation" r:id="rId4" imgW="2234880" imgH="444240" progId="Equation.3">
              <p:embed/>
            </p:oleObj>
          </a:graphicData>
        </a:graphic>
      </p:graphicFrame>
      <p:sp>
        <p:nvSpPr>
          <p:cNvPr id="13" name="TextBox 12"/>
          <p:cNvSpPr txBox="1"/>
          <p:nvPr/>
        </p:nvSpPr>
        <p:spPr>
          <a:xfrm>
            <a:off x="228600" y="3505200"/>
            <a:ext cx="2514600" cy="1323439"/>
          </a:xfrm>
          <a:prstGeom prst="rect">
            <a:avLst/>
          </a:prstGeom>
          <a:noFill/>
        </p:spPr>
        <p:txBody>
          <a:bodyPr wrap="square" rtlCol="0">
            <a:spAutoFit/>
          </a:bodyPr>
          <a:lstStyle/>
          <a:p>
            <a:r>
              <a:rPr lang="en-US" sz="2000" dirty="0" smtClean="0"/>
              <a:t>DBAMFs calculated with TRACY II Monte- Carlo Radiative Transfer Model</a:t>
            </a:r>
          </a:p>
        </p:txBody>
      </p:sp>
      <p:sp>
        <p:nvSpPr>
          <p:cNvPr id="14" name="TextBox 13"/>
          <p:cNvSpPr txBox="1"/>
          <p:nvPr/>
        </p:nvSpPr>
        <p:spPr>
          <a:xfrm>
            <a:off x="152400" y="5638800"/>
            <a:ext cx="2971800" cy="1015663"/>
          </a:xfrm>
          <a:prstGeom prst="rect">
            <a:avLst/>
          </a:prstGeom>
          <a:noFill/>
        </p:spPr>
        <p:txBody>
          <a:bodyPr wrap="square" rtlCol="0">
            <a:spAutoFit/>
          </a:bodyPr>
          <a:lstStyle/>
          <a:p>
            <a:r>
              <a:rPr lang="en-US" sz="2000" dirty="0" smtClean="0"/>
              <a:t>Weight moves lower in atmosphere with decreasing elevation angle</a:t>
            </a:r>
            <a:endParaRPr lang="en-US" sz="2000" dirty="0"/>
          </a:p>
        </p:txBody>
      </p:sp>
      <p:cxnSp>
        <p:nvCxnSpPr>
          <p:cNvPr id="15" name="Straight Connector 14"/>
          <p:cNvCxnSpPr/>
          <p:nvPr/>
        </p:nvCxnSpPr>
        <p:spPr>
          <a:xfrm rot="10800000" flipV="1">
            <a:off x="2552702" y="5562600"/>
            <a:ext cx="1714499" cy="511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DBAMF_bottom.emf"/>
          <p:cNvPicPr>
            <a:picLocks noChangeAspect="1"/>
          </p:cNvPicPr>
          <p:nvPr/>
        </p:nvPicPr>
        <p:blipFill>
          <a:blip r:embed="rId5" cstate="print"/>
          <a:stretch>
            <a:fillRect/>
          </a:stretch>
        </p:blipFill>
        <p:spPr>
          <a:xfrm>
            <a:off x="2816352" y="2880360"/>
            <a:ext cx="6172514" cy="4206240"/>
          </a:xfrm>
          <a:prstGeom prst="rect">
            <a:avLst/>
          </a:prstGeom>
        </p:spPr>
      </p:pic>
      <p:sp>
        <p:nvSpPr>
          <p:cNvPr id="9" name="TextBox 8"/>
          <p:cNvSpPr txBox="1"/>
          <p:nvPr/>
        </p:nvSpPr>
        <p:spPr>
          <a:xfrm>
            <a:off x="4953000" y="3200400"/>
            <a:ext cx="2286000" cy="381000"/>
          </a:xfrm>
          <a:prstGeom prst="rect">
            <a:avLst/>
          </a:prstGeom>
          <a:noFill/>
        </p:spPr>
        <p:txBody>
          <a:bodyPr wrap="square" rtlCol="0">
            <a:spAutoFit/>
          </a:bodyPr>
          <a:lstStyle/>
          <a:p>
            <a:r>
              <a:rPr lang="en-US" dirty="0" smtClean="0"/>
              <a:t>DBAMFs for May 31</a:t>
            </a:r>
            <a:r>
              <a:rPr lang="en-US" baseline="30000" dirty="0" smtClean="0"/>
              <a:t>st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b="1" dirty="0" smtClean="0"/>
              <a:t>Motivation</a:t>
            </a:r>
            <a:endParaRPr lang="en-US" sz="3200" b="1" dirty="0"/>
          </a:p>
        </p:txBody>
      </p:sp>
      <p:sp>
        <p:nvSpPr>
          <p:cNvPr id="3" name="Content Placeholder 2"/>
          <p:cNvSpPr>
            <a:spLocks noGrp="1"/>
          </p:cNvSpPr>
          <p:nvPr>
            <p:ph idx="1"/>
          </p:nvPr>
        </p:nvSpPr>
        <p:spPr>
          <a:xfrm>
            <a:off x="4191000" y="1828800"/>
            <a:ext cx="4800600" cy="4800600"/>
          </a:xfrm>
        </p:spPr>
        <p:txBody>
          <a:bodyPr>
            <a:normAutofit/>
          </a:bodyPr>
          <a:lstStyle/>
          <a:p>
            <a:r>
              <a:rPr lang="en-US" sz="2400" dirty="0" smtClean="0"/>
              <a:t>Observation of spatial and temporal distribution of trace gases in the LA Basin</a:t>
            </a:r>
          </a:p>
          <a:p>
            <a:r>
              <a:rPr lang="en-US" sz="2400" dirty="0" smtClean="0"/>
              <a:t>Study pollution transport of criteria pollutants in the LA basin</a:t>
            </a:r>
          </a:p>
          <a:p>
            <a:r>
              <a:rPr lang="en-US" sz="2400" dirty="0" smtClean="0"/>
              <a:t>Provide data for assimilation into air quality models</a:t>
            </a:r>
          </a:p>
          <a:p>
            <a:r>
              <a:rPr lang="en-US" sz="2400" dirty="0" smtClean="0"/>
              <a:t>Use inverse modeling to validate emissions inventories</a:t>
            </a:r>
          </a:p>
        </p:txBody>
      </p:sp>
      <p:pic>
        <p:nvPicPr>
          <p:cNvPr id="4" name="Picture 5"/>
          <p:cNvPicPr>
            <a:picLocks noChangeAspect="1" noChangeArrowheads="1"/>
          </p:cNvPicPr>
          <p:nvPr/>
        </p:nvPicPr>
        <p:blipFill>
          <a:blip r:embed="rId3" cstate="print"/>
          <a:srcRect/>
          <a:stretch>
            <a:fillRect/>
          </a:stretch>
        </p:blipFill>
        <p:spPr bwMode="auto">
          <a:xfrm>
            <a:off x="152400" y="1905000"/>
            <a:ext cx="3995336" cy="306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smtClean="0"/>
              <a:t>Retrieval of BL and FT NO</a:t>
            </a:r>
            <a:r>
              <a:rPr lang="en-US" sz="3200" b="1" baseline="-25000" dirty="0" smtClean="0"/>
              <a:t>2</a:t>
            </a:r>
            <a:r>
              <a:rPr lang="en-US" sz="3200" b="1" dirty="0" smtClean="0"/>
              <a:t> concentrations</a:t>
            </a:r>
            <a:endParaRPr lang="en-US" sz="3200" b="1" dirty="0"/>
          </a:p>
        </p:txBody>
      </p:sp>
      <p:graphicFrame>
        <p:nvGraphicFramePr>
          <p:cNvPr id="197634" name="Object 89">
            <a:hlinkClick r:id="" action="ppaction://ole?verb=0"/>
          </p:cNvPr>
          <p:cNvGraphicFramePr>
            <a:graphicFrameLocks noChangeAspect="1"/>
          </p:cNvGraphicFramePr>
          <p:nvPr/>
        </p:nvGraphicFramePr>
        <p:xfrm>
          <a:off x="3505200" y="2619375"/>
          <a:ext cx="5241925" cy="3933825"/>
        </p:xfrm>
        <a:graphic>
          <a:graphicData uri="http://schemas.openxmlformats.org/presentationml/2006/ole">
            <p:oleObj spid="_x0000_s197634" name="Presentation" r:id="rId4" imgW="4507977" imgH="3381008" progId="PowerPoint.Show.12">
              <p:embed/>
            </p:oleObj>
          </a:graphicData>
        </a:graphic>
      </p:graphicFrame>
      <p:sp>
        <p:nvSpPr>
          <p:cNvPr id="5" name="TextBox 4"/>
          <p:cNvSpPr txBox="1"/>
          <p:nvPr/>
        </p:nvSpPr>
        <p:spPr>
          <a:xfrm>
            <a:off x="381000" y="3429000"/>
            <a:ext cx="2743200" cy="1200329"/>
          </a:xfrm>
          <a:prstGeom prst="rect">
            <a:avLst/>
          </a:prstGeom>
          <a:noFill/>
        </p:spPr>
        <p:txBody>
          <a:bodyPr wrap="square" rtlCol="0">
            <a:spAutoFit/>
          </a:bodyPr>
          <a:lstStyle/>
          <a:p>
            <a:r>
              <a:rPr lang="en-US" dirty="0" smtClean="0"/>
              <a:t>Concentration </a:t>
            </a:r>
            <a:r>
              <a:rPr lang="en-US" i="1" dirty="0" err="1" smtClean="0"/>
              <a:t>C</a:t>
            </a:r>
            <a:r>
              <a:rPr lang="en-US" i="1" baseline="-25000" dirty="0" err="1" smtClean="0"/>
              <a:t>j</a:t>
            </a:r>
            <a:r>
              <a:rPr lang="en-US" dirty="0" smtClean="0"/>
              <a:t> for each atmospheric layer </a:t>
            </a:r>
            <a:r>
              <a:rPr lang="en-US" i="1" dirty="0" smtClean="0"/>
              <a:t>j</a:t>
            </a:r>
            <a:r>
              <a:rPr lang="en-US" dirty="0" smtClean="0"/>
              <a:t> is:</a:t>
            </a:r>
          </a:p>
          <a:p>
            <a:endParaRPr lang="en-US" dirty="0" smtClean="0"/>
          </a:p>
          <a:p>
            <a:endParaRPr lang="en-US" dirty="0"/>
          </a:p>
        </p:txBody>
      </p:sp>
      <p:graphicFrame>
        <p:nvGraphicFramePr>
          <p:cNvPr id="197635" name="Object 85"/>
          <p:cNvGraphicFramePr>
            <a:graphicFrameLocks noChangeAspect="1"/>
          </p:cNvGraphicFramePr>
          <p:nvPr/>
        </p:nvGraphicFramePr>
        <p:xfrm>
          <a:off x="381000" y="4324529"/>
          <a:ext cx="2632075" cy="862012"/>
        </p:xfrm>
        <a:graphic>
          <a:graphicData uri="http://schemas.openxmlformats.org/presentationml/2006/ole">
            <p:oleObj spid="_x0000_s197635" name="Equation" r:id="rId5" imgW="1434960" imgH="469800" progId="Equation.3">
              <p:embed/>
            </p:oleObj>
          </a:graphicData>
        </a:graphic>
      </p:graphicFrame>
      <p:sp>
        <p:nvSpPr>
          <p:cNvPr id="7" name="TextBox 6"/>
          <p:cNvSpPr txBox="1"/>
          <p:nvPr/>
        </p:nvSpPr>
        <p:spPr>
          <a:xfrm>
            <a:off x="484496" y="1371600"/>
            <a:ext cx="8458200" cy="1631216"/>
          </a:xfrm>
          <a:prstGeom prst="rect">
            <a:avLst/>
          </a:prstGeom>
          <a:noFill/>
        </p:spPr>
        <p:txBody>
          <a:bodyPr wrap="square" rtlCol="0">
            <a:spAutoFit/>
          </a:bodyPr>
          <a:lstStyle/>
          <a:p>
            <a:pPr>
              <a:buFont typeface="Arial" pitchFamily="34" charset="0"/>
              <a:buChar char="•"/>
            </a:pPr>
            <a:r>
              <a:rPr lang="en-US" sz="2000" dirty="0" smtClean="0"/>
              <a:t>NO</a:t>
            </a:r>
            <a:r>
              <a:rPr lang="en-US" sz="2000" baseline="-25000" dirty="0" smtClean="0"/>
              <a:t>2</a:t>
            </a:r>
            <a:r>
              <a:rPr lang="en-US" sz="2000" dirty="0" smtClean="0"/>
              <a:t> elevated and well-mixed in in boundary layer (BL). </a:t>
            </a:r>
          </a:p>
          <a:p>
            <a:pPr>
              <a:buFont typeface="Arial" pitchFamily="34" charset="0"/>
              <a:buChar char="•"/>
            </a:pPr>
            <a:r>
              <a:rPr lang="en-US" sz="2000" dirty="0" smtClean="0"/>
              <a:t>Boundary layer height was determined by </a:t>
            </a:r>
            <a:r>
              <a:rPr lang="en-US" sz="2000" dirty="0" err="1" smtClean="0"/>
              <a:t>Ceilometer</a:t>
            </a:r>
            <a:r>
              <a:rPr lang="en-US" sz="2000" dirty="0" smtClean="0"/>
              <a:t> at Caltech.</a:t>
            </a:r>
          </a:p>
          <a:p>
            <a:pPr>
              <a:buFont typeface="Arial" pitchFamily="34" charset="0"/>
              <a:buChar char="•"/>
            </a:pPr>
            <a:r>
              <a:rPr lang="en-US" sz="2000" dirty="0" smtClean="0"/>
              <a:t>NO</a:t>
            </a:r>
            <a:r>
              <a:rPr lang="en-US" sz="2000" baseline="-25000" dirty="0" smtClean="0"/>
              <a:t>2</a:t>
            </a:r>
            <a:r>
              <a:rPr lang="en-US" sz="2000" dirty="0" smtClean="0"/>
              <a:t> concentration free troposphere from horizontal elevation scan</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centrationplot.emf"/>
          <p:cNvPicPr>
            <a:picLocks noChangeAspect="1"/>
          </p:cNvPicPr>
          <p:nvPr/>
        </p:nvPicPr>
        <p:blipFill>
          <a:blip r:embed="rId3" cstate="print"/>
          <a:stretch>
            <a:fillRect/>
          </a:stretch>
        </p:blipFill>
        <p:spPr>
          <a:xfrm>
            <a:off x="76200" y="1295400"/>
            <a:ext cx="6830060" cy="5410200"/>
          </a:xfrm>
          <a:prstGeom prst="rect">
            <a:avLst/>
          </a:prstGeom>
        </p:spPr>
      </p:pic>
      <p:sp>
        <p:nvSpPr>
          <p:cNvPr id="2" name="Title 1"/>
          <p:cNvSpPr>
            <a:spLocks noGrp="1"/>
          </p:cNvSpPr>
          <p:nvPr>
            <p:ph type="title"/>
          </p:nvPr>
        </p:nvSpPr>
        <p:spPr/>
        <p:txBody>
          <a:bodyPr>
            <a:normAutofit/>
          </a:bodyPr>
          <a:lstStyle/>
          <a:p>
            <a:r>
              <a:rPr lang="en-US" sz="3200" b="1" dirty="0" smtClean="0"/>
              <a:t>NO</a:t>
            </a:r>
            <a:r>
              <a:rPr lang="en-US" sz="3200" b="1" baseline="-25000" dirty="0" smtClean="0"/>
              <a:t>2</a:t>
            </a:r>
            <a:r>
              <a:rPr lang="en-US" sz="3200" b="1" dirty="0" smtClean="0"/>
              <a:t> mixing ratios, May 31</a:t>
            </a:r>
            <a:r>
              <a:rPr lang="en-US" sz="3200" b="1" baseline="30000" dirty="0" smtClean="0"/>
              <a:t>st</a:t>
            </a:r>
            <a:endParaRPr lang="en-US" sz="3200" b="1" dirty="0"/>
          </a:p>
        </p:txBody>
      </p:sp>
      <p:sp>
        <p:nvSpPr>
          <p:cNvPr id="5" name="TextBox 4"/>
          <p:cNvSpPr txBox="1"/>
          <p:nvPr/>
        </p:nvSpPr>
        <p:spPr>
          <a:xfrm>
            <a:off x="6019800" y="1752600"/>
            <a:ext cx="3124200" cy="923330"/>
          </a:xfrm>
          <a:prstGeom prst="rect">
            <a:avLst/>
          </a:prstGeom>
          <a:noFill/>
        </p:spPr>
        <p:txBody>
          <a:bodyPr wrap="square" rtlCol="0">
            <a:spAutoFit/>
          </a:bodyPr>
          <a:lstStyle/>
          <a:p>
            <a:r>
              <a:rPr lang="en-US" dirty="0" smtClean="0"/>
              <a:t>Boundary Layer Height courtesy of C. Haman and B. </a:t>
            </a:r>
            <a:r>
              <a:rPr lang="en-US" dirty="0" err="1" smtClean="0"/>
              <a:t>Lefer</a:t>
            </a:r>
            <a:r>
              <a:rPr lang="en-US" dirty="0" smtClean="0"/>
              <a:t>, University of Houston</a:t>
            </a:r>
            <a:endParaRPr lang="en-US" dirty="0"/>
          </a:p>
        </p:txBody>
      </p:sp>
      <p:sp>
        <p:nvSpPr>
          <p:cNvPr id="9" name="TextBox 8"/>
          <p:cNvSpPr txBox="1"/>
          <p:nvPr/>
        </p:nvSpPr>
        <p:spPr>
          <a:xfrm>
            <a:off x="6553200" y="4724400"/>
            <a:ext cx="2286000" cy="646331"/>
          </a:xfrm>
          <a:prstGeom prst="rect">
            <a:avLst/>
          </a:prstGeom>
          <a:noFill/>
        </p:spPr>
        <p:txBody>
          <a:bodyPr wrap="square" rtlCol="0">
            <a:spAutoFit/>
          </a:bodyPr>
          <a:lstStyle/>
          <a:p>
            <a:r>
              <a:rPr lang="en-US" dirty="0" smtClean="0"/>
              <a:t>Values in 3 azimuths agree well</a:t>
            </a:r>
            <a:endParaRPr lang="en-US" dirty="0"/>
          </a:p>
        </p:txBody>
      </p:sp>
      <p:cxnSp>
        <p:nvCxnSpPr>
          <p:cNvPr id="12" name="Straight Connector 11"/>
          <p:cNvCxnSpPr>
            <a:stCxn id="9" idx="1"/>
          </p:cNvCxnSpPr>
          <p:nvPr/>
        </p:nvCxnSpPr>
        <p:spPr>
          <a:xfrm rot="10800000">
            <a:off x="4191000" y="4038600"/>
            <a:ext cx="2362200" cy="10089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1"/>
          </p:cNvCxnSpPr>
          <p:nvPr/>
        </p:nvCxnSpPr>
        <p:spPr>
          <a:xfrm rot="10800000" flipV="1">
            <a:off x="4953000" y="5047566"/>
            <a:ext cx="1600200" cy="5150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centrationplot.emf"/>
          <p:cNvPicPr>
            <a:picLocks noChangeAspect="1"/>
          </p:cNvPicPr>
          <p:nvPr/>
        </p:nvPicPr>
        <p:blipFill>
          <a:blip r:embed="rId3" cstate="print"/>
          <a:stretch>
            <a:fillRect/>
          </a:stretch>
        </p:blipFill>
        <p:spPr>
          <a:xfrm>
            <a:off x="76200" y="1295400"/>
            <a:ext cx="6830060" cy="5410200"/>
          </a:xfrm>
          <a:prstGeom prst="rect">
            <a:avLst/>
          </a:prstGeom>
        </p:spPr>
      </p:pic>
      <p:sp>
        <p:nvSpPr>
          <p:cNvPr id="2" name="Title 1"/>
          <p:cNvSpPr>
            <a:spLocks noGrp="1"/>
          </p:cNvSpPr>
          <p:nvPr>
            <p:ph type="title"/>
          </p:nvPr>
        </p:nvSpPr>
        <p:spPr/>
        <p:txBody>
          <a:bodyPr>
            <a:normAutofit/>
          </a:bodyPr>
          <a:lstStyle/>
          <a:p>
            <a:r>
              <a:rPr lang="en-US" sz="3200" b="1" dirty="0" smtClean="0"/>
              <a:t>NO</a:t>
            </a:r>
            <a:r>
              <a:rPr lang="en-US" sz="3200" b="1" baseline="-25000" dirty="0" smtClean="0"/>
              <a:t>2</a:t>
            </a:r>
            <a:r>
              <a:rPr lang="en-US" sz="3200" b="1" dirty="0" smtClean="0"/>
              <a:t> mixing ratios, May 31</a:t>
            </a:r>
            <a:r>
              <a:rPr lang="en-US" sz="3200" b="1" baseline="30000" dirty="0" smtClean="0"/>
              <a:t>st</a:t>
            </a:r>
            <a:endParaRPr lang="en-US" sz="3200" b="1" dirty="0"/>
          </a:p>
        </p:txBody>
      </p:sp>
      <p:sp>
        <p:nvSpPr>
          <p:cNvPr id="5" name="TextBox 4"/>
          <p:cNvSpPr txBox="1"/>
          <p:nvPr/>
        </p:nvSpPr>
        <p:spPr>
          <a:xfrm>
            <a:off x="6019800" y="1752600"/>
            <a:ext cx="3124200" cy="923330"/>
          </a:xfrm>
          <a:prstGeom prst="rect">
            <a:avLst/>
          </a:prstGeom>
          <a:noFill/>
        </p:spPr>
        <p:txBody>
          <a:bodyPr wrap="square" rtlCol="0">
            <a:spAutoFit/>
          </a:bodyPr>
          <a:lstStyle/>
          <a:p>
            <a:r>
              <a:rPr lang="en-US" dirty="0" smtClean="0"/>
              <a:t>Boundary Layer Height courtesy of C. Haman and B. </a:t>
            </a:r>
            <a:r>
              <a:rPr lang="en-US" dirty="0" err="1" smtClean="0"/>
              <a:t>Lefer</a:t>
            </a:r>
            <a:r>
              <a:rPr lang="en-US" dirty="0" smtClean="0"/>
              <a:t>, University of Houston</a:t>
            </a:r>
            <a:endParaRPr lang="en-US" dirty="0"/>
          </a:p>
        </p:txBody>
      </p:sp>
      <p:sp>
        <p:nvSpPr>
          <p:cNvPr id="10" name="TextBox 9"/>
          <p:cNvSpPr txBox="1"/>
          <p:nvPr/>
        </p:nvSpPr>
        <p:spPr>
          <a:xfrm>
            <a:off x="6324600" y="5562600"/>
            <a:ext cx="2667000" cy="1200329"/>
          </a:xfrm>
          <a:prstGeom prst="rect">
            <a:avLst/>
          </a:prstGeom>
          <a:noFill/>
        </p:spPr>
        <p:txBody>
          <a:bodyPr wrap="square" rtlCol="0">
            <a:spAutoFit/>
          </a:bodyPr>
          <a:lstStyle/>
          <a:p>
            <a:r>
              <a:rPr lang="en-US" i="1" dirty="0" smtClean="0"/>
              <a:t>For more on the Long-path DOAS, see talk by Catalina Tsai, Tuesday, May 17</a:t>
            </a:r>
            <a:r>
              <a:rPr lang="en-US" i="1" baseline="30000" dirty="0" smtClean="0"/>
              <a:t>th</a:t>
            </a:r>
            <a:r>
              <a:rPr lang="en-US" i="1" dirty="0" smtClean="0"/>
              <a:t>, 1:30 pm</a:t>
            </a:r>
            <a:endParaRPr lang="en-US"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Conclusions and Outlook</a:t>
            </a:r>
            <a:endParaRPr lang="en-US" sz="3200" b="1" dirty="0"/>
          </a:p>
        </p:txBody>
      </p:sp>
      <p:sp>
        <p:nvSpPr>
          <p:cNvPr id="3" name="Content Placeholder 2"/>
          <p:cNvSpPr>
            <a:spLocks noGrp="1"/>
          </p:cNvSpPr>
          <p:nvPr>
            <p:ph idx="1"/>
          </p:nvPr>
        </p:nvSpPr>
        <p:spPr/>
        <p:txBody>
          <a:bodyPr>
            <a:normAutofit/>
          </a:bodyPr>
          <a:lstStyle/>
          <a:p>
            <a:r>
              <a:rPr lang="en-US" sz="2200" dirty="0" smtClean="0"/>
              <a:t>UCLA MAX-DOAS measured spatial and temporal distribution of NO</a:t>
            </a:r>
            <a:r>
              <a:rPr lang="en-US" sz="2200" baseline="-25000" dirty="0" smtClean="0"/>
              <a:t>2</a:t>
            </a:r>
            <a:r>
              <a:rPr lang="en-US" sz="2200" dirty="0" smtClean="0"/>
              <a:t>, HCHO, and O</a:t>
            </a:r>
            <a:r>
              <a:rPr lang="en-US" sz="2200" baseline="-25000" dirty="0" smtClean="0"/>
              <a:t>4</a:t>
            </a:r>
            <a:r>
              <a:rPr lang="en-US" sz="2200" dirty="0" smtClean="0"/>
              <a:t> (aerosol extinction) during </a:t>
            </a:r>
            <a:r>
              <a:rPr lang="en-US" sz="2200" dirty="0" err="1" smtClean="0"/>
              <a:t>CalNex</a:t>
            </a:r>
            <a:r>
              <a:rPr lang="en-US" sz="2200" dirty="0" smtClean="0"/>
              <a:t> </a:t>
            </a:r>
          </a:p>
          <a:p>
            <a:r>
              <a:rPr lang="en-US" sz="2200" dirty="0" smtClean="0"/>
              <a:t>Raw data clearly shows the change of trace gas levels with location and altitude in the LA basin</a:t>
            </a:r>
          </a:p>
          <a:p>
            <a:r>
              <a:rPr lang="en-US" sz="2200" dirty="0" smtClean="0"/>
              <a:t>Initial </a:t>
            </a:r>
            <a:r>
              <a:rPr lang="en-US" sz="2200" dirty="0" err="1" smtClean="0"/>
              <a:t>radiative</a:t>
            </a:r>
            <a:r>
              <a:rPr lang="en-US" sz="2200" dirty="0" smtClean="0"/>
              <a:t> transfer calculations result in reasonable boundary layer NO</a:t>
            </a:r>
            <a:r>
              <a:rPr lang="en-US" sz="2200" baseline="-25000" dirty="0" smtClean="0"/>
              <a:t>2</a:t>
            </a:r>
            <a:r>
              <a:rPr lang="en-US" sz="2200" dirty="0" smtClean="0"/>
              <a:t> mixing ratios</a:t>
            </a:r>
          </a:p>
          <a:p>
            <a:r>
              <a:rPr lang="en-US" sz="2200" dirty="0" smtClean="0"/>
              <a:t>More detailed </a:t>
            </a:r>
            <a:r>
              <a:rPr lang="en-US" sz="2200" dirty="0" err="1" smtClean="0"/>
              <a:t>radiative</a:t>
            </a:r>
            <a:r>
              <a:rPr lang="en-US" sz="2200" dirty="0" smtClean="0"/>
              <a:t> transfer calculations are currently performed</a:t>
            </a:r>
          </a:p>
          <a:p>
            <a:r>
              <a:rPr lang="en-US" sz="2200" dirty="0" smtClean="0"/>
              <a:t>Retrieval of concentration distributions will be performed directly and through an </a:t>
            </a:r>
            <a:r>
              <a:rPr lang="en-US" sz="2200" dirty="0" err="1" smtClean="0"/>
              <a:t>adjoint</a:t>
            </a:r>
            <a:r>
              <a:rPr lang="en-US" sz="2200" dirty="0" smtClean="0"/>
              <a:t> 3D air quality model (</a:t>
            </a:r>
            <a:r>
              <a:rPr lang="en-US" sz="2200" i="1" dirty="0" smtClean="0"/>
              <a:t>see talk by Dan Chen, Tuesday May 17</a:t>
            </a:r>
            <a:r>
              <a:rPr lang="en-US" sz="2200" i="1" baseline="30000" dirty="0" smtClean="0"/>
              <a:t>th</a:t>
            </a:r>
            <a:r>
              <a:rPr lang="en-US" sz="2200" i="1" dirty="0" smtClean="0"/>
              <a:t> 4:10 pm</a:t>
            </a:r>
            <a:r>
              <a:rPr lang="en-US" sz="2200" dirty="0" smtClean="0"/>
              <a:t>) </a:t>
            </a:r>
            <a:endParaRPr lang="en-US"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Acknowledgements</a:t>
            </a:r>
            <a:endParaRPr lang="en-US" sz="3200" b="1" dirty="0"/>
          </a:p>
        </p:txBody>
      </p:sp>
      <p:sp>
        <p:nvSpPr>
          <p:cNvPr id="3" name="Content Placeholder 2"/>
          <p:cNvSpPr>
            <a:spLocks noGrp="1"/>
          </p:cNvSpPr>
          <p:nvPr>
            <p:ph idx="1"/>
          </p:nvPr>
        </p:nvSpPr>
        <p:spPr/>
        <p:txBody>
          <a:bodyPr>
            <a:normAutofit/>
          </a:bodyPr>
          <a:lstStyle/>
          <a:p>
            <a:pPr marL="0">
              <a:buNone/>
            </a:pPr>
            <a:r>
              <a:rPr lang="en-US" sz="2400" dirty="0" smtClean="0"/>
              <a:t>	We would like to thank the NOAA and the California Air Resources Board (CARB) for providing funding, and the NASA Jet Propulsion Laboratory for providing access to the CLARS facility on Mt. Wilson</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73050"/>
            <a:ext cx="4648200" cy="1162050"/>
          </a:xfrm>
        </p:spPr>
        <p:txBody>
          <a:bodyPr>
            <a:noAutofit/>
          </a:bodyPr>
          <a:lstStyle/>
          <a:p>
            <a:r>
              <a:rPr lang="en-US" sz="2800" dirty="0" smtClean="0"/>
              <a:t>California Laboratory for Atmospheric Remote Sensing (CLARS)</a:t>
            </a:r>
            <a:endParaRPr lang="en-US" sz="2800" dirty="0"/>
          </a:p>
        </p:txBody>
      </p:sp>
      <p:sp>
        <p:nvSpPr>
          <p:cNvPr id="20" name="Text Placeholder 19"/>
          <p:cNvSpPr>
            <a:spLocks noGrp="1"/>
          </p:cNvSpPr>
          <p:nvPr>
            <p:ph type="body" sz="half" idx="2"/>
          </p:nvPr>
        </p:nvSpPr>
        <p:spPr>
          <a:xfrm>
            <a:off x="457200" y="1557337"/>
            <a:ext cx="8458200" cy="5072063"/>
          </a:xfrm>
        </p:spPr>
        <p:txBody>
          <a:bodyPr>
            <a:noAutofit/>
          </a:bodyPr>
          <a:lstStyle/>
          <a:p>
            <a:r>
              <a:rPr lang="en-US" sz="2000" dirty="0" smtClean="0">
                <a:cs typeface="Times New Roman" pitchFamily="18" charset="0"/>
              </a:rPr>
              <a:t>Mt. Wilson, CA, in San Gabriel Mountains, </a:t>
            </a:r>
          </a:p>
          <a:p>
            <a:r>
              <a:rPr lang="en-US" sz="2000" dirty="0" smtClean="0">
                <a:cs typeface="Times New Roman" pitchFamily="18" charset="0"/>
              </a:rPr>
              <a:t>with a near full view of the LA basin</a:t>
            </a:r>
          </a:p>
          <a:p>
            <a:endParaRPr lang="en-US" sz="2000" dirty="0" smtClean="0">
              <a:cs typeface="Calibri" pitchFamily="34" charset="0"/>
            </a:endParaRPr>
          </a:p>
          <a:p>
            <a:r>
              <a:rPr lang="en-US" sz="2000" dirty="0" smtClean="0">
                <a:cs typeface="Times New Roman" pitchFamily="18" charset="0"/>
              </a:rPr>
              <a:t>Longitude: 34° 13' 28'' N</a:t>
            </a:r>
          </a:p>
          <a:p>
            <a:r>
              <a:rPr lang="en-US" sz="2000" dirty="0" smtClean="0">
                <a:cs typeface="Times New Roman" pitchFamily="18" charset="0"/>
              </a:rPr>
              <a:t>Latitude: 118° 3' 25'' W</a:t>
            </a:r>
          </a:p>
          <a:p>
            <a:r>
              <a:rPr lang="en-US" sz="2000" dirty="0" smtClean="0">
                <a:cs typeface="Times New Roman" pitchFamily="18" charset="0"/>
              </a:rPr>
              <a:t>Altitude: 1706 meters/5597 feet ASL</a:t>
            </a:r>
          </a:p>
          <a:p>
            <a:r>
              <a:rPr lang="en-US" sz="2000" u="sng" dirty="0" smtClean="0">
                <a:cs typeface="Times New Roman" pitchFamily="18" charset="0"/>
              </a:rPr>
              <a:t>Most of the time above the boundary layer</a:t>
            </a:r>
          </a:p>
          <a:p>
            <a:endParaRPr lang="en-US" sz="2000" dirty="0">
              <a:cs typeface="Times New Roman" pitchFamily="18" charset="0"/>
            </a:endParaRPr>
          </a:p>
          <a:p>
            <a:pPr>
              <a:buFont typeface="Arial" pitchFamily="34" charset="0"/>
              <a:buChar char="•"/>
            </a:pPr>
            <a:r>
              <a:rPr lang="en-US" sz="2000" dirty="0" smtClean="0">
                <a:cs typeface="Times New Roman" pitchFamily="18" charset="0"/>
              </a:rPr>
              <a:t> UCLA Multi-</a:t>
            </a:r>
            <a:r>
              <a:rPr lang="en-US" sz="2000" dirty="0" err="1" smtClean="0">
                <a:cs typeface="Times New Roman" pitchFamily="18" charset="0"/>
              </a:rPr>
              <a:t>AXis</a:t>
            </a:r>
            <a:r>
              <a:rPr lang="en-US" sz="2000" dirty="0" smtClean="0">
                <a:cs typeface="Times New Roman" pitchFamily="18" charset="0"/>
              </a:rPr>
              <a:t> Differential Optical Absorption Spectrometer  (MAX-DOAS)</a:t>
            </a:r>
          </a:p>
          <a:p>
            <a:pPr>
              <a:buFont typeface="Arial" pitchFamily="34" charset="0"/>
              <a:buChar char="•"/>
            </a:pPr>
            <a:r>
              <a:rPr lang="en-US" sz="2000" dirty="0" smtClean="0">
                <a:cs typeface="Times New Roman" pitchFamily="18" charset="0"/>
              </a:rPr>
              <a:t> JPL Near-IR FTS (Fourier Transform Spectrometer) – </a:t>
            </a:r>
            <a:r>
              <a:rPr lang="en-US" sz="2000" i="1" dirty="0" smtClean="0">
                <a:cs typeface="Times New Roman" pitchFamily="18" charset="0"/>
              </a:rPr>
              <a:t>see talk by Dejian Fu, Tuesday May 17</a:t>
            </a:r>
            <a:r>
              <a:rPr lang="en-US" sz="2000" i="1" baseline="30000" dirty="0" smtClean="0">
                <a:cs typeface="Times New Roman" pitchFamily="18" charset="0"/>
              </a:rPr>
              <a:t>th</a:t>
            </a:r>
            <a:r>
              <a:rPr lang="en-US" sz="2000" i="1" dirty="0" smtClean="0">
                <a:cs typeface="Times New Roman" pitchFamily="18" charset="0"/>
              </a:rPr>
              <a:t>, 9:10 am</a:t>
            </a:r>
            <a:endParaRPr lang="en-US" sz="2000" i="1" dirty="0" smtClean="0"/>
          </a:p>
          <a:p>
            <a:endParaRPr lang="en-US" sz="2000" dirty="0" smtClean="0"/>
          </a:p>
          <a:p>
            <a:r>
              <a:rPr lang="en-US" sz="2000" dirty="0" smtClean="0"/>
              <a:t>Measurements started in mid-May 2010 and are still continuing</a:t>
            </a:r>
          </a:p>
          <a:p>
            <a:endParaRPr lang="en-US" dirty="0"/>
          </a:p>
        </p:txBody>
      </p:sp>
      <p:grpSp>
        <p:nvGrpSpPr>
          <p:cNvPr id="2" name="Group 52"/>
          <p:cNvGrpSpPr/>
          <p:nvPr/>
        </p:nvGrpSpPr>
        <p:grpSpPr>
          <a:xfrm>
            <a:off x="4953000" y="761999"/>
            <a:ext cx="3657600" cy="2932332"/>
            <a:chOff x="5029200" y="3809999"/>
            <a:chExt cx="4114802" cy="3125250"/>
          </a:xfrm>
        </p:grpSpPr>
        <p:pic>
          <p:nvPicPr>
            <p:cNvPr id="14" name="Picture 2"/>
            <p:cNvPicPr>
              <a:picLocks noChangeAspect="1" noChangeArrowheads="1"/>
            </p:cNvPicPr>
            <p:nvPr/>
          </p:nvPicPr>
          <p:blipFill>
            <a:blip r:embed="rId3" cstate="print"/>
            <a:srcRect/>
            <a:stretch>
              <a:fillRect/>
            </a:stretch>
          </p:blipFill>
          <p:spPr bwMode="auto">
            <a:xfrm>
              <a:off x="5029200" y="3809999"/>
              <a:ext cx="4114800" cy="3086101"/>
            </a:xfrm>
            <a:prstGeom prst="rect">
              <a:avLst/>
            </a:prstGeom>
            <a:noFill/>
            <a:ln w="9525">
              <a:noFill/>
              <a:miter lim="800000"/>
              <a:headEnd/>
              <a:tailEnd/>
            </a:ln>
          </p:spPr>
        </p:pic>
        <p:sp>
          <p:nvSpPr>
            <p:cNvPr id="15" name="TextBox 14"/>
            <p:cNvSpPr txBox="1"/>
            <p:nvPr/>
          </p:nvSpPr>
          <p:spPr>
            <a:xfrm>
              <a:off x="6810375" y="6246396"/>
              <a:ext cx="2333627" cy="688853"/>
            </a:xfrm>
            <a:prstGeom prst="rect">
              <a:avLst/>
            </a:prstGeom>
            <a:solidFill>
              <a:schemeClr val="bg1">
                <a:alpha val="46000"/>
              </a:schemeClr>
            </a:solidFill>
          </p:spPr>
          <p:txBody>
            <a:bodyPr wrap="square" rtlCol="0">
              <a:spAutoFit/>
            </a:bodyPr>
            <a:lstStyle/>
            <a:p>
              <a:r>
                <a:rPr lang="en-US" b="1" dirty="0" smtClean="0">
                  <a:solidFill>
                    <a:srgbClr val="FF0000"/>
                  </a:solidFill>
                </a:rPr>
                <a:t>CLARS observatory at Mt. Wilson</a:t>
              </a:r>
              <a:endParaRPr lang="en-US" b="1" dirty="0">
                <a:solidFill>
                  <a:srgbClr val="FF0000"/>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t>Viewing Geometry</a:t>
            </a:r>
            <a:endParaRPr lang="en-US" sz="3200" b="1" dirty="0"/>
          </a:p>
        </p:txBody>
      </p:sp>
      <p:graphicFrame>
        <p:nvGraphicFramePr>
          <p:cNvPr id="13" name="Content Placeholder 12"/>
          <p:cNvGraphicFramePr>
            <a:graphicFrameLocks noGrp="1"/>
          </p:cNvGraphicFramePr>
          <p:nvPr>
            <p:ph idx="1"/>
          </p:nvPr>
        </p:nvGraphicFramePr>
        <p:xfrm>
          <a:off x="152400" y="5100918"/>
          <a:ext cx="3962400" cy="1452282"/>
        </p:xfrm>
        <a:graphic>
          <a:graphicData uri="http://schemas.openxmlformats.org/drawingml/2006/table">
            <a:tbl>
              <a:tblPr firstCol="1">
                <a:tableStyleId>{5C22544A-7EE6-4342-B048-85BDC9FD1C3A}</a:tableStyleId>
              </a:tblPr>
              <a:tblGrid>
                <a:gridCol w="1719532"/>
                <a:gridCol w="2242868"/>
              </a:tblGrid>
              <a:tr h="762000">
                <a:tc>
                  <a:txBody>
                    <a:bodyPr/>
                    <a:lstStyle/>
                    <a:p>
                      <a:r>
                        <a:rPr lang="en-US" dirty="0" smtClean="0">
                          <a:latin typeface="Times New Roman" pitchFamily="18" charset="0"/>
                          <a:cs typeface="Times New Roman" pitchFamily="18" charset="0"/>
                        </a:rPr>
                        <a:t>Azimuth Angles</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147.4</a:t>
                      </a:r>
                      <a:r>
                        <a:rPr lang="en-US" sz="1800" kern="1200" dirty="0" smtClean="0">
                          <a:solidFill>
                            <a:schemeClr val="dk1"/>
                          </a:solidFill>
                          <a:latin typeface="Times New Roman" pitchFamily="18" charset="0"/>
                          <a:ea typeface="+mn-ea"/>
                          <a:cs typeface="Times New Roman" pitchFamily="18" charset="0"/>
                        </a:rPr>
                        <a:t>°</a:t>
                      </a:r>
                      <a:r>
                        <a:rPr lang="en-US" dirty="0" smtClean="0">
                          <a:latin typeface="Times New Roman" pitchFamily="18" charset="0"/>
                          <a:cs typeface="Times New Roman" pitchFamily="18" charset="0"/>
                        </a:rPr>
                        <a:t>, 160</a:t>
                      </a:r>
                      <a:r>
                        <a:rPr lang="en-US" sz="1800" kern="1200" dirty="0" smtClean="0">
                          <a:solidFill>
                            <a:schemeClr val="dk1"/>
                          </a:solidFill>
                          <a:latin typeface="Times New Roman" pitchFamily="18" charset="0"/>
                          <a:ea typeface="+mn-ea"/>
                          <a:cs typeface="Times New Roman" pitchFamily="18" charset="0"/>
                        </a:rPr>
                        <a:t>°</a:t>
                      </a:r>
                      <a:r>
                        <a:rPr lang="en-US" dirty="0" smtClean="0">
                          <a:latin typeface="Times New Roman" pitchFamily="18" charset="0"/>
                          <a:cs typeface="Times New Roman" pitchFamily="18" charset="0"/>
                        </a:rPr>
                        <a:t>, 172.5</a:t>
                      </a:r>
                      <a:r>
                        <a:rPr lang="en-US" sz="1800" kern="1200" dirty="0" smtClean="0">
                          <a:solidFill>
                            <a:schemeClr val="dk1"/>
                          </a:solidFill>
                          <a:latin typeface="Times New Roman" pitchFamily="18" charset="0"/>
                          <a:ea typeface="+mn-ea"/>
                          <a:cs typeface="Times New Roman" pitchFamily="18" charset="0"/>
                        </a:rPr>
                        <a:t>°</a:t>
                      </a:r>
                      <a:r>
                        <a:rPr lang="en-US" dirty="0" smtClean="0">
                          <a:latin typeface="Times New Roman" pitchFamily="18" charset="0"/>
                          <a:cs typeface="Times New Roman" pitchFamily="18" charset="0"/>
                        </a:rPr>
                        <a:t>, 182</a:t>
                      </a:r>
                      <a:r>
                        <a:rPr lang="en-US" sz="1800" kern="1200" dirty="0" smtClean="0">
                          <a:solidFill>
                            <a:schemeClr val="dk1"/>
                          </a:solidFill>
                          <a:latin typeface="Times New Roman" pitchFamily="18" charset="0"/>
                          <a:ea typeface="+mn-ea"/>
                          <a:cs typeface="Times New Roman" pitchFamily="18" charset="0"/>
                        </a:rPr>
                        <a:t>°</a:t>
                      </a:r>
                      <a:r>
                        <a:rPr lang="en-US" dirty="0" smtClean="0">
                          <a:latin typeface="Times New Roman" pitchFamily="18" charset="0"/>
                          <a:cs typeface="Times New Roman" pitchFamily="18" charset="0"/>
                        </a:rPr>
                        <a:t>, 240.6</a:t>
                      </a:r>
                      <a:r>
                        <a:rPr lang="en-US" sz="1800" kern="1200" dirty="0" smtClean="0">
                          <a:solidFill>
                            <a:schemeClr val="dk1"/>
                          </a:solidFill>
                          <a:latin typeface="Times New Roman" pitchFamily="18" charset="0"/>
                          <a:ea typeface="+mn-ea"/>
                          <a:cs typeface="Times New Roman" pitchFamily="18" charset="0"/>
                        </a:rPr>
                        <a:t>°</a:t>
                      </a:r>
                      <a:endParaRPr lang="en-US" dirty="0">
                        <a:latin typeface="Times New Roman" pitchFamily="18" charset="0"/>
                        <a:cs typeface="Times New Roman" pitchFamily="18" charset="0"/>
                      </a:endParaRPr>
                    </a:p>
                  </a:txBody>
                  <a:tcPr/>
                </a:tc>
              </a:tr>
              <a:tr h="690282">
                <a:tc>
                  <a:txBody>
                    <a:bodyPr/>
                    <a:lstStyle/>
                    <a:p>
                      <a:r>
                        <a:rPr lang="en-US" dirty="0" smtClean="0">
                          <a:latin typeface="Times New Roman" pitchFamily="18" charset="0"/>
                          <a:cs typeface="Times New Roman" pitchFamily="18" charset="0"/>
                        </a:rPr>
                        <a:t>Elevation Angles</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-10</a:t>
                      </a:r>
                      <a:r>
                        <a:rPr lang="en-US" sz="1800" kern="1200" dirty="0" smtClean="0">
                          <a:solidFill>
                            <a:schemeClr val="dk1"/>
                          </a:solidFill>
                          <a:latin typeface="Times New Roman" pitchFamily="18" charset="0"/>
                          <a:ea typeface="+mn-ea"/>
                          <a:cs typeface="Times New Roman" pitchFamily="18" charset="0"/>
                        </a:rPr>
                        <a:t>°</a:t>
                      </a:r>
                      <a:r>
                        <a:rPr lang="en-US" dirty="0" smtClean="0">
                          <a:latin typeface="Times New Roman" pitchFamily="18" charset="0"/>
                          <a:cs typeface="Times New Roman" pitchFamily="18" charset="0"/>
                        </a:rPr>
                        <a:t>, -8</a:t>
                      </a:r>
                      <a:r>
                        <a:rPr lang="en-US" sz="1800" kern="1200" dirty="0" smtClean="0">
                          <a:solidFill>
                            <a:schemeClr val="dk1"/>
                          </a:solidFill>
                          <a:latin typeface="Times New Roman" pitchFamily="18" charset="0"/>
                          <a:ea typeface="+mn-ea"/>
                          <a:cs typeface="Times New Roman" pitchFamily="18" charset="0"/>
                        </a:rPr>
                        <a:t>°</a:t>
                      </a:r>
                      <a:r>
                        <a:rPr lang="en-US" dirty="0" smtClean="0">
                          <a:latin typeface="Times New Roman" pitchFamily="18" charset="0"/>
                          <a:cs typeface="Times New Roman" pitchFamily="18" charset="0"/>
                        </a:rPr>
                        <a:t>, -6</a:t>
                      </a:r>
                      <a:r>
                        <a:rPr lang="en-US" sz="1800" kern="1200" dirty="0" smtClean="0">
                          <a:solidFill>
                            <a:schemeClr val="dk1"/>
                          </a:solidFill>
                          <a:latin typeface="Times New Roman" pitchFamily="18" charset="0"/>
                          <a:ea typeface="+mn-ea"/>
                          <a:cs typeface="Times New Roman" pitchFamily="18" charset="0"/>
                        </a:rPr>
                        <a:t>°</a:t>
                      </a:r>
                      <a:r>
                        <a:rPr lang="en-US" dirty="0" smtClean="0">
                          <a:latin typeface="Times New Roman" pitchFamily="18" charset="0"/>
                          <a:cs typeface="Times New Roman" pitchFamily="18" charset="0"/>
                        </a:rPr>
                        <a:t>, -4</a:t>
                      </a:r>
                      <a:r>
                        <a:rPr lang="en-US" sz="1800" kern="1200" dirty="0" smtClean="0">
                          <a:solidFill>
                            <a:schemeClr val="dk1"/>
                          </a:solidFill>
                          <a:latin typeface="Times New Roman" pitchFamily="18" charset="0"/>
                          <a:ea typeface="+mn-ea"/>
                          <a:cs typeface="Times New Roman" pitchFamily="18" charset="0"/>
                        </a:rPr>
                        <a:t>°</a:t>
                      </a:r>
                      <a:r>
                        <a:rPr lang="en-US" dirty="0" smtClean="0">
                          <a:latin typeface="Times New Roman" pitchFamily="18" charset="0"/>
                          <a:cs typeface="Times New Roman" pitchFamily="18" charset="0"/>
                        </a:rPr>
                        <a:t>, -2</a:t>
                      </a:r>
                      <a:r>
                        <a:rPr lang="en-US" sz="1800" kern="1200" dirty="0" smtClean="0">
                          <a:solidFill>
                            <a:schemeClr val="dk1"/>
                          </a:solidFill>
                          <a:latin typeface="Times New Roman" pitchFamily="18" charset="0"/>
                          <a:ea typeface="+mn-ea"/>
                          <a:cs typeface="Times New Roman" pitchFamily="18" charset="0"/>
                        </a:rPr>
                        <a:t>°</a:t>
                      </a:r>
                      <a:r>
                        <a:rPr lang="en-US" dirty="0" smtClean="0">
                          <a:latin typeface="Times New Roman" pitchFamily="18" charset="0"/>
                          <a:cs typeface="Times New Roman" pitchFamily="18" charset="0"/>
                        </a:rPr>
                        <a:t>, 0</a:t>
                      </a:r>
                      <a:r>
                        <a:rPr lang="en-US" sz="1800" kern="1200" dirty="0" smtClean="0">
                          <a:solidFill>
                            <a:schemeClr val="dk1"/>
                          </a:solidFill>
                          <a:latin typeface="Times New Roman" pitchFamily="18" charset="0"/>
                          <a:ea typeface="+mn-ea"/>
                          <a:cs typeface="Times New Roman" pitchFamily="18" charset="0"/>
                        </a:rPr>
                        <a:t>°</a:t>
                      </a:r>
                      <a:r>
                        <a:rPr lang="en-US" dirty="0" smtClean="0">
                          <a:latin typeface="Times New Roman" pitchFamily="18" charset="0"/>
                          <a:cs typeface="Times New Roman" pitchFamily="18" charset="0"/>
                        </a:rPr>
                        <a:t>, 3</a:t>
                      </a:r>
                      <a:r>
                        <a:rPr lang="en-US" sz="1800" kern="1200" dirty="0" smtClean="0">
                          <a:solidFill>
                            <a:schemeClr val="dk1"/>
                          </a:solidFill>
                          <a:latin typeface="Times New Roman" pitchFamily="18" charset="0"/>
                          <a:ea typeface="+mn-ea"/>
                          <a:cs typeface="Times New Roman" pitchFamily="18" charset="0"/>
                        </a:rPr>
                        <a:t>°</a:t>
                      </a:r>
                      <a:r>
                        <a:rPr lang="en-US" dirty="0" smtClean="0">
                          <a:latin typeface="Times New Roman" pitchFamily="18" charset="0"/>
                          <a:cs typeface="Times New Roman" pitchFamily="18" charset="0"/>
                        </a:rPr>
                        <a:t>, 6</a:t>
                      </a:r>
                      <a:r>
                        <a:rPr lang="en-US" sz="1800" kern="1200" dirty="0" smtClean="0">
                          <a:solidFill>
                            <a:schemeClr val="dk1"/>
                          </a:solidFill>
                          <a:latin typeface="Times New Roman" pitchFamily="18" charset="0"/>
                          <a:ea typeface="+mn-ea"/>
                          <a:cs typeface="Times New Roman" pitchFamily="18" charset="0"/>
                        </a:rPr>
                        <a:t>°, 90°</a:t>
                      </a:r>
                      <a:endParaRPr lang="en-US" dirty="0">
                        <a:latin typeface="Times New Roman" pitchFamily="18" charset="0"/>
                        <a:cs typeface="Times New Roman" pitchFamily="18" charset="0"/>
                      </a:endParaRPr>
                    </a:p>
                  </a:txBody>
                  <a:tcPr/>
                </a:tc>
              </a:tr>
            </a:tbl>
          </a:graphicData>
        </a:graphic>
      </p:graphicFrame>
      <p:pic>
        <p:nvPicPr>
          <p:cNvPr id="5" name="Picture 3"/>
          <p:cNvPicPr>
            <a:picLocks noChangeAspect="1" noChangeArrowheads="1"/>
          </p:cNvPicPr>
          <p:nvPr/>
        </p:nvPicPr>
        <p:blipFill>
          <a:blip r:embed="rId3" cstate="print"/>
          <a:srcRect l="150" t="12477" r="24354"/>
          <a:stretch>
            <a:fillRect/>
          </a:stretch>
        </p:blipFill>
        <p:spPr bwMode="auto">
          <a:xfrm>
            <a:off x="4343399" y="1752600"/>
            <a:ext cx="4650582" cy="4800600"/>
          </a:xfrm>
          <a:prstGeom prst="rect">
            <a:avLst/>
          </a:prstGeom>
          <a:noFill/>
          <a:ln w="9525">
            <a:noFill/>
            <a:miter lim="800000"/>
            <a:headEnd/>
            <a:tailEnd/>
          </a:ln>
        </p:spPr>
      </p:pic>
      <p:cxnSp>
        <p:nvCxnSpPr>
          <p:cNvPr id="6" name="Straight Arrow Connector 5"/>
          <p:cNvCxnSpPr/>
          <p:nvPr/>
        </p:nvCxnSpPr>
        <p:spPr>
          <a:xfrm rot="16200000" flipH="1">
            <a:off x="6934198" y="2895600"/>
            <a:ext cx="1143004" cy="6857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6743699" y="3086099"/>
            <a:ext cx="1295402"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6591300" y="3238499"/>
            <a:ext cx="1371601"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438900" y="3314699"/>
            <a:ext cx="1371601"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5943600" y="2666998"/>
            <a:ext cx="1219200" cy="6858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5"/>
          <p:cNvPicPr>
            <a:picLocks noChangeAspect="1" noChangeArrowheads="1"/>
          </p:cNvPicPr>
          <p:nvPr/>
        </p:nvPicPr>
        <p:blipFill>
          <a:blip r:embed="rId4" cstate="print"/>
          <a:srcRect/>
          <a:stretch>
            <a:fillRect/>
          </a:stretch>
        </p:blipFill>
        <p:spPr bwMode="auto">
          <a:xfrm>
            <a:off x="152400" y="1752600"/>
            <a:ext cx="3995336" cy="3067050"/>
          </a:xfrm>
          <a:prstGeom prst="rect">
            <a:avLst/>
          </a:prstGeom>
          <a:noFill/>
          <a:ln w="9525">
            <a:noFill/>
            <a:miter lim="800000"/>
            <a:headEnd/>
            <a:tailEnd/>
          </a:ln>
        </p:spPr>
      </p:pic>
      <p:sp>
        <p:nvSpPr>
          <p:cNvPr id="12" name="TextBox 11"/>
          <p:cNvSpPr txBox="1"/>
          <p:nvPr/>
        </p:nvSpPr>
        <p:spPr>
          <a:xfrm>
            <a:off x="228600" y="914400"/>
            <a:ext cx="8458200" cy="707886"/>
          </a:xfrm>
          <a:prstGeom prst="rect">
            <a:avLst/>
          </a:prstGeom>
          <a:noFill/>
        </p:spPr>
        <p:txBody>
          <a:bodyPr wrap="square" rtlCol="0">
            <a:spAutoFit/>
          </a:bodyPr>
          <a:lstStyle/>
          <a:p>
            <a:r>
              <a:rPr lang="en-US" sz="2000" dirty="0" smtClean="0"/>
              <a:t>Continuous scans in elevation and azimuth.  </a:t>
            </a:r>
          </a:p>
          <a:p>
            <a:r>
              <a:rPr lang="en-US" sz="2000" dirty="0" smtClean="0"/>
              <a:t>Cycle length: 60-80 minutes</a:t>
            </a:r>
            <a:endParaRPr lang="en-US" sz="2000" dirty="0"/>
          </a:p>
        </p:txBody>
      </p:sp>
      <p:sp>
        <p:nvSpPr>
          <p:cNvPr id="26" name="TextBox 25"/>
          <p:cNvSpPr txBox="1"/>
          <p:nvPr/>
        </p:nvSpPr>
        <p:spPr>
          <a:xfrm>
            <a:off x="7772400" y="3657600"/>
            <a:ext cx="990600" cy="369332"/>
          </a:xfrm>
          <a:prstGeom prst="rect">
            <a:avLst/>
          </a:prstGeom>
          <a:noFill/>
        </p:spPr>
        <p:txBody>
          <a:bodyPr wrap="square" rtlCol="0">
            <a:spAutoFit/>
          </a:bodyPr>
          <a:lstStyle/>
          <a:p>
            <a:r>
              <a:rPr lang="en-US" dirty="0" smtClean="0">
                <a:solidFill>
                  <a:srgbClr val="FFC000"/>
                </a:solidFill>
              </a:rPr>
              <a:t>147.4</a:t>
            </a:r>
            <a:r>
              <a:rPr lang="en-US" dirty="0" smtClean="0">
                <a:solidFill>
                  <a:srgbClr val="FFC000"/>
                </a:solidFill>
                <a:latin typeface="Times New Roman" pitchFamily="18" charset="0"/>
                <a:cs typeface="Times New Roman" pitchFamily="18" charset="0"/>
              </a:rPr>
              <a:t> °</a:t>
            </a:r>
            <a:endParaRPr lang="en-US" dirty="0">
              <a:solidFill>
                <a:srgbClr val="FFC000"/>
              </a:solidFill>
            </a:endParaRPr>
          </a:p>
        </p:txBody>
      </p:sp>
      <p:sp>
        <p:nvSpPr>
          <p:cNvPr id="27" name="TextBox 26"/>
          <p:cNvSpPr txBox="1"/>
          <p:nvPr/>
        </p:nvSpPr>
        <p:spPr>
          <a:xfrm>
            <a:off x="5181600" y="3200400"/>
            <a:ext cx="990600" cy="369332"/>
          </a:xfrm>
          <a:prstGeom prst="rect">
            <a:avLst/>
          </a:prstGeom>
          <a:noFill/>
        </p:spPr>
        <p:txBody>
          <a:bodyPr wrap="square" rtlCol="0">
            <a:spAutoFit/>
          </a:bodyPr>
          <a:lstStyle/>
          <a:p>
            <a:r>
              <a:rPr lang="en-US" dirty="0" smtClean="0">
                <a:solidFill>
                  <a:srgbClr val="FFC000"/>
                </a:solidFill>
              </a:rPr>
              <a:t>240.6</a:t>
            </a:r>
            <a:r>
              <a:rPr lang="en-US" dirty="0" smtClean="0">
                <a:solidFill>
                  <a:srgbClr val="FFC000"/>
                </a:solidFill>
                <a:latin typeface="Times New Roman" pitchFamily="18" charset="0"/>
                <a:cs typeface="Times New Roman" pitchFamily="18" charset="0"/>
              </a:rPr>
              <a:t> °</a:t>
            </a:r>
            <a:endParaRPr lang="en-US" dirty="0">
              <a:solidFill>
                <a:srgbClr val="FFC000"/>
              </a:solidFill>
            </a:endParaRPr>
          </a:p>
        </p:txBody>
      </p:sp>
      <p:sp>
        <p:nvSpPr>
          <p:cNvPr id="28" name="TextBox 27"/>
          <p:cNvSpPr txBox="1"/>
          <p:nvPr/>
        </p:nvSpPr>
        <p:spPr>
          <a:xfrm>
            <a:off x="6781800" y="3974068"/>
            <a:ext cx="685800" cy="369332"/>
          </a:xfrm>
          <a:prstGeom prst="rect">
            <a:avLst/>
          </a:prstGeom>
          <a:noFill/>
        </p:spPr>
        <p:txBody>
          <a:bodyPr wrap="square" rtlCol="0">
            <a:spAutoFit/>
          </a:bodyPr>
          <a:lstStyle/>
          <a:p>
            <a:r>
              <a:rPr lang="en-US" dirty="0" smtClean="0">
                <a:solidFill>
                  <a:srgbClr val="FFC000"/>
                </a:solidFill>
              </a:rPr>
              <a:t>182</a:t>
            </a:r>
            <a:r>
              <a:rPr lang="en-US" dirty="0" smtClean="0">
                <a:solidFill>
                  <a:srgbClr val="FFC000"/>
                </a:solidFill>
                <a:latin typeface="Times New Roman" pitchFamily="18" charset="0"/>
                <a:cs typeface="Times New Roman" pitchFamily="18" charset="0"/>
              </a:rPr>
              <a:t>°</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3200" b="1" dirty="0" smtClean="0"/>
              <a:t>UCLA MAX-DOAS</a:t>
            </a:r>
            <a:endParaRPr lang="en-US" sz="3200" b="1" dirty="0"/>
          </a:p>
        </p:txBody>
      </p:sp>
      <p:grpSp>
        <p:nvGrpSpPr>
          <p:cNvPr id="2" name="Group 31"/>
          <p:cNvGrpSpPr/>
          <p:nvPr/>
        </p:nvGrpSpPr>
        <p:grpSpPr>
          <a:xfrm>
            <a:off x="3810000" y="1752600"/>
            <a:ext cx="5257800" cy="4038600"/>
            <a:chOff x="0" y="1219200"/>
            <a:chExt cx="5486400" cy="4343400"/>
          </a:xfrm>
        </p:grpSpPr>
        <p:grpSp>
          <p:nvGrpSpPr>
            <p:cNvPr id="3" name="Group 11"/>
            <p:cNvGrpSpPr/>
            <p:nvPr/>
          </p:nvGrpSpPr>
          <p:grpSpPr>
            <a:xfrm>
              <a:off x="0" y="1219200"/>
              <a:ext cx="5486400" cy="4343400"/>
              <a:chOff x="285750" y="533400"/>
              <a:chExt cx="8572500" cy="6391275"/>
            </a:xfrm>
          </p:grpSpPr>
          <p:grpSp>
            <p:nvGrpSpPr>
              <p:cNvPr id="5" name="Group 9"/>
              <p:cNvGrpSpPr/>
              <p:nvPr/>
            </p:nvGrpSpPr>
            <p:grpSpPr>
              <a:xfrm>
                <a:off x="285750" y="533400"/>
                <a:ext cx="8572500" cy="5129212"/>
                <a:chOff x="285750" y="2786063"/>
                <a:chExt cx="8572500" cy="5129212"/>
              </a:xfrm>
            </p:grpSpPr>
            <p:pic>
              <p:nvPicPr>
                <p:cNvPr id="11" name="Picture 4"/>
                <p:cNvPicPr>
                  <a:picLocks noChangeAspect="1" noChangeArrowheads="1"/>
                </p:cNvPicPr>
                <p:nvPr/>
              </p:nvPicPr>
              <p:blipFill>
                <a:blip r:embed="rId3" cstate="print"/>
                <a:srcRect/>
                <a:stretch>
                  <a:fillRect/>
                </a:stretch>
              </p:blipFill>
              <p:spPr bwMode="auto">
                <a:xfrm>
                  <a:off x="285750" y="2786063"/>
                  <a:ext cx="8572500" cy="1285875"/>
                </a:xfrm>
                <a:prstGeom prst="rect">
                  <a:avLst/>
                </a:prstGeom>
                <a:noFill/>
                <a:ln w="9525">
                  <a:noFill/>
                  <a:miter lim="800000"/>
                  <a:headEnd/>
                  <a:tailEnd/>
                </a:ln>
              </p:spPr>
            </p:pic>
            <p:pic>
              <p:nvPicPr>
                <p:cNvPr id="12" name="Picture 5"/>
                <p:cNvPicPr>
                  <a:picLocks noChangeAspect="1" noChangeArrowheads="1"/>
                </p:cNvPicPr>
                <p:nvPr/>
              </p:nvPicPr>
              <p:blipFill>
                <a:blip r:embed="rId4" cstate="print"/>
                <a:srcRect/>
                <a:stretch>
                  <a:fillRect/>
                </a:stretch>
              </p:blipFill>
              <p:spPr bwMode="auto">
                <a:xfrm>
                  <a:off x="285750" y="4048125"/>
                  <a:ext cx="8572500" cy="1285875"/>
                </a:xfrm>
                <a:prstGeom prst="rect">
                  <a:avLst/>
                </a:prstGeom>
                <a:noFill/>
                <a:ln w="9525">
                  <a:noFill/>
                  <a:miter lim="800000"/>
                  <a:headEnd/>
                  <a:tailEnd/>
                </a:ln>
              </p:spPr>
            </p:pic>
            <p:pic>
              <p:nvPicPr>
                <p:cNvPr id="13" name="Picture 6"/>
                <p:cNvPicPr>
                  <a:picLocks noChangeAspect="1" noChangeArrowheads="1"/>
                </p:cNvPicPr>
                <p:nvPr/>
              </p:nvPicPr>
              <p:blipFill>
                <a:blip r:embed="rId5" cstate="print"/>
                <a:srcRect/>
                <a:stretch>
                  <a:fillRect/>
                </a:stretch>
              </p:blipFill>
              <p:spPr bwMode="auto">
                <a:xfrm>
                  <a:off x="285750" y="5334000"/>
                  <a:ext cx="8572500" cy="1285875"/>
                </a:xfrm>
                <a:prstGeom prst="rect">
                  <a:avLst/>
                </a:prstGeom>
                <a:noFill/>
                <a:ln w="9525">
                  <a:noFill/>
                  <a:miter lim="800000"/>
                  <a:headEnd/>
                  <a:tailEnd/>
                </a:ln>
              </p:spPr>
            </p:pic>
            <p:pic>
              <p:nvPicPr>
                <p:cNvPr id="14" name="Picture 7"/>
                <p:cNvPicPr>
                  <a:picLocks noChangeAspect="1" noChangeArrowheads="1"/>
                </p:cNvPicPr>
                <p:nvPr/>
              </p:nvPicPr>
              <p:blipFill>
                <a:blip r:embed="rId6" cstate="print"/>
                <a:srcRect/>
                <a:stretch>
                  <a:fillRect/>
                </a:stretch>
              </p:blipFill>
              <p:spPr bwMode="auto">
                <a:xfrm>
                  <a:off x="285750" y="6629400"/>
                  <a:ext cx="8572500" cy="1285875"/>
                </a:xfrm>
                <a:prstGeom prst="rect">
                  <a:avLst/>
                </a:prstGeom>
                <a:noFill/>
                <a:ln w="9525">
                  <a:noFill/>
                  <a:miter lim="800000"/>
                  <a:headEnd/>
                  <a:tailEnd/>
                </a:ln>
              </p:spPr>
            </p:pic>
          </p:grpSp>
          <p:pic>
            <p:nvPicPr>
              <p:cNvPr id="10" name="Picture 8"/>
              <p:cNvPicPr>
                <a:picLocks noChangeAspect="1" noChangeArrowheads="1"/>
              </p:cNvPicPr>
              <p:nvPr/>
            </p:nvPicPr>
            <p:blipFill>
              <a:blip r:embed="rId7" cstate="print"/>
              <a:srcRect/>
              <a:stretch>
                <a:fillRect/>
              </a:stretch>
            </p:blipFill>
            <p:spPr bwMode="auto">
              <a:xfrm>
                <a:off x="285750" y="5638800"/>
                <a:ext cx="8572500" cy="1285875"/>
              </a:xfrm>
              <a:prstGeom prst="rect">
                <a:avLst/>
              </a:prstGeom>
              <a:noFill/>
              <a:ln w="9525">
                <a:noFill/>
                <a:miter lim="800000"/>
                <a:headEnd/>
                <a:tailEnd/>
              </a:ln>
            </p:spPr>
          </p:pic>
        </p:grpSp>
        <p:sp>
          <p:nvSpPr>
            <p:cNvPr id="8" name="Rectangle 7"/>
            <p:cNvSpPr/>
            <p:nvPr/>
          </p:nvSpPr>
          <p:spPr>
            <a:xfrm>
              <a:off x="0" y="1219200"/>
              <a:ext cx="5486400" cy="434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flipV="1">
            <a:off x="6172200" y="1828800"/>
            <a:ext cx="2209800" cy="1600200"/>
          </a:xfrm>
          <a:prstGeom prst="line">
            <a:avLst/>
          </a:prstGeom>
          <a:ln w="38100">
            <a:solidFill>
              <a:srgbClr val="FFFF0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72200" y="3429000"/>
            <a:ext cx="2895600" cy="263804"/>
          </a:xfrm>
          <a:prstGeom prst="line">
            <a:avLst/>
          </a:prstGeom>
          <a:ln w="38100">
            <a:solidFill>
              <a:srgbClr val="FFFF0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14800" y="1905000"/>
            <a:ext cx="3048000" cy="646331"/>
          </a:xfrm>
          <a:prstGeom prst="rect">
            <a:avLst/>
          </a:prstGeom>
          <a:solidFill>
            <a:schemeClr val="bg1">
              <a:alpha val="49000"/>
            </a:schemeClr>
          </a:solidFill>
        </p:spPr>
        <p:txBody>
          <a:bodyPr wrap="square" rtlCol="0">
            <a:spAutoFit/>
          </a:bodyPr>
          <a:lstStyle/>
          <a:p>
            <a:r>
              <a:rPr lang="en-US" b="1" dirty="0" smtClean="0">
                <a:solidFill>
                  <a:srgbClr val="FF0000"/>
                </a:solidFill>
              </a:rPr>
              <a:t>Scattered sunlight from the sky (positive </a:t>
            </a:r>
            <a:r>
              <a:rPr lang="en-US" b="1" dirty="0" smtClean="0">
                <a:solidFill>
                  <a:srgbClr val="FF0000"/>
                </a:solidFill>
                <a:latin typeface="Symbol" pitchFamily="18" charset="2"/>
              </a:rPr>
              <a:t>a</a:t>
            </a:r>
            <a:r>
              <a:rPr lang="en-US" b="1" dirty="0" smtClean="0">
                <a:solidFill>
                  <a:srgbClr val="FF0000"/>
                </a:solidFill>
              </a:rPr>
              <a:t>) </a:t>
            </a:r>
            <a:endParaRPr lang="en-US" b="1" dirty="0">
              <a:solidFill>
                <a:srgbClr val="FF0000"/>
              </a:solidFill>
            </a:endParaRPr>
          </a:p>
        </p:txBody>
      </p:sp>
      <p:sp>
        <p:nvSpPr>
          <p:cNvPr id="18" name="TextBox 17"/>
          <p:cNvSpPr txBox="1"/>
          <p:nvPr/>
        </p:nvSpPr>
        <p:spPr>
          <a:xfrm>
            <a:off x="6248400" y="3886200"/>
            <a:ext cx="2819400" cy="646331"/>
          </a:xfrm>
          <a:prstGeom prst="rect">
            <a:avLst/>
          </a:prstGeom>
          <a:solidFill>
            <a:schemeClr val="bg1">
              <a:alpha val="49000"/>
            </a:schemeClr>
          </a:solidFill>
        </p:spPr>
        <p:txBody>
          <a:bodyPr wrap="square" rtlCol="0">
            <a:spAutoFit/>
          </a:bodyPr>
          <a:lstStyle/>
          <a:p>
            <a:r>
              <a:rPr lang="en-US" b="1" dirty="0" smtClean="0">
                <a:solidFill>
                  <a:srgbClr val="FF0000"/>
                </a:solidFill>
              </a:rPr>
              <a:t>Scattered sunlight from the basin (negative </a:t>
            </a:r>
            <a:r>
              <a:rPr lang="en-US" b="1" dirty="0" smtClean="0">
                <a:solidFill>
                  <a:srgbClr val="FF0000"/>
                </a:solidFill>
                <a:latin typeface="Symbol" pitchFamily="18" charset="2"/>
              </a:rPr>
              <a:t>a</a:t>
            </a:r>
            <a:r>
              <a:rPr lang="en-US" b="1" dirty="0" smtClean="0">
                <a:solidFill>
                  <a:srgbClr val="FF0000"/>
                </a:solidFill>
              </a:rPr>
              <a:t>) </a:t>
            </a:r>
            <a:endParaRPr lang="en-US" b="1" dirty="0">
              <a:solidFill>
                <a:srgbClr val="FF0000"/>
              </a:solidFill>
            </a:endParaRPr>
          </a:p>
        </p:txBody>
      </p:sp>
      <p:sp>
        <p:nvSpPr>
          <p:cNvPr id="19" name="TextBox 18"/>
          <p:cNvSpPr txBox="1"/>
          <p:nvPr/>
        </p:nvSpPr>
        <p:spPr>
          <a:xfrm>
            <a:off x="7438510" y="2819400"/>
            <a:ext cx="1248290" cy="369332"/>
          </a:xfrm>
          <a:prstGeom prst="rect">
            <a:avLst/>
          </a:prstGeom>
          <a:solidFill>
            <a:srgbClr val="FF0000">
              <a:alpha val="50000"/>
            </a:srgbClr>
          </a:solidFill>
        </p:spPr>
        <p:txBody>
          <a:bodyPr wrap="none" rtlCol="0">
            <a:spAutoFit/>
          </a:bodyPr>
          <a:lstStyle/>
          <a:p>
            <a:r>
              <a:rPr lang="en-US" dirty="0" smtClean="0"/>
              <a:t>Spectralon</a:t>
            </a:r>
            <a:endParaRPr lang="en-US" dirty="0"/>
          </a:p>
        </p:txBody>
      </p:sp>
      <p:graphicFrame>
        <p:nvGraphicFramePr>
          <p:cNvPr id="50" name="Content Placeholder 3"/>
          <p:cNvGraphicFramePr>
            <a:graphicFrameLocks/>
          </p:cNvGraphicFramePr>
          <p:nvPr/>
        </p:nvGraphicFramePr>
        <p:xfrm>
          <a:off x="76200" y="3927869"/>
          <a:ext cx="3657600" cy="1863331"/>
        </p:xfrm>
        <a:graphic>
          <a:graphicData uri="http://schemas.openxmlformats.org/drawingml/2006/table">
            <a:tbl>
              <a:tblPr firstRow="1" bandRow="1">
                <a:tableStyleId>{5C22544A-7EE6-4342-B048-85BDC9FD1C3A}</a:tableStyleId>
              </a:tblPr>
              <a:tblGrid>
                <a:gridCol w="1828800"/>
                <a:gridCol w="1828800"/>
              </a:tblGrid>
              <a:tr h="619104">
                <a:tc>
                  <a:txBody>
                    <a:bodyPr/>
                    <a:lstStyle/>
                    <a:p>
                      <a:pPr algn="ctr"/>
                      <a:r>
                        <a:rPr lang="en-US" dirty="0" smtClean="0">
                          <a:latin typeface="Times New Roman" pitchFamily="18" charset="0"/>
                          <a:cs typeface="Times New Roman" pitchFamily="18" charset="0"/>
                        </a:rPr>
                        <a:t>Wavelength interval (nm)</a:t>
                      </a:r>
                      <a:endParaRPr lang="en-US" dirty="0">
                        <a:latin typeface="Times New Roman" pitchFamily="18" charset="0"/>
                        <a:cs typeface="Times New Roman" pitchFamily="18" charset="0"/>
                      </a:endParaRPr>
                    </a:p>
                  </a:txBody>
                  <a:tcPr marL="67310" marR="67310"/>
                </a:tc>
                <a:tc>
                  <a:txBody>
                    <a:bodyPr/>
                    <a:lstStyle/>
                    <a:p>
                      <a:pPr algn="ctr"/>
                      <a:r>
                        <a:rPr lang="en-US" dirty="0" smtClean="0">
                          <a:latin typeface="Times New Roman" pitchFamily="18" charset="0"/>
                          <a:cs typeface="Times New Roman" pitchFamily="18" charset="0"/>
                        </a:rPr>
                        <a:t>Trace gases measured</a:t>
                      </a:r>
                      <a:endParaRPr lang="en-US" dirty="0">
                        <a:latin typeface="Times New Roman" pitchFamily="18" charset="0"/>
                        <a:cs typeface="Times New Roman" pitchFamily="18" charset="0"/>
                      </a:endParaRPr>
                    </a:p>
                  </a:txBody>
                  <a:tcPr marL="67310" marR="67310"/>
                </a:tc>
              </a:tr>
              <a:tr h="619104">
                <a:tc>
                  <a:txBody>
                    <a:bodyPr/>
                    <a:lstStyle/>
                    <a:p>
                      <a:pPr algn="ctr"/>
                      <a:r>
                        <a:rPr lang="en-US" b="1" dirty="0" smtClean="0">
                          <a:latin typeface="Times New Roman" pitchFamily="18" charset="0"/>
                          <a:cs typeface="Times New Roman" pitchFamily="18" charset="0"/>
                        </a:rPr>
                        <a:t>316.4 – 448.2</a:t>
                      </a:r>
                      <a:endParaRPr lang="en-US" dirty="0">
                        <a:latin typeface="Times New Roman" pitchFamily="18" charset="0"/>
                        <a:cs typeface="Times New Roman" pitchFamily="18" charset="0"/>
                      </a:endParaRPr>
                    </a:p>
                  </a:txBody>
                  <a:tcPr marL="67310" marR="67310"/>
                </a:tc>
                <a:tc>
                  <a:txBody>
                    <a:bodyPr/>
                    <a:lstStyle/>
                    <a:p>
                      <a:pPr algn="ctr"/>
                      <a:r>
                        <a:rPr lang="en-US" dirty="0" smtClean="0">
                          <a:latin typeface="Times New Roman" pitchFamily="18" charset="0"/>
                          <a:cs typeface="Times New Roman" pitchFamily="18" charset="0"/>
                        </a:rPr>
                        <a:t>NO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HCHO, Glyoxal, O</a:t>
                      </a:r>
                      <a:r>
                        <a:rPr lang="en-US" baseline="-25000"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marL="67310" marR="67310"/>
                </a:tc>
              </a:tr>
              <a:tr h="583171">
                <a:tc>
                  <a:txBody>
                    <a:bodyPr/>
                    <a:lstStyle/>
                    <a:p>
                      <a:pPr algn="ctr"/>
                      <a:r>
                        <a:rPr lang="en-US" b="1" dirty="0" smtClean="0">
                          <a:latin typeface="Times New Roman" pitchFamily="18" charset="0"/>
                          <a:cs typeface="Times New Roman" pitchFamily="18" charset="0"/>
                        </a:rPr>
                        <a:t>463.5 – 591.9</a:t>
                      </a:r>
                      <a:endParaRPr lang="en-US" dirty="0">
                        <a:latin typeface="Times New Roman" pitchFamily="18" charset="0"/>
                        <a:cs typeface="Times New Roman" pitchFamily="18" charset="0"/>
                      </a:endParaRPr>
                    </a:p>
                  </a:txBody>
                  <a:tcPr marL="67310" marR="67310"/>
                </a:tc>
                <a:tc>
                  <a:txBody>
                    <a:bodyPr/>
                    <a:lstStyle/>
                    <a:p>
                      <a:pPr algn="ctr"/>
                      <a:r>
                        <a:rPr lang="en-US" dirty="0" smtClean="0">
                          <a:latin typeface="Times New Roman" pitchFamily="18" charset="0"/>
                          <a:cs typeface="Times New Roman" pitchFamily="18" charset="0"/>
                        </a:rPr>
                        <a:t>NO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O</a:t>
                      </a:r>
                      <a:r>
                        <a:rPr lang="en-US" baseline="-25000" dirty="0" smtClean="0">
                          <a:latin typeface="Times New Roman" pitchFamily="18" charset="0"/>
                          <a:cs typeface="Times New Roman" pitchFamily="18" charset="0"/>
                        </a:rPr>
                        <a:t>4</a:t>
                      </a:r>
                      <a:endParaRPr lang="en-US" baseline="-25000" dirty="0">
                        <a:latin typeface="Times New Roman" pitchFamily="18" charset="0"/>
                        <a:cs typeface="Times New Roman" pitchFamily="18" charset="0"/>
                      </a:endParaRPr>
                    </a:p>
                  </a:txBody>
                  <a:tcPr marL="67310" marR="67310"/>
                </a:tc>
              </a:tr>
            </a:tbl>
          </a:graphicData>
        </a:graphic>
      </p:graphicFrame>
      <p:sp>
        <p:nvSpPr>
          <p:cNvPr id="20" name="TextBox 19"/>
          <p:cNvSpPr txBox="1"/>
          <p:nvPr/>
        </p:nvSpPr>
        <p:spPr>
          <a:xfrm>
            <a:off x="152400" y="1219200"/>
            <a:ext cx="3581400" cy="2554545"/>
          </a:xfrm>
          <a:prstGeom prst="rect">
            <a:avLst/>
          </a:prstGeom>
          <a:noFill/>
        </p:spPr>
        <p:txBody>
          <a:bodyPr wrap="square" rtlCol="0">
            <a:spAutoFit/>
          </a:bodyPr>
          <a:lstStyle/>
          <a:p>
            <a:r>
              <a:rPr lang="en-US" sz="2000" dirty="0" smtClean="0">
                <a:cs typeface="Times New Roman" pitchFamily="18" charset="0"/>
              </a:rPr>
              <a:t>MAX-DOAS can point in virtually any direction, measures scattered sunlight from sunrise to sunset</a:t>
            </a:r>
            <a:endParaRPr lang="en-US" sz="2000" dirty="0" smtClean="0"/>
          </a:p>
          <a:p>
            <a:endParaRPr lang="en-US" sz="2000" dirty="0"/>
          </a:p>
          <a:p>
            <a:r>
              <a:rPr lang="en-US" sz="2000" dirty="0" smtClean="0"/>
              <a:t>Field of view: 0.4</a:t>
            </a:r>
            <a:r>
              <a:rPr lang="en-US" sz="2000" dirty="0" smtClean="0">
                <a:solidFill>
                  <a:schemeClr val="dk1"/>
                </a:solidFill>
                <a:cs typeface="Times New Roman" pitchFamily="18" charset="0"/>
              </a:rPr>
              <a:t>°</a:t>
            </a:r>
          </a:p>
          <a:p>
            <a:endParaRPr lang="en-US" sz="2000" dirty="0" smtClean="0">
              <a:solidFill>
                <a:schemeClr val="dk1"/>
              </a:solidFill>
              <a:cs typeface="Times New Roman" pitchFamily="18" charset="0"/>
            </a:endParaRPr>
          </a:p>
          <a:p>
            <a:r>
              <a:rPr lang="en-US" sz="2000" dirty="0" smtClean="0">
                <a:solidFill>
                  <a:schemeClr val="dk1"/>
                </a:solidFill>
                <a:cs typeface="Times New Roman" pitchFamily="18" charset="0"/>
              </a:rPr>
              <a:t>Acquisition time: ~1 minute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curve2.emf"/>
          <p:cNvPicPr>
            <a:picLocks noChangeAspect="1"/>
          </p:cNvPicPr>
          <p:nvPr/>
        </p:nvPicPr>
        <p:blipFill>
          <a:blip r:embed="rId4" cstate="print"/>
          <a:stretch>
            <a:fillRect/>
          </a:stretch>
        </p:blipFill>
        <p:spPr>
          <a:xfrm>
            <a:off x="4038600" y="1295400"/>
            <a:ext cx="1695138" cy="4495800"/>
          </a:xfrm>
          <a:prstGeom prst="rect">
            <a:avLst/>
          </a:prstGeom>
        </p:spPr>
      </p:pic>
      <p:grpSp>
        <p:nvGrpSpPr>
          <p:cNvPr id="104" name="Group 103"/>
          <p:cNvGrpSpPr/>
          <p:nvPr/>
        </p:nvGrpSpPr>
        <p:grpSpPr>
          <a:xfrm>
            <a:off x="526676" y="1905001"/>
            <a:ext cx="4953000" cy="3352800"/>
            <a:chOff x="685800" y="1828800"/>
            <a:chExt cx="4953000" cy="3352800"/>
          </a:xfrm>
        </p:grpSpPr>
        <p:grpSp>
          <p:nvGrpSpPr>
            <p:cNvPr id="39" name="Group 38"/>
            <p:cNvGrpSpPr/>
            <p:nvPr/>
          </p:nvGrpSpPr>
          <p:grpSpPr>
            <a:xfrm>
              <a:off x="685800" y="1828801"/>
              <a:ext cx="3870629" cy="3352799"/>
              <a:chOff x="914400" y="1524000"/>
              <a:chExt cx="5190162" cy="4495799"/>
            </a:xfrm>
          </p:grpSpPr>
          <p:grpSp>
            <p:nvGrpSpPr>
              <p:cNvPr id="38" name="Group 37"/>
              <p:cNvGrpSpPr/>
              <p:nvPr/>
            </p:nvGrpSpPr>
            <p:grpSpPr>
              <a:xfrm>
                <a:off x="914400" y="1524000"/>
                <a:ext cx="5190162" cy="4495799"/>
                <a:chOff x="914400" y="1524000"/>
                <a:chExt cx="5190162" cy="4495799"/>
              </a:xfrm>
            </p:grpSpPr>
            <p:grpSp>
              <p:nvGrpSpPr>
                <p:cNvPr id="47" name="Group 46"/>
                <p:cNvGrpSpPr/>
                <p:nvPr/>
              </p:nvGrpSpPr>
              <p:grpSpPr>
                <a:xfrm>
                  <a:off x="914400" y="1524000"/>
                  <a:ext cx="5190162" cy="4495799"/>
                  <a:chOff x="755074" y="1176338"/>
                  <a:chExt cx="5562601" cy="4818412"/>
                </a:xfrm>
              </p:grpSpPr>
              <p:sp>
                <p:nvSpPr>
                  <p:cNvPr id="17" name="Rectangle 16"/>
                  <p:cNvSpPr/>
                  <p:nvPr/>
                </p:nvSpPr>
                <p:spPr>
                  <a:xfrm>
                    <a:off x="755074" y="1176338"/>
                    <a:ext cx="5562601" cy="48006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10800000" flipV="1">
                    <a:off x="2743200" y="1938338"/>
                    <a:ext cx="2895600" cy="15240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990600" y="2776538"/>
                    <a:ext cx="1752600" cy="6858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3200400" y="1938338"/>
                    <a:ext cx="2438400" cy="20574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21" name="Sun 20"/>
                  <p:cNvSpPr/>
                  <p:nvPr/>
                </p:nvSpPr>
                <p:spPr>
                  <a:xfrm>
                    <a:off x="5562600" y="1404937"/>
                    <a:ext cx="609600" cy="6096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rot="5400000">
                    <a:off x="3390900" y="2281238"/>
                    <a:ext cx="2590800" cy="19050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a:off x="990600" y="2776538"/>
                    <a:ext cx="2209800" cy="12192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a:off x="990600" y="2776538"/>
                    <a:ext cx="2743200" cy="17526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238500" y="2814638"/>
                    <a:ext cx="3276600" cy="1524000"/>
                  </a:xfrm>
                  <a:prstGeom prst="straightConnector1">
                    <a:avLst/>
                  </a:prstGeom>
                  <a:ln w="19050">
                    <a:solidFill>
                      <a:schemeClr val="tx2">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990600" y="2776538"/>
                    <a:ext cx="3124200" cy="2438400"/>
                  </a:xfrm>
                  <a:prstGeom prst="straightConnector1">
                    <a:avLst/>
                  </a:prstGeom>
                  <a:ln w="19050">
                    <a:solidFill>
                      <a:schemeClr val="tx2">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flipV="1">
                    <a:off x="2514600" y="1938338"/>
                    <a:ext cx="3124200" cy="9906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a:off x="990600" y="2776538"/>
                    <a:ext cx="1600200" cy="1524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flipV="1">
                    <a:off x="2470112" y="1942901"/>
                    <a:ext cx="3222549" cy="37679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0800000" flipV="1">
                    <a:off x="1066800" y="2319338"/>
                    <a:ext cx="1371595" cy="4572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112" name="Freeform 111"/>
                  <p:cNvSpPr/>
                  <p:nvPr/>
                </p:nvSpPr>
                <p:spPr>
                  <a:xfrm>
                    <a:off x="755074" y="2705286"/>
                    <a:ext cx="5557652" cy="3289464"/>
                  </a:xfrm>
                  <a:custGeom>
                    <a:avLst/>
                    <a:gdLst>
                      <a:gd name="connsiteX0" fmla="*/ 5557652 w 5557652"/>
                      <a:gd name="connsiteY0" fmla="*/ 2612571 h 3289465"/>
                      <a:gd name="connsiteX1" fmla="*/ 843148 w 5557652"/>
                      <a:gd name="connsiteY1" fmla="*/ 2600696 h 3289465"/>
                      <a:gd name="connsiteX2" fmla="*/ 225631 w 5557652"/>
                      <a:gd name="connsiteY2" fmla="*/ 0 h 3289465"/>
                      <a:gd name="connsiteX3" fmla="*/ 0 w 5557652"/>
                      <a:gd name="connsiteY3" fmla="*/ 0 h 3289465"/>
                      <a:gd name="connsiteX4" fmla="*/ 0 w 5557652"/>
                      <a:gd name="connsiteY4" fmla="*/ 3289465 h 3289465"/>
                      <a:gd name="connsiteX5" fmla="*/ 5557652 w 5557652"/>
                      <a:gd name="connsiteY5" fmla="*/ 3289465 h 3289465"/>
                      <a:gd name="connsiteX6" fmla="*/ 5557652 w 5557652"/>
                      <a:gd name="connsiteY6" fmla="*/ 2612571 h 328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7652" h="3289465">
                        <a:moveTo>
                          <a:pt x="5557652" y="2612571"/>
                        </a:moveTo>
                        <a:lnTo>
                          <a:pt x="843148" y="2600696"/>
                        </a:lnTo>
                        <a:lnTo>
                          <a:pt x="225631" y="0"/>
                        </a:lnTo>
                        <a:lnTo>
                          <a:pt x="0" y="0"/>
                        </a:lnTo>
                        <a:lnTo>
                          <a:pt x="0" y="3289465"/>
                        </a:lnTo>
                        <a:lnTo>
                          <a:pt x="5557652" y="3289465"/>
                        </a:lnTo>
                        <a:lnTo>
                          <a:pt x="5557652" y="2612571"/>
                        </a:ln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p:cNvCxnSpPr/>
                <p:nvPr/>
              </p:nvCxnSpPr>
              <p:spPr>
                <a:xfrm>
                  <a:off x="1143000" y="3048000"/>
                  <a:ext cx="1295400" cy="609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143000" y="3048000"/>
                  <a:ext cx="14478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 name="Arc 70"/>
                <p:cNvSpPr/>
                <p:nvPr/>
              </p:nvSpPr>
              <p:spPr>
                <a:xfrm flipV="1">
                  <a:off x="1524000" y="2667000"/>
                  <a:ext cx="685800" cy="838200"/>
                </a:xfrm>
                <a:prstGeom prst="arc">
                  <a:avLst>
                    <a:gd name="adj1" fmla="val 17524928"/>
                    <a:gd name="adj2" fmla="val 29742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p:cNvSpPr txBox="1"/>
                <p:nvPr/>
              </p:nvSpPr>
              <p:spPr>
                <a:xfrm>
                  <a:off x="2209800" y="3048000"/>
                  <a:ext cx="533400" cy="381000"/>
                </a:xfrm>
                <a:prstGeom prst="rect">
                  <a:avLst/>
                </a:prstGeom>
                <a:noFill/>
              </p:spPr>
              <p:txBody>
                <a:bodyPr wrap="square" rtlCol="0">
                  <a:spAutoFit/>
                </a:bodyPr>
                <a:lstStyle/>
                <a:p>
                  <a:r>
                    <a:rPr lang="el-GR" dirty="0" smtClean="0"/>
                    <a:t>α</a:t>
                  </a:r>
                  <a:endParaRPr lang="en-US" dirty="0"/>
                </a:p>
              </p:txBody>
            </p:sp>
            <p:cxnSp>
              <p:nvCxnSpPr>
                <p:cNvPr id="95" name="Straight Arrow Connector 94"/>
                <p:cNvCxnSpPr/>
                <p:nvPr/>
              </p:nvCxnSpPr>
              <p:spPr>
                <a:xfrm rot="10800000">
                  <a:off x="1156944" y="2133600"/>
                  <a:ext cx="4352622" cy="762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708242" y="2568358"/>
                  <a:ext cx="883460" cy="13944"/>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1143000" y="2514600"/>
                  <a:ext cx="1143000" cy="5334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2057400" y="2590800"/>
                  <a:ext cx="533400" cy="381000"/>
                </a:xfrm>
                <a:prstGeom prst="rect">
                  <a:avLst/>
                </a:prstGeom>
                <a:noFill/>
              </p:spPr>
              <p:txBody>
                <a:bodyPr wrap="square" rtlCol="0">
                  <a:spAutoFit/>
                </a:bodyPr>
                <a:lstStyle/>
                <a:p>
                  <a:r>
                    <a:rPr lang="el-GR" dirty="0" smtClean="0"/>
                    <a:t>α</a:t>
                  </a:r>
                  <a:endParaRPr lang="en-US" dirty="0"/>
                </a:p>
              </p:txBody>
            </p:sp>
          </p:grpSp>
          <p:sp>
            <p:nvSpPr>
              <p:cNvPr id="109" name="Arc 108"/>
              <p:cNvSpPr/>
              <p:nvPr/>
            </p:nvSpPr>
            <p:spPr>
              <a:xfrm>
                <a:off x="1524000" y="2590800"/>
                <a:ext cx="609600" cy="838200"/>
              </a:xfrm>
              <a:prstGeom prst="arc">
                <a:avLst>
                  <a:gd name="adj1" fmla="val 17793903"/>
                  <a:gd name="adj2" fmla="val 29742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p:cNvGrpSpPr/>
            <p:nvPr/>
          </p:nvGrpSpPr>
          <p:grpSpPr>
            <a:xfrm>
              <a:off x="4572000" y="1828800"/>
              <a:ext cx="1066800" cy="3352800"/>
              <a:chOff x="4747260" y="1524000"/>
              <a:chExt cx="1098804" cy="4038600"/>
            </a:xfrm>
          </p:grpSpPr>
          <p:cxnSp>
            <p:nvCxnSpPr>
              <p:cNvPr id="63" name="Straight Connector 62"/>
              <p:cNvCxnSpPr/>
              <p:nvPr/>
            </p:nvCxnSpPr>
            <p:spPr>
              <a:xfrm rot="5400000">
                <a:off x="2727960" y="3543300"/>
                <a:ext cx="403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48784" y="4983480"/>
                <a:ext cx="10972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76" name="Straight Arrow Connector 75"/>
          <p:cNvCxnSpPr>
            <a:stCxn id="77" idx="0"/>
          </p:cNvCxnSpPr>
          <p:nvPr/>
        </p:nvCxnSpPr>
        <p:spPr>
          <a:xfrm rot="16200000" flipV="1">
            <a:off x="781051" y="3553421"/>
            <a:ext cx="685800" cy="1142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457200" y="3953470"/>
            <a:ext cx="1447800" cy="646331"/>
          </a:xfrm>
          <a:prstGeom prst="rect">
            <a:avLst/>
          </a:prstGeom>
          <a:noFill/>
          <a:ln>
            <a:solidFill>
              <a:srgbClr val="FF0000"/>
            </a:solidFill>
          </a:ln>
        </p:spPr>
        <p:txBody>
          <a:bodyPr wrap="square" rtlCol="0">
            <a:spAutoFit/>
          </a:bodyPr>
          <a:lstStyle/>
          <a:p>
            <a:r>
              <a:rPr lang="en-US" dirty="0" smtClean="0"/>
              <a:t>MAX-DOAS at Mt. </a:t>
            </a:r>
            <a:r>
              <a:rPr lang="en-US" dirty="0" smtClean="0"/>
              <a:t>Wilson</a:t>
            </a:r>
            <a:endParaRPr lang="en-US" dirty="0"/>
          </a:p>
        </p:txBody>
      </p:sp>
      <p:sp>
        <p:nvSpPr>
          <p:cNvPr id="19" name="Title 1"/>
          <p:cNvSpPr txBox="1">
            <a:spLocks/>
          </p:cNvSpPr>
          <p:nvPr/>
        </p:nvSpPr>
        <p:spPr>
          <a:xfrm>
            <a:off x="457200" y="0"/>
            <a:ext cx="8229600" cy="114300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Viewing geometry</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cxnSp>
        <p:nvCxnSpPr>
          <p:cNvPr id="88" name="Straight Arrow Connector 87"/>
          <p:cNvCxnSpPr>
            <a:stCxn id="89" idx="0"/>
          </p:cNvCxnSpPr>
          <p:nvPr/>
        </p:nvCxnSpPr>
        <p:spPr>
          <a:xfrm rot="5400000" flipH="1" flipV="1">
            <a:off x="2019300" y="4762500"/>
            <a:ext cx="5334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04800" y="5334000"/>
            <a:ext cx="3352800" cy="707886"/>
          </a:xfrm>
          <a:prstGeom prst="rect">
            <a:avLst/>
          </a:prstGeom>
          <a:noFill/>
        </p:spPr>
        <p:txBody>
          <a:bodyPr wrap="square" rtlCol="0">
            <a:spAutoFit/>
          </a:bodyPr>
          <a:lstStyle/>
          <a:p>
            <a:r>
              <a:rPr lang="en-US" sz="2000" dirty="0" smtClean="0"/>
              <a:t>Scattering both in atmosphere and off ground</a:t>
            </a:r>
            <a:endParaRPr lang="en-US" sz="2000" dirty="0"/>
          </a:p>
        </p:txBody>
      </p:sp>
      <p:sp>
        <p:nvSpPr>
          <p:cNvPr id="114" name="Text Placeholder 113"/>
          <p:cNvSpPr>
            <a:spLocks noGrp="1"/>
          </p:cNvSpPr>
          <p:nvPr>
            <p:ph type="body" sz="half" idx="2"/>
          </p:nvPr>
        </p:nvSpPr>
        <p:spPr>
          <a:xfrm>
            <a:off x="5638800" y="1371600"/>
            <a:ext cx="3505200" cy="4267200"/>
          </a:xfrm>
        </p:spPr>
        <p:txBody>
          <a:bodyPr>
            <a:normAutofit/>
          </a:bodyPr>
          <a:lstStyle/>
          <a:p>
            <a:r>
              <a:rPr lang="en-US" sz="2000" dirty="0" smtClean="0"/>
              <a:t>MAX-DOAS measures path-integrated concentration along path s:</a:t>
            </a:r>
          </a:p>
          <a:p>
            <a:r>
              <a:rPr lang="en-US" sz="2000" dirty="0" smtClean="0"/>
              <a:t> Slant Column Density (SCD) : </a:t>
            </a:r>
          </a:p>
          <a:p>
            <a:endParaRPr lang="en-US" sz="2000" dirty="0" smtClean="0"/>
          </a:p>
          <a:p>
            <a:endParaRPr lang="en-US" sz="2000" dirty="0" smtClean="0"/>
          </a:p>
          <a:p>
            <a:endParaRPr lang="en-US" sz="2000" dirty="0" smtClean="0"/>
          </a:p>
          <a:p>
            <a:r>
              <a:rPr lang="en-US" sz="2000" dirty="0" smtClean="0"/>
              <a:t>Differential slant column densities (DSCD) obtained by removing zenith SCD:</a:t>
            </a:r>
            <a:br>
              <a:rPr lang="en-US" sz="2000" dirty="0" smtClean="0"/>
            </a:br>
            <a:endParaRPr lang="en-US" sz="2000" dirty="0" smtClean="0"/>
          </a:p>
          <a:p>
            <a:endParaRPr lang="en-US" sz="2000" dirty="0" smtClean="0"/>
          </a:p>
          <a:p>
            <a:endParaRPr lang="en-US" sz="2000" dirty="0"/>
          </a:p>
        </p:txBody>
      </p:sp>
      <p:sp>
        <p:nvSpPr>
          <p:cNvPr id="87" name="TextBox 86"/>
          <p:cNvSpPr txBox="1"/>
          <p:nvPr/>
        </p:nvSpPr>
        <p:spPr>
          <a:xfrm>
            <a:off x="4419600" y="4763869"/>
            <a:ext cx="1371600" cy="707886"/>
          </a:xfrm>
          <a:prstGeom prst="rect">
            <a:avLst/>
          </a:prstGeom>
          <a:noFill/>
        </p:spPr>
        <p:txBody>
          <a:bodyPr wrap="square" rtlCol="0">
            <a:spAutoFit/>
          </a:bodyPr>
          <a:lstStyle/>
          <a:p>
            <a:r>
              <a:rPr lang="en-US" sz="2000" dirty="0" smtClean="0"/>
              <a:t>O</a:t>
            </a:r>
            <a:r>
              <a:rPr lang="en-US" sz="2000" baseline="-25000" dirty="0" smtClean="0"/>
              <a:t>4</a:t>
            </a:r>
            <a:r>
              <a:rPr lang="en-US" sz="2000" dirty="0" smtClean="0"/>
              <a:t> vertical profile</a:t>
            </a:r>
            <a:endParaRPr lang="en-US" sz="2000" dirty="0"/>
          </a:p>
        </p:txBody>
      </p:sp>
      <p:graphicFrame>
        <p:nvGraphicFramePr>
          <p:cNvPr id="175106" name="Object 2"/>
          <p:cNvGraphicFramePr>
            <a:graphicFrameLocks noGrp="1" noChangeAspect="1"/>
          </p:cNvGraphicFramePr>
          <p:nvPr/>
        </p:nvGraphicFramePr>
        <p:xfrm>
          <a:off x="5791200" y="4953000"/>
          <a:ext cx="3276600" cy="423863"/>
        </p:xfrm>
        <a:graphic>
          <a:graphicData uri="http://schemas.openxmlformats.org/presentationml/2006/ole">
            <p:oleObj spid="_x0000_s175106" name="Equation" r:id="rId5" imgW="1866600" imgH="241200" progId="Equation.3">
              <p:embed/>
            </p:oleObj>
          </a:graphicData>
        </a:graphic>
      </p:graphicFrame>
      <p:graphicFrame>
        <p:nvGraphicFramePr>
          <p:cNvPr id="175107" name="Object 3"/>
          <p:cNvGraphicFramePr>
            <a:graphicFrameLocks noGrp="1" noChangeAspect="1"/>
          </p:cNvGraphicFramePr>
          <p:nvPr/>
        </p:nvGraphicFramePr>
        <p:xfrm>
          <a:off x="6248400" y="2819400"/>
          <a:ext cx="1895475" cy="579437"/>
        </p:xfrm>
        <a:graphic>
          <a:graphicData uri="http://schemas.openxmlformats.org/presentationml/2006/ole">
            <p:oleObj spid="_x0000_s175107" name="Equation" r:id="rId6" imgW="1079280" imgH="33012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curve2.emf"/>
          <p:cNvPicPr>
            <a:picLocks noChangeAspect="1"/>
          </p:cNvPicPr>
          <p:nvPr/>
        </p:nvPicPr>
        <p:blipFill>
          <a:blip r:embed="rId4" cstate="print"/>
          <a:stretch>
            <a:fillRect/>
          </a:stretch>
        </p:blipFill>
        <p:spPr>
          <a:xfrm>
            <a:off x="4038600" y="1295400"/>
            <a:ext cx="1695138" cy="4495800"/>
          </a:xfrm>
          <a:prstGeom prst="rect">
            <a:avLst/>
          </a:prstGeom>
        </p:spPr>
      </p:pic>
      <p:grpSp>
        <p:nvGrpSpPr>
          <p:cNvPr id="2" name="Group 103"/>
          <p:cNvGrpSpPr/>
          <p:nvPr/>
        </p:nvGrpSpPr>
        <p:grpSpPr>
          <a:xfrm>
            <a:off x="526676" y="1905001"/>
            <a:ext cx="4953000" cy="3352800"/>
            <a:chOff x="685800" y="1828800"/>
            <a:chExt cx="4953000" cy="3352800"/>
          </a:xfrm>
        </p:grpSpPr>
        <p:grpSp>
          <p:nvGrpSpPr>
            <p:cNvPr id="3" name="Group 38"/>
            <p:cNvGrpSpPr/>
            <p:nvPr/>
          </p:nvGrpSpPr>
          <p:grpSpPr>
            <a:xfrm>
              <a:off x="685800" y="1828801"/>
              <a:ext cx="3870629" cy="3352799"/>
              <a:chOff x="914400" y="1524000"/>
              <a:chExt cx="5190162" cy="4495799"/>
            </a:xfrm>
          </p:grpSpPr>
          <p:grpSp>
            <p:nvGrpSpPr>
              <p:cNvPr id="4" name="Group 37"/>
              <p:cNvGrpSpPr/>
              <p:nvPr/>
            </p:nvGrpSpPr>
            <p:grpSpPr>
              <a:xfrm>
                <a:off x="914400" y="1524000"/>
                <a:ext cx="5190162" cy="4495799"/>
                <a:chOff x="914400" y="1524000"/>
                <a:chExt cx="5190162" cy="4495799"/>
              </a:xfrm>
            </p:grpSpPr>
            <p:grpSp>
              <p:nvGrpSpPr>
                <p:cNvPr id="5" name="Group 46"/>
                <p:cNvGrpSpPr/>
                <p:nvPr/>
              </p:nvGrpSpPr>
              <p:grpSpPr>
                <a:xfrm>
                  <a:off x="914400" y="1524000"/>
                  <a:ext cx="5190162" cy="4495799"/>
                  <a:chOff x="755074" y="1176338"/>
                  <a:chExt cx="5562601" cy="4818412"/>
                </a:xfrm>
              </p:grpSpPr>
              <p:sp>
                <p:nvSpPr>
                  <p:cNvPr id="17" name="Rectangle 16"/>
                  <p:cNvSpPr/>
                  <p:nvPr/>
                </p:nvSpPr>
                <p:spPr>
                  <a:xfrm>
                    <a:off x="755074" y="1176338"/>
                    <a:ext cx="5562601" cy="48006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10800000" flipV="1">
                    <a:off x="2743200" y="1938338"/>
                    <a:ext cx="2895600" cy="15240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990600" y="2776538"/>
                    <a:ext cx="1752600" cy="6858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3200400" y="1938338"/>
                    <a:ext cx="2438400" cy="20574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21" name="Sun 20"/>
                  <p:cNvSpPr/>
                  <p:nvPr/>
                </p:nvSpPr>
                <p:spPr>
                  <a:xfrm>
                    <a:off x="5562600" y="1404937"/>
                    <a:ext cx="609600" cy="6096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rot="5400000">
                    <a:off x="3390900" y="2281238"/>
                    <a:ext cx="2590800" cy="19050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a:off x="990600" y="2776538"/>
                    <a:ext cx="2209800" cy="12192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a:off x="990600" y="2776538"/>
                    <a:ext cx="2743200" cy="17526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238500" y="2814638"/>
                    <a:ext cx="3276600" cy="1524000"/>
                  </a:xfrm>
                  <a:prstGeom prst="straightConnector1">
                    <a:avLst/>
                  </a:prstGeom>
                  <a:ln w="19050">
                    <a:solidFill>
                      <a:schemeClr val="tx2">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990600" y="2776538"/>
                    <a:ext cx="3124200" cy="2438400"/>
                  </a:xfrm>
                  <a:prstGeom prst="straightConnector1">
                    <a:avLst/>
                  </a:prstGeom>
                  <a:ln w="19050">
                    <a:solidFill>
                      <a:schemeClr val="tx2">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flipV="1">
                    <a:off x="2514600" y="1938338"/>
                    <a:ext cx="3124200" cy="9906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a:off x="990600" y="2776538"/>
                    <a:ext cx="1600200" cy="1524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flipV="1">
                    <a:off x="2470112" y="1942901"/>
                    <a:ext cx="3222549" cy="37679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0800000" flipV="1">
                    <a:off x="1066800" y="2319338"/>
                    <a:ext cx="1371595" cy="4572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112" name="Freeform 111"/>
                  <p:cNvSpPr/>
                  <p:nvPr/>
                </p:nvSpPr>
                <p:spPr>
                  <a:xfrm>
                    <a:off x="755074" y="2705286"/>
                    <a:ext cx="5557652" cy="3289464"/>
                  </a:xfrm>
                  <a:custGeom>
                    <a:avLst/>
                    <a:gdLst>
                      <a:gd name="connsiteX0" fmla="*/ 5557652 w 5557652"/>
                      <a:gd name="connsiteY0" fmla="*/ 2612571 h 3289465"/>
                      <a:gd name="connsiteX1" fmla="*/ 843148 w 5557652"/>
                      <a:gd name="connsiteY1" fmla="*/ 2600696 h 3289465"/>
                      <a:gd name="connsiteX2" fmla="*/ 225631 w 5557652"/>
                      <a:gd name="connsiteY2" fmla="*/ 0 h 3289465"/>
                      <a:gd name="connsiteX3" fmla="*/ 0 w 5557652"/>
                      <a:gd name="connsiteY3" fmla="*/ 0 h 3289465"/>
                      <a:gd name="connsiteX4" fmla="*/ 0 w 5557652"/>
                      <a:gd name="connsiteY4" fmla="*/ 3289465 h 3289465"/>
                      <a:gd name="connsiteX5" fmla="*/ 5557652 w 5557652"/>
                      <a:gd name="connsiteY5" fmla="*/ 3289465 h 3289465"/>
                      <a:gd name="connsiteX6" fmla="*/ 5557652 w 5557652"/>
                      <a:gd name="connsiteY6" fmla="*/ 2612571 h 328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7652" h="3289465">
                        <a:moveTo>
                          <a:pt x="5557652" y="2612571"/>
                        </a:moveTo>
                        <a:lnTo>
                          <a:pt x="843148" y="2600696"/>
                        </a:lnTo>
                        <a:lnTo>
                          <a:pt x="225631" y="0"/>
                        </a:lnTo>
                        <a:lnTo>
                          <a:pt x="0" y="0"/>
                        </a:lnTo>
                        <a:lnTo>
                          <a:pt x="0" y="3289465"/>
                        </a:lnTo>
                        <a:lnTo>
                          <a:pt x="5557652" y="3289465"/>
                        </a:lnTo>
                        <a:lnTo>
                          <a:pt x="5557652" y="2612571"/>
                        </a:ln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p:cNvCxnSpPr/>
                <p:nvPr/>
              </p:nvCxnSpPr>
              <p:spPr>
                <a:xfrm>
                  <a:off x="1143000" y="3048000"/>
                  <a:ext cx="1295400" cy="609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143000" y="3048000"/>
                  <a:ext cx="14478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 name="Arc 70"/>
                <p:cNvSpPr/>
                <p:nvPr/>
              </p:nvSpPr>
              <p:spPr>
                <a:xfrm flipV="1">
                  <a:off x="1524000" y="2667000"/>
                  <a:ext cx="685800" cy="838200"/>
                </a:xfrm>
                <a:prstGeom prst="arc">
                  <a:avLst>
                    <a:gd name="adj1" fmla="val 17524928"/>
                    <a:gd name="adj2" fmla="val 29742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p:cNvSpPr txBox="1"/>
                <p:nvPr/>
              </p:nvSpPr>
              <p:spPr>
                <a:xfrm>
                  <a:off x="2209800" y="3048000"/>
                  <a:ext cx="533400" cy="381000"/>
                </a:xfrm>
                <a:prstGeom prst="rect">
                  <a:avLst/>
                </a:prstGeom>
                <a:noFill/>
              </p:spPr>
              <p:txBody>
                <a:bodyPr wrap="square" rtlCol="0">
                  <a:spAutoFit/>
                </a:bodyPr>
                <a:lstStyle/>
                <a:p>
                  <a:r>
                    <a:rPr lang="el-GR" dirty="0" smtClean="0"/>
                    <a:t>α</a:t>
                  </a:r>
                  <a:endParaRPr lang="en-US" dirty="0"/>
                </a:p>
              </p:txBody>
            </p:sp>
            <p:cxnSp>
              <p:nvCxnSpPr>
                <p:cNvPr id="95" name="Straight Arrow Connector 94"/>
                <p:cNvCxnSpPr/>
                <p:nvPr/>
              </p:nvCxnSpPr>
              <p:spPr>
                <a:xfrm rot="10800000">
                  <a:off x="1156944" y="2133600"/>
                  <a:ext cx="4352622" cy="762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708242" y="2568358"/>
                  <a:ext cx="883460" cy="13944"/>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1143000" y="2514600"/>
                  <a:ext cx="1143000" cy="5334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2057400" y="2590800"/>
                  <a:ext cx="533400" cy="381000"/>
                </a:xfrm>
                <a:prstGeom prst="rect">
                  <a:avLst/>
                </a:prstGeom>
                <a:noFill/>
              </p:spPr>
              <p:txBody>
                <a:bodyPr wrap="square" rtlCol="0">
                  <a:spAutoFit/>
                </a:bodyPr>
                <a:lstStyle/>
                <a:p>
                  <a:r>
                    <a:rPr lang="el-GR" dirty="0" smtClean="0"/>
                    <a:t>α</a:t>
                  </a:r>
                  <a:endParaRPr lang="en-US" dirty="0"/>
                </a:p>
              </p:txBody>
            </p:sp>
          </p:grpSp>
          <p:sp>
            <p:nvSpPr>
              <p:cNvPr id="109" name="Arc 108"/>
              <p:cNvSpPr/>
              <p:nvPr/>
            </p:nvSpPr>
            <p:spPr>
              <a:xfrm>
                <a:off x="1524000" y="2590800"/>
                <a:ext cx="609600" cy="838200"/>
              </a:xfrm>
              <a:prstGeom prst="arc">
                <a:avLst>
                  <a:gd name="adj1" fmla="val 17793903"/>
                  <a:gd name="adj2" fmla="val 29742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 name="Group 101"/>
            <p:cNvGrpSpPr/>
            <p:nvPr/>
          </p:nvGrpSpPr>
          <p:grpSpPr>
            <a:xfrm>
              <a:off x="4572000" y="1828800"/>
              <a:ext cx="1066800" cy="3352800"/>
              <a:chOff x="4747260" y="1524000"/>
              <a:chExt cx="1098804" cy="4038600"/>
            </a:xfrm>
          </p:grpSpPr>
          <p:cxnSp>
            <p:nvCxnSpPr>
              <p:cNvPr id="63" name="Straight Connector 62"/>
              <p:cNvCxnSpPr/>
              <p:nvPr/>
            </p:nvCxnSpPr>
            <p:spPr>
              <a:xfrm rot="5400000">
                <a:off x="2727960" y="3543300"/>
                <a:ext cx="403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48784" y="4983480"/>
                <a:ext cx="10972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76" name="Straight Arrow Connector 75"/>
          <p:cNvCxnSpPr>
            <a:stCxn id="77" idx="0"/>
          </p:cNvCxnSpPr>
          <p:nvPr/>
        </p:nvCxnSpPr>
        <p:spPr>
          <a:xfrm rot="16200000" flipV="1">
            <a:off x="781051" y="3553421"/>
            <a:ext cx="685800" cy="1142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457200" y="3953470"/>
            <a:ext cx="1447800" cy="646331"/>
          </a:xfrm>
          <a:prstGeom prst="rect">
            <a:avLst/>
          </a:prstGeom>
          <a:noFill/>
          <a:ln>
            <a:solidFill>
              <a:srgbClr val="FF0000"/>
            </a:solidFill>
          </a:ln>
        </p:spPr>
        <p:txBody>
          <a:bodyPr wrap="square" rtlCol="0">
            <a:spAutoFit/>
          </a:bodyPr>
          <a:lstStyle/>
          <a:p>
            <a:r>
              <a:rPr lang="en-US" dirty="0" smtClean="0"/>
              <a:t>MAX-DOAS at Mt. </a:t>
            </a:r>
            <a:r>
              <a:rPr lang="en-US" dirty="0" smtClean="0"/>
              <a:t>Wilson</a:t>
            </a:r>
            <a:endParaRPr lang="en-US" dirty="0"/>
          </a:p>
        </p:txBody>
      </p:sp>
      <p:sp>
        <p:nvSpPr>
          <p:cNvPr id="19" name="Title 1"/>
          <p:cNvSpPr txBox="1">
            <a:spLocks/>
          </p:cNvSpPr>
          <p:nvPr/>
        </p:nvSpPr>
        <p:spPr>
          <a:xfrm>
            <a:off x="457200" y="0"/>
            <a:ext cx="8229600" cy="114300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Viewing geometry</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cxnSp>
        <p:nvCxnSpPr>
          <p:cNvPr id="88" name="Straight Arrow Connector 87"/>
          <p:cNvCxnSpPr>
            <a:stCxn id="89" idx="0"/>
          </p:cNvCxnSpPr>
          <p:nvPr/>
        </p:nvCxnSpPr>
        <p:spPr>
          <a:xfrm rot="5400000" flipH="1" flipV="1">
            <a:off x="2019300" y="4762500"/>
            <a:ext cx="5334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04800" y="5334000"/>
            <a:ext cx="3352800" cy="707886"/>
          </a:xfrm>
          <a:prstGeom prst="rect">
            <a:avLst/>
          </a:prstGeom>
          <a:noFill/>
        </p:spPr>
        <p:txBody>
          <a:bodyPr wrap="square" rtlCol="0">
            <a:spAutoFit/>
          </a:bodyPr>
          <a:lstStyle/>
          <a:p>
            <a:r>
              <a:rPr lang="en-US" sz="2000" dirty="0" smtClean="0"/>
              <a:t>Scattering both in atmosphere and off ground</a:t>
            </a:r>
            <a:endParaRPr lang="en-US" sz="2000" dirty="0"/>
          </a:p>
        </p:txBody>
      </p:sp>
      <p:sp>
        <p:nvSpPr>
          <p:cNvPr id="114" name="Text Placeholder 113"/>
          <p:cNvSpPr>
            <a:spLocks noGrp="1"/>
          </p:cNvSpPr>
          <p:nvPr>
            <p:ph type="body" sz="half" idx="2"/>
          </p:nvPr>
        </p:nvSpPr>
        <p:spPr>
          <a:xfrm>
            <a:off x="5638800" y="1371600"/>
            <a:ext cx="3505200" cy="4267200"/>
          </a:xfrm>
        </p:spPr>
        <p:txBody>
          <a:bodyPr>
            <a:normAutofit/>
          </a:bodyPr>
          <a:lstStyle/>
          <a:p>
            <a:r>
              <a:rPr lang="en-US" sz="2000" dirty="0" smtClean="0"/>
              <a:t>MAX-DOAS measures path-integrated concentration along path s:</a:t>
            </a:r>
          </a:p>
          <a:p>
            <a:r>
              <a:rPr lang="en-US" sz="2000" dirty="0" smtClean="0"/>
              <a:t> Slant Column Density (SCD) : </a:t>
            </a:r>
          </a:p>
          <a:p>
            <a:endParaRPr lang="en-US" sz="2000" dirty="0" smtClean="0"/>
          </a:p>
          <a:p>
            <a:endParaRPr lang="en-US" sz="2000" dirty="0" smtClean="0"/>
          </a:p>
          <a:p>
            <a:endParaRPr lang="en-US" sz="2000" dirty="0" smtClean="0"/>
          </a:p>
          <a:p>
            <a:r>
              <a:rPr lang="en-US" sz="2000" dirty="0" smtClean="0"/>
              <a:t>Differential slant column densities (DSCD) obtained by removing zenith SCD:</a:t>
            </a:r>
            <a:br>
              <a:rPr lang="en-US" sz="2000" dirty="0" smtClean="0"/>
            </a:br>
            <a:endParaRPr lang="en-US" sz="2000" dirty="0" smtClean="0"/>
          </a:p>
          <a:p>
            <a:endParaRPr lang="en-US" sz="2000" dirty="0" smtClean="0"/>
          </a:p>
          <a:p>
            <a:endParaRPr lang="en-US" sz="2000" dirty="0"/>
          </a:p>
        </p:txBody>
      </p:sp>
      <p:sp>
        <p:nvSpPr>
          <p:cNvPr id="25" name="TextBox 24"/>
          <p:cNvSpPr txBox="1"/>
          <p:nvPr/>
        </p:nvSpPr>
        <p:spPr>
          <a:xfrm>
            <a:off x="4038600" y="5918537"/>
            <a:ext cx="4419600" cy="1015663"/>
          </a:xfrm>
          <a:prstGeom prst="rect">
            <a:avLst/>
          </a:prstGeom>
          <a:noFill/>
        </p:spPr>
        <p:txBody>
          <a:bodyPr wrap="square" rtlCol="0">
            <a:spAutoFit/>
          </a:bodyPr>
          <a:lstStyle/>
          <a:p>
            <a:r>
              <a:rPr lang="en-US" sz="2000" dirty="0" smtClean="0"/>
              <a:t>O</a:t>
            </a:r>
            <a:r>
              <a:rPr lang="en-US" sz="2000" baseline="-25000" dirty="0" smtClean="0"/>
              <a:t>4</a:t>
            </a:r>
            <a:r>
              <a:rPr lang="en-US" sz="2000" dirty="0" smtClean="0"/>
              <a:t> gives important information about atmospheric path length</a:t>
            </a:r>
            <a:endParaRPr lang="en-US" sz="2000" baseline="-25000" dirty="0" smtClean="0"/>
          </a:p>
          <a:p>
            <a:endParaRPr lang="en-US" sz="2000" dirty="0"/>
          </a:p>
        </p:txBody>
      </p:sp>
      <p:sp>
        <p:nvSpPr>
          <p:cNvPr id="87" name="TextBox 86"/>
          <p:cNvSpPr txBox="1"/>
          <p:nvPr/>
        </p:nvSpPr>
        <p:spPr>
          <a:xfrm>
            <a:off x="4419600" y="4763869"/>
            <a:ext cx="1371600" cy="707886"/>
          </a:xfrm>
          <a:prstGeom prst="rect">
            <a:avLst/>
          </a:prstGeom>
          <a:noFill/>
        </p:spPr>
        <p:txBody>
          <a:bodyPr wrap="square" rtlCol="0">
            <a:spAutoFit/>
          </a:bodyPr>
          <a:lstStyle/>
          <a:p>
            <a:r>
              <a:rPr lang="en-US" sz="2000" dirty="0" smtClean="0"/>
              <a:t>O</a:t>
            </a:r>
            <a:r>
              <a:rPr lang="en-US" sz="2000" baseline="-25000" dirty="0" smtClean="0"/>
              <a:t>4</a:t>
            </a:r>
            <a:r>
              <a:rPr lang="en-US" sz="2000" dirty="0" smtClean="0"/>
              <a:t> vertical profile</a:t>
            </a:r>
            <a:endParaRPr lang="en-US" sz="2000" dirty="0"/>
          </a:p>
        </p:txBody>
      </p:sp>
      <p:graphicFrame>
        <p:nvGraphicFramePr>
          <p:cNvPr id="175106" name="Object 2"/>
          <p:cNvGraphicFramePr>
            <a:graphicFrameLocks noGrp="1" noChangeAspect="1"/>
          </p:cNvGraphicFramePr>
          <p:nvPr/>
        </p:nvGraphicFramePr>
        <p:xfrm>
          <a:off x="5791200" y="4953000"/>
          <a:ext cx="3276600" cy="423863"/>
        </p:xfrm>
        <a:graphic>
          <a:graphicData uri="http://schemas.openxmlformats.org/presentationml/2006/ole">
            <p:oleObj spid="_x0000_s245762" name="Equation" r:id="rId5" imgW="1866600" imgH="241200" progId="Equation.3">
              <p:embed/>
            </p:oleObj>
          </a:graphicData>
        </a:graphic>
      </p:graphicFrame>
      <p:graphicFrame>
        <p:nvGraphicFramePr>
          <p:cNvPr id="175107" name="Object 3"/>
          <p:cNvGraphicFramePr>
            <a:graphicFrameLocks noGrp="1" noChangeAspect="1"/>
          </p:cNvGraphicFramePr>
          <p:nvPr/>
        </p:nvGraphicFramePr>
        <p:xfrm>
          <a:off x="6248400" y="2819400"/>
          <a:ext cx="1895475" cy="579437"/>
        </p:xfrm>
        <a:graphic>
          <a:graphicData uri="http://schemas.openxmlformats.org/presentationml/2006/ole">
            <p:oleObj spid="_x0000_s245763" name="Equation" r:id="rId6" imgW="1079280" imgH="330120" progId="Equation.3">
              <p:embed/>
            </p:oleObj>
          </a:graphicData>
        </a:graphic>
      </p:graphicFrame>
      <p:cxnSp>
        <p:nvCxnSpPr>
          <p:cNvPr id="45" name="Straight Arrow Connector 44"/>
          <p:cNvCxnSpPr/>
          <p:nvPr/>
        </p:nvCxnSpPr>
        <p:spPr>
          <a:xfrm rot="16200000" flipV="1">
            <a:off x="4724400" y="5638800"/>
            <a:ext cx="5334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figure_caption_NO2fit.emf"/>
          <p:cNvPicPr>
            <a:picLocks noChangeAspect="1"/>
          </p:cNvPicPr>
          <p:nvPr/>
        </p:nvPicPr>
        <p:blipFill>
          <a:blip r:embed="rId3" cstate="print"/>
          <a:stretch>
            <a:fillRect/>
          </a:stretch>
        </p:blipFill>
        <p:spPr>
          <a:xfrm>
            <a:off x="3308919" y="1905000"/>
            <a:ext cx="4844481" cy="1918388"/>
          </a:xfrm>
          <a:prstGeom prst="rect">
            <a:avLst/>
          </a:prstGeom>
        </p:spPr>
      </p:pic>
      <p:pic>
        <p:nvPicPr>
          <p:cNvPr id="114" name="Picture 113" descr="fig4f.emf"/>
          <p:cNvPicPr>
            <a:picLocks noChangeAspect="1"/>
          </p:cNvPicPr>
          <p:nvPr/>
        </p:nvPicPr>
        <p:blipFill>
          <a:blip r:embed="rId4" cstate="print"/>
          <a:stretch>
            <a:fillRect/>
          </a:stretch>
        </p:blipFill>
        <p:spPr>
          <a:xfrm>
            <a:off x="6172200" y="5105400"/>
            <a:ext cx="3017520" cy="1684387"/>
          </a:xfrm>
          <a:prstGeom prst="rect">
            <a:avLst/>
          </a:prstGeom>
        </p:spPr>
      </p:pic>
      <p:pic>
        <p:nvPicPr>
          <p:cNvPr id="113" name="Picture 112" descr="fig3f.emf"/>
          <p:cNvPicPr>
            <a:picLocks noChangeAspect="1"/>
          </p:cNvPicPr>
          <p:nvPr/>
        </p:nvPicPr>
        <p:blipFill>
          <a:blip r:embed="rId5" cstate="print"/>
          <a:stretch>
            <a:fillRect/>
          </a:stretch>
        </p:blipFill>
        <p:spPr>
          <a:xfrm>
            <a:off x="6202680" y="2014431"/>
            <a:ext cx="3017520" cy="2483268"/>
          </a:xfrm>
          <a:prstGeom prst="rect">
            <a:avLst/>
          </a:prstGeom>
        </p:spPr>
      </p:pic>
      <p:pic>
        <p:nvPicPr>
          <p:cNvPr id="110" name="Picture 109" descr="fig2f.emf"/>
          <p:cNvPicPr>
            <a:picLocks noChangeAspect="1"/>
          </p:cNvPicPr>
          <p:nvPr/>
        </p:nvPicPr>
        <p:blipFill>
          <a:blip r:embed="rId6" cstate="print"/>
          <a:stretch>
            <a:fillRect/>
          </a:stretch>
        </p:blipFill>
        <p:spPr>
          <a:xfrm>
            <a:off x="0" y="4191000"/>
            <a:ext cx="3017520" cy="2557061"/>
          </a:xfrm>
          <a:prstGeom prst="rect">
            <a:avLst/>
          </a:prstGeom>
        </p:spPr>
      </p:pic>
      <p:pic>
        <p:nvPicPr>
          <p:cNvPr id="102" name="Picture 101" descr="fig1f.emf"/>
          <p:cNvPicPr>
            <a:picLocks noChangeAspect="1"/>
          </p:cNvPicPr>
          <p:nvPr/>
        </p:nvPicPr>
        <p:blipFill>
          <a:blip r:embed="rId7" cstate="print"/>
          <a:stretch>
            <a:fillRect/>
          </a:stretch>
        </p:blipFill>
        <p:spPr>
          <a:xfrm>
            <a:off x="0" y="1417366"/>
            <a:ext cx="3017520" cy="2316434"/>
          </a:xfrm>
          <a:prstGeom prst="rect">
            <a:avLst/>
          </a:prstGeom>
        </p:spPr>
      </p:pic>
      <p:sp>
        <p:nvSpPr>
          <p:cNvPr id="100" name="TextBox 99"/>
          <p:cNvSpPr txBox="1"/>
          <p:nvPr/>
        </p:nvSpPr>
        <p:spPr>
          <a:xfrm>
            <a:off x="3352800" y="1219200"/>
            <a:ext cx="2667000" cy="707886"/>
          </a:xfrm>
          <a:prstGeom prst="rect">
            <a:avLst/>
          </a:prstGeom>
          <a:noFill/>
        </p:spPr>
        <p:txBody>
          <a:bodyPr wrap="square" rtlCol="0">
            <a:spAutoFit/>
          </a:bodyPr>
          <a:lstStyle/>
          <a:p>
            <a:r>
              <a:rPr lang="en-US" sz="2000" dirty="0" smtClean="0"/>
              <a:t>All figures are in the same viewing direction</a:t>
            </a:r>
            <a:endParaRPr lang="en-US" sz="2000" dirty="0"/>
          </a:p>
        </p:txBody>
      </p:sp>
      <p:sp>
        <p:nvSpPr>
          <p:cNvPr id="101" name="TextBox 100"/>
          <p:cNvSpPr txBox="1"/>
          <p:nvPr/>
        </p:nvSpPr>
        <p:spPr>
          <a:xfrm>
            <a:off x="3200400" y="5689937"/>
            <a:ext cx="2819400" cy="1015663"/>
          </a:xfrm>
          <a:prstGeom prst="rect">
            <a:avLst/>
          </a:prstGeom>
          <a:noFill/>
        </p:spPr>
        <p:txBody>
          <a:bodyPr wrap="square" rtlCol="0">
            <a:spAutoFit/>
          </a:bodyPr>
          <a:lstStyle/>
          <a:p>
            <a:r>
              <a:rPr lang="en-US" sz="2000" dirty="0" smtClean="0"/>
              <a:t>Path length is wavelength dependent due to scattering effects</a:t>
            </a:r>
            <a:endParaRPr lang="en-US" sz="2000" dirty="0"/>
          </a:p>
        </p:txBody>
      </p:sp>
      <p:sp>
        <p:nvSpPr>
          <p:cNvPr id="19" name="Title 1"/>
          <p:cNvSpPr txBox="1">
            <a:spLocks/>
          </p:cNvSpPr>
          <p:nvPr/>
        </p:nvSpPr>
        <p:spPr>
          <a:xfrm>
            <a:off x="457200" y="-152400"/>
            <a:ext cx="8229600" cy="114300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Wavelength</a:t>
            </a:r>
            <a:r>
              <a:rPr kumimoji="0" lang="en-US" sz="3200" b="1" i="0" u="none" strike="noStrike" kern="1200" cap="none" spc="0" normalizeH="0" noProof="0" dirty="0" smtClean="0">
                <a:ln>
                  <a:noFill/>
                </a:ln>
                <a:solidFill>
                  <a:schemeClr val="tx1"/>
                </a:solidFill>
                <a:effectLst/>
                <a:uLnTx/>
                <a:uFillTx/>
                <a:latin typeface="+mj-lt"/>
                <a:ea typeface="+mj-ea"/>
                <a:cs typeface="+mj-cs"/>
              </a:rPr>
              <a:t> Dependence of DSCD</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78" name="Group 77"/>
          <p:cNvGrpSpPr/>
          <p:nvPr/>
        </p:nvGrpSpPr>
        <p:grpSpPr>
          <a:xfrm>
            <a:off x="3048000" y="2743200"/>
            <a:ext cx="3030415" cy="2514600"/>
            <a:chOff x="990600" y="2057400"/>
            <a:chExt cx="6519507" cy="3962400"/>
          </a:xfrm>
        </p:grpSpPr>
        <p:sp>
          <p:nvSpPr>
            <p:cNvPr id="17" name="Rectangle 16"/>
            <p:cNvSpPr/>
            <p:nvPr/>
          </p:nvSpPr>
          <p:spPr>
            <a:xfrm>
              <a:off x="990600" y="2072046"/>
              <a:ext cx="6519507" cy="394775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n 20"/>
            <p:cNvSpPr/>
            <p:nvPr/>
          </p:nvSpPr>
          <p:spPr>
            <a:xfrm>
              <a:off x="6553199" y="2057400"/>
              <a:ext cx="818193" cy="6096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rot="10800000">
              <a:off x="1371603" y="3332872"/>
              <a:ext cx="2819399" cy="1143000"/>
            </a:xfrm>
            <a:prstGeom prst="straightConnector1">
              <a:avLst/>
            </a:prstGeom>
            <a:ln w="19050">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2" name="Freeform 111"/>
            <p:cNvSpPr/>
            <p:nvPr/>
          </p:nvSpPr>
          <p:spPr>
            <a:xfrm>
              <a:off x="990600" y="3238524"/>
              <a:ext cx="6513705" cy="2705076"/>
            </a:xfrm>
            <a:custGeom>
              <a:avLst/>
              <a:gdLst>
                <a:gd name="connsiteX0" fmla="*/ 5557652 w 5557652"/>
                <a:gd name="connsiteY0" fmla="*/ 2612571 h 3289465"/>
                <a:gd name="connsiteX1" fmla="*/ 843148 w 5557652"/>
                <a:gd name="connsiteY1" fmla="*/ 2600696 h 3289465"/>
                <a:gd name="connsiteX2" fmla="*/ 225631 w 5557652"/>
                <a:gd name="connsiteY2" fmla="*/ 0 h 3289465"/>
                <a:gd name="connsiteX3" fmla="*/ 0 w 5557652"/>
                <a:gd name="connsiteY3" fmla="*/ 0 h 3289465"/>
                <a:gd name="connsiteX4" fmla="*/ 0 w 5557652"/>
                <a:gd name="connsiteY4" fmla="*/ 3289465 h 3289465"/>
                <a:gd name="connsiteX5" fmla="*/ 5557652 w 5557652"/>
                <a:gd name="connsiteY5" fmla="*/ 3289465 h 3289465"/>
                <a:gd name="connsiteX6" fmla="*/ 5557652 w 5557652"/>
                <a:gd name="connsiteY6" fmla="*/ 2612571 h 328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7652" h="3289465">
                  <a:moveTo>
                    <a:pt x="5557652" y="2612571"/>
                  </a:moveTo>
                  <a:lnTo>
                    <a:pt x="843148" y="2600696"/>
                  </a:lnTo>
                  <a:lnTo>
                    <a:pt x="225631" y="0"/>
                  </a:lnTo>
                  <a:lnTo>
                    <a:pt x="0" y="0"/>
                  </a:lnTo>
                  <a:lnTo>
                    <a:pt x="0" y="3289465"/>
                  </a:lnTo>
                  <a:lnTo>
                    <a:pt x="5557652" y="3289465"/>
                  </a:lnTo>
                  <a:lnTo>
                    <a:pt x="5557652" y="2612571"/>
                  </a:ln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rot="10800000" flipV="1">
              <a:off x="5334005" y="3256672"/>
              <a:ext cx="2133597" cy="1848728"/>
            </a:xfrm>
            <a:prstGeom prst="straightConnector1">
              <a:avLst/>
            </a:prstGeom>
            <a:ln w="19050">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1371603" y="3409072"/>
              <a:ext cx="3428998" cy="1371600"/>
            </a:xfrm>
            <a:prstGeom prst="straightConnector1">
              <a:avLst/>
            </a:prstGeom>
            <a:ln w="1905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1371601" y="3485272"/>
              <a:ext cx="3962400" cy="1600200"/>
            </a:xfrm>
            <a:prstGeom prst="straightConnector1">
              <a:avLst/>
            </a:prstGeom>
            <a:ln w="19050">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1447801" y="3256672"/>
              <a:ext cx="2285997" cy="914397"/>
            </a:xfrm>
            <a:prstGeom prst="straightConnector1">
              <a:avLst/>
            </a:prstGeom>
            <a:ln w="19050">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0800000" flipV="1">
              <a:off x="4800601" y="2951872"/>
              <a:ext cx="2133597" cy="1848728"/>
            </a:xfrm>
            <a:prstGeom prst="straightConnector1">
              <a:avLst/>
            </a:prstGeom>
            <a:ln w="1905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0800000" flipV="1">
              <a:off x="4191001" y="2647072"/>
              <a:ext cx="2133597" cy="1848728"/>
            </a:xfrm>
            <a:prstGeom prst="straightConnector1">
              <a:avLst/>
            </a:prstGeom>
            <a:ln w="19050">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flipV="1">
              <a:off x="3657601" y="2342272"/>
              <a:ext cx="2133597" cy="1848728"/>
            </a:xfrm>
            <a:prstGeom prst="straightConnector1">
              <a:avLst/>
            </a:prstGeom>
            <a:ln w="19050">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65" name="Straight Arrow Connector 64"/>
          <p:cNvCxnSpPr/>
          <p:nvPr/>
        </p:nvCxnSpPr>
        <p:spPr>
          <a:xfrm rot="10800000" flipV="1">
            <a:off x="5029200" y="3809998"/>
            <a:ext cx="1219200" cy="5334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2895600" y="4191001"/>
            <a:ext cx="1676400" cy="7619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6200000" flipV="1">
            <a:off x="5143500" y="4686300"/>
            <a:ext cx="1143000"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819400" y="2743200"/>
            <a:ext cx="1600202" cy="1143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81000" y="1201088"/>
            <a:ext cx="2667000" cy="369332"/>
          </a:xfrm>
          <a:prstGeom prst="rect">
            <a:avLst/>
          </a:prstGeom>
          <a:noFill/>
        </p:spPr>
        <p:txBody>
          <a:bodyPr wrap="square" rtlCol="0">
            <a:spAutoFit/>
          </a:bodyPr>
          <a:lstStyle/>
          <a:p>
            <a:r>
              <a:rPr lang="en-US" dirty="0" smtClean="0"/>
              <a:t>DSCD: (5.3 ± 0.3) x 10</a:t>
            </a:r>
            <a:r>
              <a:rPr lang="en-US" baseline="30000" dirty="0" smtClean="0"/>
              <a:t>16</a:t>
            </a:r>
            <a:endParaRPr lang="en-US" baseline="30000" dirty="0"/>
          </a:p>
        </p:txBody>
      </p:sp>
      <p:sp>
        <p:nvSpPr>
          <p:cNvPr id="109" name="TextBox 108"/>
          <p:cNvSpPr txBox="1"/>
          <p:nvPr/>
        </p:nvSpPr>
        <p:spPr>
          <a:xfrm>
            <a:off x="381000" y="3962400"/>
            <a:ext cx="2667000" cy="369332"/>
          </a:xfrm>
          <a:prstGeom prst="rect">
            <a:avLst/>
          </a:prstGeom>
          <a:noFill/>
        </p:spPr>
        <p:txBody>
          <a:bodyPr wrap="square" rtlCol="0">
            <a:spAutoFit/>
          </a:bodyPr>
          <a:lstStyle/>
          <a:p>
            <a:r>
              <a:rPr lang="en-US" dirty="0" smtClean="0"/>
              <a:t>DSCD: (7.4 ± 0.2) x 10</a:t>
            </a:r>
            <a:r>
              <a:rPr lang="en-US" baseline="30000" dirty="0" smtClean="0"/>
              <a:t>16</a:t>
            </a:r>
            <a:endParaRPr lang="en-US" baseline="30000" dirty="0"/>
          </a:p>
        </p:txBody>
      </p:sp>
      <p:sp>
        <p:nvSpPr>
          <p:cNvPr id="111" name="TextBox 110"/>
          <p:cNvSpPr txBox="1"/>
          <p:nvPr/>
        </p:nvSpPr>
        <p:spPr>
          <a:xfrm>
            <a:off x="6629400" y="1840468"/>
            <a:ext cx="2667000" cy="369332"/>
          </a:xfrm>
          <a:prstGeom prst="rect">
            <a:avLst/>
          </a:prstGeom>
          <a:noFill/>
        </p:spPr>
        <p:txBody>
          <a:bodyPr wrap="square" rtlCol="0">
            <a:spAutoFit/>
          </a:bodyPr>
          <a:lstStyle/>
          <a:p>
            <a:r>
              <a:rPr lang="en-US" dirty="0" smtClean="0"/>
              <a:t>DSCD: (7.3 ±0.1) x 10</a:t>
            </a:r>
            <a:r>
              <a:rPr lang="en-US" baseline="30000" dirty="0" smtClean="0"/>
              <a:t>16</a:t>
            </a:r>
            <a:endParaRPr lang="en-US" baseline="30000" dirty="0"/>
          </a:p>
        </p:txBody>
      </p:sp>
      <p:sp>
        <p:nvSpPr>
          <p:cNvPr id="115" name="TextBox 114"/>
          <p:cNvSpPr txBox="1"/>
          <p:nvPr/>
        </p:nvSpPr>
        <p:spPr>
          <a:xfrm>
            <a:off x="6629400" y="4888468"/>
            <a:ext cx="2667000" cy="369332"/>
          </a:xfrm>
          <a:prstGeom prst="rect">
            <a:avLst/>
          </a:prstGeom>
          <a:noFill/>
        </p:spPr>
        <p:txBody>
          <a:bodyPr wrap="square" rtlCol="0">
            <a:spAutoFit/>
          </a:bodyPr>
          <a:lstStyle/>
          <a:p>
            <a:r>
              <a:rPr lang="en-US" dirty="0" smtClean="0"/>
              <a:t>DSCD: (10 ± 0.2) x 10</a:t>
            </a:r>
            <a:r>
              <a:rPr lang="en-US" baseline="30000" dirty="0" smtClean="0"/>
              <a:t>16</a:t>
            </a:r>
            <a:endParaRPr lang="en-US" baseline="30000" dirty="0"/>
          </a:p>
        </p:txBody>
      </p:sp>
      <p:sp>
        <p:nvSpPr>
          <p:cNvPr id="122" name="Rectangle 121"/>
          <p:cNvSpPr/>
          <p:nvPr/>
        </p:nvSpPr>
        <p:spPr>
          <a:xfrm>
            <a:off x="609600" y="4419600"/>
            <a:ext cx="1219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6781800" y="2286000"/>
            <a:ext cx="1219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7620000" y="6035040"/>
            <a:ext cx="1240536"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554480" y="1618488"/>
            <a:ext cx="1143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33400" y="1600200"/>
            <a:ext cx="1828800" cy="646331"/>
          </a:xfrm>
          <a:prstGeom prst="rect">
            <a:avLst/>
          </a:prstGeom>
          <a:noFill/>
        </p:spPr>
        <p:txBody>
          <a:bodyPr wrap="square" rtlCol="0">
            <a:spAutoFit/>
          </a:bodyPr>
          <a:lstStyle/>
          <a:p>
            <a:r>
              <a:rPr lang="en-US" dirty="0" smtClean="0">
                <a:solidFill>
                  <a:srgbClr val="7030A0"/>
                </a:solidFill>
              </a:rPr>
              <a:t>323-362 nm</a:t>
            </a:r>
          </a:p>
          <a:p>
            <a:endParaRPr lang="en-US" dirty="0"/>
          </a:p>
        </p:txBody>
      </p:sp>
      <p:sp>
        <p:nvSpPr>
          <p:cNvPr id="37" name="TextBox 36"/>
          <p:cNvSpPr txBox="1"/>
          <p:nvPr/>
        </p:nvSpPr>
        <p:spPr>
          <a:xfrm>
            <a:off x="533400" y="4343400"/>
            <a:ext cx="1600200" cy="369332"/>
          </a:xfrm>
          <a:prstGeom prst="rect">
            <a:avLst/>
          </a:prstGeom>
          <a:noFill/>
        </p:spPr>
        <p:txBody>
          <a:bodyPr wrap="square" rtlCol="0">
            <a:spAutoFit/>
          </a:bodyPr>
          <a:lstStyle/>
          <a:p>
            <a:r>
              <a:rPr lang="en-US" dirty="0" smtClean="0">
                <a:solidFill>
                  <a:srgbClr val="0070C0"/>
                </a:solidFill>
              </a:rPr>
              <a:t>419-447 nm</a:t>
            </a:r>
            <a:endParaRPr lang="en-US" dirty="0"/>
          </a:p>
        </p:txBody>
      </p:sp>
      <p:sp>
        <p:nvSpPr>
          <p:cNvPr id="38" name="TextBox 37"/>
          <p:cNvSpPr txBox="1"/>
          <p:nvPr/>
        </p:nvSpPr>
        <p:spPr>
          <a:xfrm>
            <a:off x="6705600" y="2173069"/>
            <a:ext cx="1600200" cy="646331"/>
          </a:xfrm>
          <a:prstGeom prst="rect">
            <a:avLst/>
          </a:prstGeom>
          <a:noFill/>
        </p:spPr>
        <p:txBody>
          <a:bodyPr wrap="square" rtlCol="0">
            <a:spAutoFit/>
          </a:bodyPr>
          <a:lstStyle/>
          <a:p>
            <a:r>
              <a:rPr lang="en-US" dirty="0" smtClean="0">
                <a:solidFill>
                  <a:srgbClr val="00B050"/>
                </a:solidFill>
              </a:rPr>
              <a:t>464-507 nm</a:t>
            </a:r>
          </a:p>
          <a:p>
            <a:endParaRPr lang="en-US" dirty="0"/>
          </a:p>
        </p:txBody>
      </p:sp>
      <p:sp>
        <p:nvSpPr>
          <p:cNvPr id="39" name="TextBox 38"/>
          <p:cNvSpPr txBox="1"/>
          <p:nvPr/>
        </p:nvSpPr>
        <p:spPr>
          <a:xfrm>
            <a:off x="6705600" y="5221069"/>
            <a:ext cx="1524000" cy="646331"/>
          </a:xfrm>
          <a:prstGeom prst="rect">
            <a:avLst/>
          </a:prstGeom>
          <a:noFill/>
        </p:spPr>
        <p:txBody>
          <a:bodyPr wrap="square" rtlCol="0">
            <a:spAutoFit/>
          </a:bodyPr>
          <a:lstStyle/>
          <a:p>
            <a:r>
              <a:rPr lang="en-US" dirty="0" smtClean="0">
                <a:solidFill>
                  <a:srgbClr val="FFC000"/>
                </a:solidFill>
              </a:rPr>
              <a:t>520-588 nm</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ombined_wavelength_dependence2.emf"/>
          <p:cNvPicPr>
            <a:picLocks noChangeAspect="1"/>
          </p:cNvPicPr>
          <p:nvPr/>
        </p:nvPicPr>
        <p:blipFill>
          <a:blip r:embed="rId3" cstate="print"/>
          <a:stretch>
            <a:fillRect/>
          </a:stretch>
        </p:blipFill>
        <p:spPr>
          <a:xfrm>
            <a:off x="-152400" y="1325992"/>
            <a:ext cx="8458200" cy="4693808"/>
          </a:xfrm>
          <a:prstGeom prst="rect">
            <a:avLst/>
          </a:prstGeom>
        </p:spPr>
      </p:pic>
      <p:sp>
        <p:nvSpPr>
          <p:cNvPr id="2" name="Title 1"/>
          <p:cNvSpPr>
            <a:spLocks noGrp="1"/>
          </p:cNvSpPr>
          <p:nvPr>
            <p:ph type="title"/>
          </p:nvPr>
        </p:nvSpPr>
        <p:spPr>
          <a:xfrm>
            <a:off x="457200" y="-76200"/>
            <a:ext cx="8229600" cy="1143000"/>
          </a:xfrm>
        </p:spPr>
        <p:txBody>
          <a:bodyPr>
            <a:normAutofit/>
          </a:bodyPr>
          <a:lstStyle/>
          <a:p>
            <a:r>
              <a:rPr lang="en-US" sz="3200" b="1" dirty="0" smtClean="0"/>
              <a:t>Scattering Effects</a:t>
            </a:r>
            <a:endParaRPr lang="en-US" sz="3200" b="1" dirty="0"/>
          </a:p>
        </p:txBody>
      </p:sp>
      <p:sp>
        <p:nvSpPr>
          <p:cNvPr id="8" name="TextBox 7"/>
          <p:cNvSpPr txBox="1"/>
          <p:nvPr/>
        </p:nvSpPr>
        <p:spPr>
          <a:xfrm>
            <a:off x="228600" y="6027003"/>
            <a:ext cx="8686800" cy="830997"/>
          </a:xfrm>
          <a:prstGeom prst="rect">
            <a:avLst/>
          </a:prstGeom>
          <a:noFill/>
        </p:spPr>
        <p:txBody>
          <a:bodyPr wrap="square" rtlCol="0">
            <a:spAutoFit/>
          </a:bodyPr>
          <a:lstStyle/>
          <a:p>
            <a:r>
              <a:rPr lang="en-US" sz="2400" dirty="0" smtClean="0"/>
              <a:t>Obtaining NO</a:t>
            </a:r>
            <a:r>
              <a:rPr lang="en-US" sz="2400" baseline="-25000" dirty="0" smtClean="0"/>
              <a:t>2</a:t>
            </a:r>
            <a:r>
              <a:rPr lang="en-US" sz="2400" dirty="0" smtClean="0"/>
              <a:t> and O</a:t>
            </a:r>
            <a:r>
              <a:rPr lang="en-US" sz="2400" baseline="-25000" dirty="0" smtClean="0"/>
              <a:t>4 </a:t>
            </a:r>
            <a:r>
              <a:rPr lang="en-US" sz="2400" dirty="0" smtClean="0"/>
              <a:t>DSCDs at different wavelengths adds valuable information on radiative transfer</a:t>
            </a:r>
            <a:endParaRPr lang="en-US" sz="2400" dirty="0"/>
          </a:p>
        </p:txBody>
      </p:sp>
      <p:sp>
        <p:nvSpPr>
          <p:cNvPr id="10" name="TextBox 9"/>
          <p:cNvSpPr txBox="1"/>
          <p:nvPr/>
        </p:nvSpPr>
        <p:spPr>
          <a:xfrm>
            <a:off x="6553200" y="2971800"/>
            <a:ext cx="2438400" cy="1200329"/>
          </a:xfrm>
          <a:prstGeom prst="rect">
            <a:avLst/>
          </a:prstGeom>
          <a:noFill/>
        </p:spPr>
        <p:txBody>
          <a:bodyPr wrap="square" rtlCol="0">
            <a:spAutoFit/>
          </a:bodyPr>
          <a:lstStyle/>
          <a:p>
            <a:r>
              <a:rPr lang="en-US" sz="2400" dirty="0" smtClean="0"/>
              <a:t>DSCDs increase with increasing path lengths</a:t>
            </a:r>
            <a:endParaRPr lang="en-US" sz="2400" dirty="0"/>
          </a:p>
        </p:txBody>
      </p:sp>
      <p:cxnSp>
        <p:nvCxnSpPr>
          <p:cNvPr id="13" name="Straight Connector 12"/>
          <p:cNvCxnSpPr>
            <a:endCxn id="10" idx="1"/>
          </p:cNvCxnSpPr>
          <p:nvPr/>
        </p:nvCxnSpPr>
        <p:spPr>
          <a:xfrm>
            <a:off x="4495800" y="2819400"/>
            <a:ext cx="2057400" cy="752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0" idx="1"/>
          </p:cNvCxnSpPr>
          <p:nvPr/>
        </p:nvCxnSpPr>
        <p:spPr>
          <a:xfrm flipV="1">
            <a:off x="4419600" y="3571965"/>
            <a:ext cx="2133600" cy="1076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76400" y="845403"/>
            <a:ext cx="2590800" cy="830997"/>
          </a:xfrm>
          <a:prstGeom prst="rect">
            <a:avLst/>
          </a:prstGeom>
          <a:solidFill>
            <a:schemeClr val="bg1"/>
          </a:solidFill>
        </p:spPr>
        <p:txBody>
          <a:bodyPr wrap="square" rtlCol="0">
            <a:spAutoFit/>
          </a:bodyPr>
          <a:lstStyle/>
          <a:p>
            <a:pPr algn="ctr"/>
            <a:r>
              <a:rPr lang="en-US" sz="2400" dirty="0" smtClean="0"/>
              <a:t>Elevation -4</a:t>
            </a:r>
            <a:r>
              <a:rPr lang="en-US" sz="2400" baseline="30000" dirty="0" smtClean="0"/>
              <a:t>o</a:t>
            </a:r>
          </a:p>
          <a:p>
            <a:pPr algn="ctr"/>
            <a:r>
              <a:rPr lang="en-US" sz="2400" dirty="0" smtClean="0"/>
              <a:t>Azimuth 182</a:t>
            </a:r>
            <a:r>
              <a:rPr lang="en-US" sz="2400" baseline="30000" dirty="0" smtClean="0"/>
              <a:t>o</a:t>
            </a:r>
          </a:p>
        </p:txBody>
      </p:sp>
      <p:sp>
        <p:nvSpPr>
          <p:cNvPr id="14" name="TextBox 13"/>
          <p:cNvSpPr txBox="1"/>
          <p:nvPr/>
        </p:nvSpPr>
        <p:spPr>
          <a:xfrm rot="16200000">
            <a:off x="-865257" y="2084456"/>
            <a:ext cx="2438402" cy="707886"/>
          </a:xfrm>
          <a:prstGeom prst="rect">
            <a:avLst/>
          </a:prstGeom>
          <a:solidFill>
            <a:schemeClr val="bg1"/>
          </a:solidFill>
        </p:spPr>
        <p:txBody>
          <a:bodyPr wrap="square" rtlCol="0">
            <a:spAutoFit/>
          </a:bodyPr>
          <a:lstStyle/>
          <a:p>
            <a:pPr algn="ctr"/>
            <a:r>
              <a:rPr lang="en-US" sz="2000" dirty="0" smtClean="0"/>
              <a:t>NO</a:t>
            </a:r>
            <a:r>
              <a:rPr lang="en-US" sz="2000" baseline="-25000" dirty="0" smtClean="0"/>
              <a:t>2</a:t>
            </a:r>
            <a:r>
              <a:rPr lang="en-US" sz="2000" dirty="0" smtClean="0"/>
              <a:t> DSCD</a:t>
            </a:r>
            <a:endParaRPr lang="en-US" sz="2000" baseline="30000" dirty="0" smtClean="0"/>
          </a:p>
          <a:p>
            <a:pPr algn="ctr"/>
            <a:r>
              <a:rPr lang="en-US" sz="2000" dirty="0" err="1" smtClean="0"/>
              <a:t>molec</a:t>
            </a:r>
            <a:r>
              <a:rPr lang="en-US" sz="2000" dirty="0" smtClean="0"/>
              <a:t>/cm</a:t>
            </a:r>
            <a:r>
              <a:rPr lang="en-US" sz="2000" baseline="30000" dirty="0" smtClean="0"/>
              <a:t>2</a:t>
            </a:r>
          </a:p>
        </p:txBody>
      </p:sp>
      <p:sp>
        <p:nvSpPr>
          <p:cNvPr id="15" name="TextBox 14"/>
          <p:cNvSpPr txBox="1"/>
          <p:nvPr/>
        </p:nvSpPr>
        <p:spPr>
          <a:xfrm rot="16200000">
            <a:off x="-865257" y="4294256"/>
            <a:ext cx="2438402" cy="707886"/>
          </a:xfrm>
          <a:prstGeom prst="rect">
            <a:avLst/>
          </a:prstGeom>
          <a:solidFill>
            <a:schemeClr val="bg1"/>
          </a:solidFill>
        </p:spPr>
        <p:txBody>
          <a:bodyPr wrap="square" rtlCol="0">
            <a:spAutoFit/>
          </a:bodyPr>
          <a:lstStyle/>
          <a:p>
            <a:pPr algn="ctr"/>
            <a:r>
              <a:rPr lang="en-US" sz="2000" dirty="0" smtClean="0"/>
              <a:t>O</a:t>
            </a:r>
            <a:r>
              <a:rPr lang="en-US" sz="2000" baseline="-25000" dirty="0" smtClean="0"/>
              <a:t>4</a:t>
            </a:r>
            <a:r>
              <a:rPr lang="en-US" sz="2000" dirty="0" smtClean="0"/>
              <a:t> DSCD</a:t>
            </a:r>
            <a:endParaRPr lang="en-US" sz="2000" baseline="30000" dirty="0" smtClean="0"/>
          </a:p>
          <a:p>
            <a:pPr algn="ctr"/>
            <a:r>
              <a:rPr lang="en-US" sz="2000" dirty="0" smtClean="0"/>
              <a:t>molec</a:t>
            </a:r>
            <a:r>
              <a:rPr lang="en-US" sz="2000" baseline="30000" dirty="0" smtClean="0"/>
              <a:t>2</a:t>
            </a:r>
            <a:r>
              <a:rPr lang="en-US" sz="2000" dirty="0" smtClean="0"/>
              <a:t>/cm</a:t>
            </a:r>
            <a:r>
              <a:rPr lang="en-US" sz="2000" baseline="30000" dirty="0" smtClean="0"/>
              <a:t>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1668</TotalTime>
  <Words>1811</Words>
  <Application>Microsoft Office PowerPoint</Application>
  <PresentationFormat>On-screen Show (4:3)</PresentationFormat>
  <Paragraphs>265</Paragraphs>
  <Slides>24</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Office Theme</vt:lpstr>
      <vt:lpstr>Equation</vt:lpstr>
      <vt:lpstr>Presentation</vt:lpstr>
      <vt:lpstr>Measurements of pollutants and their spatial distributions over the Los Angeles Basin</vt:lpstr>
      <vt:lpstr>Motivation</vt:lpstr>
      <vt:lpstr>California Laboratory for Atmospheric Remote Sensing (CLARS)</vt:lpstr>
      <vt:lpstr>Viewing Geometry</vt:lpstr>
      <vt:lpstr>UCLA MAX-DOAS</vt:lpstr>
      <vt:lpstr>Slide 6</vt:lpstr>
      <vt:lpstr>Slide 7</vt:lpstr>
      <vt:lpstr>Slide 8</vt:lpstr>
      <vt:lpstr>Scattering Effects</vt:lpstr>
      <vt:lpstr>Scattering Effects</vt:lpstr>
      <vt:lpstr>Overview of May 31 data</vt:lpstr>
      <vt:lpstr>DSCDs at 172° Azimuth</vt:lpstr>
      <vt:lpstr>DSCDs at 172° Azimuth</vt:lpstr>
      <vt:lpstr>Slide 14</vt:lpstr>
      <vt:lpstr>Overview of May 31 data by elevation angle</vt:lpstr>
      <vt:lpstr>Slide 16</vt:lpstr>
      <vt:lpstr>Quantifying the Effect of Radiative Transfer</vt:lpstr>
      <vt:lpstr>Quantifying the Effect of Radiative Transfer</vt:lpstr>
      <vt:lpstr>Quantifying the Effect of Radiative Transfer</vt:lpstr>
      <vt:lpstr>Retrieval of BL and FT NO2 concentrations</vt:lpstr>
      <vt:lpstr>NO2 mixing ratios, May 31st</vt:lpstr>
      <vt:lpstr>NO2 mixing ratios, May 31st</vt:lpstr>
      <vt:lpstr>Conclusions and Outlook</vt:lpstr>
      <vt:lpstr>Acknowledgements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Ross</dc:creator>
  <cp:lastModifiedBy>Ross</cp:lastModifiedBy>
  <cp:revision>716</cp:revision>
  <dcterms:created xsi:type="dcterms:W3CDTF">2011-05-04T20:02:41Z</dcterms:created>
  <dcterms:modified xsi:type="dcterms:W3CDTF">2011-05-15T10:45:38Z</dcterms:modified>
</cp:coreProperties>
</file>