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pptx" ContentType="application/vnd.openxmlformats-officedocument.presentationml.presentation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Default Extension="emf" ContentType="image/x-emf"/>
  <Override PartName="/docProps/app.xml" ContentType="application/vnd.openxmlformats-officedocument.extended-properties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presProps.xml" ContentType="application/vnd.openxmlformats-officedocument.presentationml.presProps+xml"/>
  <Default Extension="jpeg" ContentType="image/jpeg"/>
  <Default Extension="vml" ContentType="application/vnd.openxmlformats-officedocument.vmlDrawing"/>
  <Override PartName="/ppt/slideLayouts/slideLayout3.xml" ContentType="application/vnd.openxmlformats-officedocument.presentationml.slideLayout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Default Extension="png" ContentType="image/png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notesSlides/notesSlide3.xml" ContentType="application/vnd.openxmlformats-officedocument.presentationml.notesSlide+xml"/>
  <Default Extension="bin" ContentType="application/vnd.openxmlformats-officedocument.presentationml.printerSettings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9.xml" ContentType="application/vnd.openxmlformats-officedocument.presentationml.slide+xml"/>
  <Default Extension="rels" ContentType="application/vnd.openxmlformats-package.relationships+xml"/>
  <Override PartName="/ppt/handoutMasters/handoutMaster1.xml" ContentType="application/vnd.openxmlformats-officedocument.presentationml.handoutMaster+xml"/>
  <Override PartName="/ppt/slides/slide6.xml" ContentType="application/vnd.openxmlformats-officedocument.presentationml.slide+xml"/>
  <Default Extension="pdf" ContentType="application/pdf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9" r:id="rId1"/>
  </p:sldMasterIdLst>
  <p:notesMasterIdLst>
    <p:notesMasterId r:id="rId12"/>
  </p:notesMasterIdLst>
  <p:handoutMasterIdLst>
    <p:handoutMasterId r:id="rId13"/>
  </p:handoutMasterIdLst>
  <p:sldIdLst>
    <p:sldId id="353" r:id="rId2"/>
    <p:sldId id="320" r:id="rId3"/>
    <p:sldId id="354" r:id="rId4"/>
    <p:sldId id="344" r:id="rId5"/>
    <p:sldId id="343" r:id="rId6"/>
    <p:sldId id="340" r:id="rId7"/>
    <p:sldId id="352" r:id="rId8"/>
    <p:sldId id="355" r:id="rId9"/>
    <p:sldId id="356" r:id="rId10"/>
    <p:sldId id="330" r:id="rId1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8040"/>
    <a:srgbClr val="FF0000"/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>
      <p:cViewPr varScale="1">
        <p:scale>
          <a:sx n="131" d="100"/>
          <a:sy n="131" d="100"/>
        </p:scale>
        <p:origin x="-170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4" Type="http://schemas.openxmlformats.org/officeDocument/2006/relationships/printerSettings" Target="printerSettings/printerSettings1.bin"/><Relationship Id="rId4" Type="http://schemas.openxmlformats.org/officeDocument/2006/relationships/slide" Target="slides/slide3.xml"/><Relationship Id="rId7" Type="http://schemas.openxmlformats.org/officeDocument/2006/relationships/slide" Target="slides/slide6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6" Type="http://schemas.openxmlformats.org/officeDocument/2006/relationships/viewProps" Target="viewProps.xml"/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9" Type="http://schemas.openxmlformats.org/officeDocument/2006/relationships/slide" Target="slides/slide8.xml"/><Relationship Id="rId3" Type="http://schemas.openxmlformats.org/officeDocument/2006/relationships/slide" Target="slides/slide2.xml"/><Relationship Id="rId1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F6B8E0-DCEC-D444-8BD1-D395B3014C9B}" type="datetimeFigureOut">
              <a:rPr lang="en-US" smtClean="0"/>
              <a:pPr/>
              <a:t>12/4/09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ABBFC0-E560-F942-A298-2951F4FB975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B29DAB73-291D-B14F-931B-54DA0D01F0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921875-9287-B249-960D-1E379E2A9EC0}" type="slidenum">
              <a:rPr lang="en-US">
                <a:latin typeface="Geneva" charset="0"/>
                <a:ea typeface="ＭＳ Ｐゴシック" charset="-128"/>
                <a:cs typeface="ＭＳ Ｐゴシック" charset="-128"/>
              </a:rPr>
              <a:pPr/>
              <a:t>2</a:t>
            </a:fld>
            <a:endParaRPr lang="en-US">
              <a:latin typeface="Genev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Geneva" charset="0"/>
                <a:ea typeface="ＭＳ Ｐゴシック" charset="-128"/>
                <a:cs typeface="ＭＳ Ｐゴシック" charset="-128"/>
              </a:rPr>
              <a:t>Key points: CO2 emissions are produced at the “native” resolution: points, roadways, powerplant locations. They are then transformed onto a common 10 km grid. Results are produced hourly for 2002.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D32CC5-3A2D-9B44-867C-F21694D8D1BB}" type="slidenum">
              <a:rPr lang="en-US"/>
              <a:pPr/>
              <a:t>3</a:t>
            </a:fld>
            <a:endParaRPr lang="en-US"/>
          </a:p>
        </p:txBody>
      </p:sp>
      <p:sp>
        <p:nvSpPr>
          <p:cNvPr id="1761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009152-F148-084A-B1FE-FDA0D6D48277}" type="slidenum">
              <a:rPr lang="en-US"/>
              <a:pPr/>
              <a:t>4</a:t>
            </a:fld>
            <a:endParaRPr lang="en-US"/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Yuyu</a:t>
            </a:r>
            <a:r>
              <a:rPr lang="en-US" dirty="0" smtClean="0"/>
              <a:t>: you can update figures here if you like.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009152-F148-084A-B1FE-FDA0D6D48277}" type="slidenum">
              <a:rPr lang="en-US"/>
              <a:pPr/>
              <a:t>5</a:t>
            </a:fld>
            <a:endParaRPr lang="en-US"/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Yuyu</a:t>
            </a:r>
            <a:r>
              <a:rPr lang="en-US" dirty="0" smtClean="0"/>
              <a:t>: you should include a better road atlas figure for just the </a:t>
            </a:r>
            <a:r>
              <a:rPr lang="en-US" dirty="0" err="1" smtClean="0"/>
              <a:t>midwest</a:t>
            </a:r>
            <a:r>
              <a:rPr lang="en-US" dirty="0" smtClean="0"/>
              <a:t> states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41B749-E0EF-E140-A000-1247DDECB9D0}" type="slidenum">
              <a:rPr lang="en-US"/>
              <a:pPr/>
              <a:t>6</a:t>
            </a:fld>
            <a:endParaRPr lang="en-US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143000" y="1295400"/>
            <a:ext cx="7772400" cy="114300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514600" y="2819400"/>
            <a:ext cx="6400800" cy="1752600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01D60-C651-1A45-A15D-67D6C3988494}" type="datetime1">
              <a:rPr lang="en-US" smtClean="0"/>
              <a:pPr>
                <a:defRPr/>
              </a:pPr>
              <a:t>12/4/09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276600" y="6248400"/>
            <a:ext cx="3581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A60E7-8C0C-D449-9FA1-EBCEECD42C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4833E-9098-C84D-80A1-18D9C737D16B}" type="datetime1">
              <a:rPr lang="en-US" smtClean="0"/>
              <a:pPr>
                <a:defRPr/>
              </a:pPr>
              <a:t>12/4/09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DBB73-EC2D-924D-86FB-FF4482DE01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00" y="533400"/>
            <a:ext cx="194310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533400"/>
            <a:ext cx="567690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44584-5C3E-D84A-82E9-FE3134236B42}" type="datetime1">
              <a:rPr lang="en-US" smtClean="0"/>
              <a:pPr>
                <a:defRPr/>
              </a:pPr>
              <a:t>12/4/09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9C1DB4-580C-A243-8EA7-5BCF852F79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DF940-083D-F241-8413-8BE651F3E0BE}" type="datetime1">
              <a:rPr lang="en-US" smtClean="0"/>
              <a:pPr>
                <a:defRPr/>
              </a:pPr>
              <a:t>12/4/09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C8260-08B5-5D40-89D5-C14AF3F70E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2AFBF5-FF8E-F94D-83D3-3C1E779388FC}" type="datetime1">
              <a:rPr lang="en-US" smtClean="0"/>
              <a:pPr>
                <a:defRPr/>
              </a:pPr>
              <a:t>12/4/09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D24E5-2D7C-4A4B-9C77-6DE120DDDE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3E6A40-F2EF-4247-ACFD-39DED96A769D}" type="datetime1">
              <a:rPr lang="en-US" smtClean="0"/>
              <a:pPr>
                <a:defRPr/>
              </a:pPr>
              <a:t>12/4/09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5D305F-6740-6241-B097-46754121A8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F9A86-FB07-964A-9B1C-6CDC9485B629}" type="datetime1">
              <a:rPr lang="en-US" smtClean="0"/>
              <a:pPr>
                <a:defRPr/>
              </a:pPr>
              <a:t>12/4/09</a:t>
            </a:fld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492AFC-BECA-A541-BDB2-7A6D885A20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8B5491-2045-FC41-95E7-AEF6AEACBF18}" type="datetime1">
              <a:rPr lang="en-US" smtClean="0"/>
              <a:pPr>
                <a:defRPr/>
              </a:pPr>
              <a:t>12/4/09</a:t>
            </a:fld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296F4F-717F-8746-8C3B-3A514D46BC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E78A2-E590-0D48-8B81-87217475C7D4}" type="datetime1">
              <a:rPr lang="en-US" smtClean="0"/>
              <a:pPr>
                <a:defRPr/>
              </a:pPr>
              <a:t>12/4/09</a:t>
            </a:fld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EDA04-4D6B-124C-B49C-8B60BB9B1D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8DCC62-311D-7344-8B13-5D2B3456BAD3}" type="datetime1">
              <a:rPr lang="en-US" smtClean="0"/>
              <a:pPr>
                <a:defRPr/>
              </a:pPr>
              <a:t>12/4/09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17C52-4842-9448-9148-C87FBC7F83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071152-08E0-A64D-B3A3-E4F3376F2081}" type="datetime1">
              <a:rPr lang="en-US" smtClean="0"/>
              <a:pPr>
                <a:defRPr/>
              </a:pPr>
              <a:t>12/4/09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7B5D1-7432-F54E-B400-5D4835175C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533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19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1" sz="1400">
                <a:latin typeface="Courier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612C29A7-C2BE-824D-BF17-075DA4D4D48E}" type="datetime1">
              <a:rPr lang="en-US" smtClean="0"/>
              <a:pPr>
                <a:defRPr/>
              </a:pPr>
              <a:t>12/4/09</a:t>
            </a:fld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350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1" sz="1400">
                <a:latin typeface="Courier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400">
                <a:latin typeface="Courier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F98B493A-D11E-2644-B663-877185AC96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eneva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eneva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eneva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eneva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eneva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eneva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eneva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eneva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35000"/>
        <a:buBlip>
          <a:blip r:embed="rId14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25000"/>
        <a:buBlip>
          <a:blip r:embed="rId15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10000"/>
        <a:buBlip>
          <a:blip r:embed="rId14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4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90000"/>
        <a:buBlip>
          <a:blip r:embed="rId14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90000"/>
        <a:buBlip>
          <a:blip r:embed="rId14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90000"/>
        <a:buBlip>
          <a:blip r:embed="rId14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90000"/>
        <a:buBlip>
          <a:blip r:embed="rId14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eg"/><Relationship Id="rId6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d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.png"/><Relationship Id="rId1" Type="http://schemas.openxmlformats.org/officeDocument/2006/relationships/video" Target="file://localhost/KRG_Work/Carbon_Cycle/fossil/Fine_fossil/Hestia/results/DiurnalEmissions.avi" TargetMode="Externa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package" Target="../embeddings/Microsoft_Office_PowerPoint_Presentation2222221111111.pptx"/><Relationship Id="rId5" Type="http://schemas.openxmlformats.org/officeDocument/2006/relationships/image" Target="../media/image18.png"/><Relationship Id="rId7" Type="http://schemas.openxmlformats.org/officeDocument/2006/relationships/package" Target="../embeddings/Microsoft_Office_PowerPoint_Presentation4444443333222.pptx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7.png"/><Relationship Id="rId6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609600" y="76200"/>
            <a:ext cx="8458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CO2 inventories, linking/leveraging off of regional pollutant information</a:t>
            </a:r>
            <a:endParaRPr lang="en-US" sz="28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398463" y="37496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057400" y="2511385"/>
            <a:ext cx="60198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Kevin Gurney</a:t>
            </a:r>
          </a:p>
          <a:p>
            <a:pPr algn="ctr"/>
            <a:r>
              <a:rPr lang="en-US" sz="2000" dirty="0" smtClean="0"/>
              <a:t>Associate Professor</a:t>
            </a:r>
          </a:p>
          <a:p>
            <a:pPr algn="ctr">
              <a:spcBef>
                <a:spcPts val="600"/>
              </a:spcBef>
            </a:pPr>
            <a:r>
              <a:rPr lang="en-US" sz="2000" dirty="0" smtClean="0"/>
              <a:t>Department of Earth and Atmospheric Sciences/Department of Agronomy</a:t>
            </a:r>
          </a:p>
          <a:p>
            <a:pPr algn="ctr">
              <a:spcBef>
                <a:spcPts val="600"/>
              </a:spcBef>
            </a:pPr>
            <a:r>
              <a:rPr lang="en-US" sz="2000" dirty="0" smtClean="0"/>
              <a:t>Purdue University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371600" y="5105400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Support from: NASA, DOE, </a:t>
            </a:r>
            <a:r>
              <a:rPr lang="en-US" sz="2000" dirty="0" err="1" smtClean="0"/>
              <a:t>Knauf</a:t>
            </a:r>
            <a:r>
              <a:rPr lang="en-US" sz="2000" dirty="0" smtClean="0"/>
              <a:t> insulation, Showalter Trust, Rosen Center</a:t>
            </a:r>
            <a:endParaRPr lang="en-US" sz="2000" dirty="0"/>
          </a:p>
        </p:txBody>
      </p:sp>
    </p:spTree>
  </p:cSld>
  <p:clrMapOvr>
    <a:masterClrMapping/>
  </p:clrMapOvr>
  <mc:AlternateContent xmlns:mp="http://schemas.microsoft.com/office/mac/powerpoint/2008/main">
    <mc:Choice Requires="mp">
      <mp:transition>
        <mp:cube dir="r"/>
      </mp:transition>
    </mc:Choice>
    <mc:Fallback xmlns:mp="http://schemas.microsoft.com/office/mac/powerpoint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<p:transition>
        <p:cover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Title 1"/>
          <p:cNvSpPr>
            <a:spLocks noGrp="1"/>
          </p:cNvSpPr>
          <p:nvPr>
            <p:ph type="title"/>
          </p:nvPr>
        </p:nvSpPr>
        <p:spPr>
          <a:xfrm>
            <a:off x="1143000" y="76200"/>
            <a:ext cx="3962400" cy="533400"/>
          </a:xfrm>
        </p:spPr>
        <p:txBody>
          <a:bodyPr/>
          <a:lstStyle/>
          <a:p>
            <a:r>
              <a:rPr lang="en-US" sz="2800" b="1" dirty="0" smtClean="0">
                <a:latin typeface="Comic Sans MS"/>
                <a:cs typeface="Comic Sans MS"/>
              </a:rPr>
              <a:t>Linked inventories: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19200" y="685800"/>
            <a:ext cx="78486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>
              <a:buFont typeface="Arial"/>
              <a:buChar char="•"/>
            </a:pPr>
            <a:r>
              <a:rPr lang="en-US" sz="2000" dirty="0" smtClean="0">
                <a:latin typeface="Comic Sans MS"/>
                <a:cs typeface="Comic Sans MS"/>
              </a:rPr>
              <a:t>Our experience is that CO2 can actually help with the criteria pollutant inventories – the case of Alabama residential </a:t>
            </a:r>
            <a:r>
              <a:rPr lang="en-US" sz="2000" dirty="0" err="1" smtClean="0">
                <a:latin typeface="Comic Sans MS"/>
                <a:cs typeface="Comic Sans MS"/>
              </a:rPr>
              <a:t>NOx</a:t>
            </a:r>
            <a:endParaRPr lang="en-US" sz="2000" dirty="0" smtClean="0">
              <a:latin typeface="Comic Sans MS"/>
              <a:cs typeface="Comic Sans MS"/>
            </a:endParaRPr>
          </a:p>
          <a:p>
            <a:pPr marL="225425" indent="-225425">
              <a:buFont typeface="Arial"/>
              <a:buChar char="•"/>
            </a:pPr>
            <a:endParaRPr lang="en-US" sz="2000" dirty="0" smtClean="0">
              <a:latin typeface="Comic Sans MS"/>
              <a:cs typeface="Comic Sans MS"/>
            </a:endParaRPr>
          </a:p>
          <a:p>
            <a:pPr marL="225425" indent="-225425">
              <a:buFont typeface="Arial"/>
              <a:buChar char="•"/>
            </a:pPr>
            <a:r>
              <a:rPr lang="en-US" sz="2000" dirty="0" smtClean="0">
                <a:latin typeface="Comic Sans MS"/>
                <a:cs typeface="Comic Sans MS"/>
              </a:rPr>
              <a:t>With emission linkage comes evaluation leverage. Some species have far less ambiguous source functions compared to </a:t>
            </a:r>
            <a:r>
              <a:rPr lang="en-US" sz="2000" dirty="0" err="1" smtClean="0">
                <a:latin typeface="Comic Sans MS"/>
                <a:cs typeface="Comic Sans MS"/>
              </a:rPr>
              <a:t>GHGs</a:t>
            </a:r>
            <a:r>
              <a:rPr lang="en-US" sz="2000" dirty="0" smtClean="0">
                <a:latin typeface="Comic Sans MS"/>
                <a:cs typeface="Comic Sans MS"/>
              </a:rPr>
              <a:t>.</a:t>
            </a:r>
          </a:p>
          <a:p>
            <a:pPr marL="225425" indent="-225425">
              <a:buFont typeface="Arial"/>
              <a:buChar char="•"/>
            </a:pPr>
            <a:endParaRPr lang="en-US" sz="2000" dirty="0" smtClean="0">
              <a:latin typeface="Comic Sans MS"/>
              <a:cs typeface="Comic Sans MS"/>
            </a:endParaRPr>
          </a:p>
          <a:p>
            <a:pPr marL="225425" indent="-225425">
              <a:buFont typeface="Arial"/>
              <a:buChar char="•"/>
            </a:pPr>
            <a:r>
              <a:rPr lang="en-US" sz="2000" dirty="0" smtClean="0">
                <a:latin typeface="Comic Sans MS"/>
                <a:cs typeface="Comic Sans MS"/>
              </a:rPr>
              <a:t>We will produce a preliminary CO/CO2 emissions inventory soon (at Vulcan scale)</a:t>
            </a:r>
          </a:p>
          <a:p>
            <a:pPr marL="225425" indent="-225425">
              <a:buFont typeface="Arial"/>
              <a:buChar char="•"/>
            </a:pPr>
            <a:endParaRPr lang="en-US" dirty="0" smtClean="0">
              <a:latin typeface="Comic Sans MS"/>
              <a:cs typeface="Comic Sans MS"/>
            </a:endParaRPr>
          </a:p>
          <a:p>
            <a:pPr marL="225425" indent="-225425">
              <a:buFont typeface="Arial"/>
              <a:buChar char="•"/>
            </a:pPr>
            <a:r>
              <a:rPr lang="en-US" sz="2000" dirty="0" smtClean="0">
                <a:latin typeface="Comic Sans MS"/>
                <a:cs typeface="Comic Sans MS"/>
              </a:rPr>
              <a:t>Multiple user communities (helps with funding): modeler and </a:t>
            </a:r>
            <a:r>
              <a:rPr lang="en-US" sz="2000" dirty="0" err="1" smtClean="0">
                <a:latin typeface="Comic Sans MS"/>
                <a:cs typeface="Comic Sans MS"/>
              </a:rPr>
              <a:t>decisionmakers</a:t>
            </a:r>
            <a:r>
              <a:rPr lang="en-US" sz="2000" dirty="0" smtClean="0">
                <a:latin typeface="Comic Sans MS"/>
                <a:cs typeface="Comic Sans MS"/>
              </a:rPr>
              <a:t> – very different needs from a data and data product point of </a:t>
            </a:r>
            <a:r>
              <a:rPr lang="en-US" sz="2000" dirty="0" smtClean="0">
                <a:latin typeface="Comic Sans MS"/>
                <a:cs typeface="Comic Sans MS"/>
              </a:rPr>
              <a:t>view (normalization is powerful)</a:t>
            </a:r>
          </a:p>
          <a:p>
            <a:pPr marL="225425" indent="-225425">
              <a:buFont typeface="Arial"/>
              <a:buChar char="•"/>
            </a:pPr>
            <a:endParaRPr lang="en-US" sz="2000" dirty="0" smtClean="0">
              <a:latin typeface="Comic Sans MS"/>
              <a:cs typeface="Comic Sans MS"/>
            </a:endParaRPr>
          </a:p>
          <a:p>
            <a:pPr marL="225425" indent="-225425">
              <a:buFont typeface="Arial"/>
              <a:buChar char="•"/>
            </a:pPr>
            <a:r>
              <a:rPr lang="en-US" sz="2000" dirty="0" err="1" smtClean="0">
                <a:latin typeface="Comic Sans MS"/>
                <a:cs typeface="Comic Sans MS"/>
              </a:rPr>
              <a:t>Useability</a:t>
            </a:r>
            <a:r>
              <a:rPr lang="en-US" sz="2000" dirty="0" smtClean="0">
                <a:latin typeface="Comic Sans MS"/>
                <a:cs typeface="Comic Sans MS"/>
              </a:rPr>
              <a:t> of data products is a big issue for us (funding hard)</a:t>
            </a:r>
          </a:p>
          <a:p>
            <a:pPr marL="225425" indent="-225425">
              <a:buFont typeface="Arial"/>
              <a:buChar char="•"/>
            </a:pPr>
            <a:endParaRPr lang="en-US" sz="2000" dirty="0" smtClean="0">
              <a:latin typeface="Comic Sans MS"/>
              <a:cs typeface="Comic Sans MS"/>
            </a:endParaRPr>
          </a:p>
          <a:p>
            <a:pPr marL="225425" indent="-225425">
              <a:buFont typeface="Arial"/>
              <a:buChar char="•"/>
            </a:pPr>
            <a:r>
              <a:rPr lang="en-US" sz="2000" dirty="0" smtClean="0">
                <a:latin typeface="Comic Sans MS"/>
                <a:cs typeface="Comic Sans MS"/>
              </a:rPr>
              <a:t>I would like NEI to report </a:t>
            </a:r>
            <a:r>
              <a:rPr lang="en-US" sz="2000" u="sng" dirty="0" smtClean="0">
                <a:latin typeface="Comic Sans MS"/>
                <a:cs typeface="Comic Sans MS"/>
              </a:rPr>
              <a:t>FUEL!</a:t>
            </a:r>
            <a:r>
              <a:rPr lang="en-US" sz="2000" dirty="0" smtClean="0">
                <a:latin typeface="Comic Sans MS"/>
                <a:cs typeface="Comic Sans MS"/>
              </a:rPr>
              <a:t> Right now we shoehorn EPA and DOE/EIA data together)</a:t>
            </a:r>
            <a:endParaRPr lang="en-US" sz="2000" dirty="0" smtClean="0">
              <a:latin typeface="Comic Sans MS"/>
              <a:cs typeface="Comic Sans MS"/>
            </a:endParaRPr>
          </a:p>
          <a:p>
            <a:pPr marL="225425" indent="-225425">
              <a:buFont typeface="Arial"/>
              <a:buChar char="•"/>
            </a:pPr>
            <a:endParaRPr lang="en-US" sz="2000" dirty="0" smtClean="0">
              <a:latin typeface="Comic Sans MS"/>
              <a:cs typeface="Comic Sans MS"/>
            </a:endParaRPr>
          </a:p>
          <a:p>
            <a:pPr marL="225425" indent="-225425">
              <a:buFont typeface="Arial"/>
              <a:buChar char="•"/>
            </a:pPr>
            <a:r>
              <a:rPr lang="en-US" sz="2000" dirty="0" smtClean="0">
                <a:latin typeface="Comic Sans MS"/>
                <a:cs typeface="Comic Sans MS"/>
              </a:rPr>
              <a:t>Move to data mining of very different data </a:t>
            </a:r>
            <a:r>
              <a:rPr lang="en-US" sz="2000" dirty="0" smtClean="0">
                <a:latin typeface="Comic Sans MS"/>
                <a:cs typeface="Comic Sans MS"/>
              </a:rPr>
              <a:t>types.</a:t>
            </a:r>
            <a:endParaRPr lang="en-US" sz="2000" dirty="0" smtClean="0">
              <a:latin typeface="Comic Sans MS"/>
              <a:cs typeface="Comic Sans MS"/>
            </a:endParaRPr>
          </a:p>
        </p:txBody>
      </p:sp>
    </p:spTree>
  </p:cSld>
  <p:clrMapOvr>
    <a:masterClrMapping/>
  </p:clrMapOvr>
  <mc:AlternateContent xmlns:mp="http://schemas.microsoft.com/office/mac/powerpoint/2008/main">
    <mc:Choice Requires="mp">
      <mp:transition>
        <mp:cube dir="r"/>
      </mp:transition>
    </mc:Choice>
    <mc:Fallback xmlns:mp="http://schemas.microsoft.com/office/mac/powerpoint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<p:transition>
        <p:cover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76200"/>
            <a:ext cx="7391400" cy="5334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latin typeface="Comic Sans MS"/>
                <a:cs typeface="Comic Sans MS"/>
              </a:rPr>
              <a:t>Vulcan</a:t>
            </a:r>
          </a:p>
        </p:txBody>
      </p:sp>
      <p:sp>
        <p:nvSpPr>
          <p:cNvPr id="21507" name="TextBox 8"/>
          <p:cNvSpPr txBox="1">
            <a:spLocks noChangeArrowheads="1"/>
          </p:cNvSpPr>
          <p:nvPr/>
        </p:nvSpPr>
        <p:spPr bwMode="auto">
          <a:xfrm>
            <a:off x="5791200" y="6477000"/>
            <a:ext cx="3276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dirty="0">
                <a:latin typeface="Comic Sans MS" charset="0"/>
              </a:rPr>
              <a:t>Gurney et al.,</a:t>
            </a:r>
            <a:r>
              <a:rPr lang="en-US" sz="1200" dirty="0" smtClean="0">
                <a:latin typeface="Comic Sans MS" charset="0"/>
              </a:rPr>
              <a:t> </a:t>
            </a:r>
            <a:r>
              <a:rPr lang="en-US" sz="1200" i="1" dirty="0" err="1" smtClean="0">
                <a:latin typeface="Comic Sans MS" charset="0"/>
              </a:rPr>
              <a:t>Env</a:t>
            </a:r>
            <a:r>
              <a:rPr lang="en-US" sz="1200" i="1" dirty="0" smtClean="0">
                <a:latin typeface="Comic Sans MS" charset="0"/>
              </a:rPr>
              <a:t>. </a:t>
            </a:r>
            <a:r>
              <a:rPr lang="en-US" sz="1200" i="1" dirty="0" err="1" smtClean="0">
                <a:latin typeface="Comic Sans MS" charset="0"/>
              </a:rPr>
              <a:t>Sci</a:t>
            </a:r>
            <a:r>
              <a:rPr lang="en-US" sz="1200" i="1" dirty="0" smtClean="0">
                <a:latin typeface="Comic Sans MS" charset="0"/>
              </a:rPr>
              <a:t> &amp; Tech</a:t>
            </a:r>
            <a:r>
              <a:rPr lang="en-US" sz="1200" dirty="0" smtClean="0">
                <a:latin typeface="Comic Sans MS" charset="0"/>
              </a:rPr>
              <a:t>, </a:t>
            </a:r>
            <a:r>
              <a:rPr lang="en-US" sz="1200" dirty="0">
                <a:latin typeface="Comic Sans MS" charset="0"/>
              </a:rPr>
              <a:t>2009</a:t>
            </a:r>
          </a:p>
        </p:txBody>
      </p:sp>
      <p:sp>
        <p:nvSpPr>
          <p:cNvPr id="21508" name="TextBox 9"/>
          <p:cNvSpPr txBox="1">
            <a:spLocks noChangeArrowheads="1"/>
          </p:cNvSpPr>
          <p:nvPr/>
        </p:nvSpPr>
        <p:spPr bwMode="auto">
          <a:xfrm>
            <a:off x="5638800" y="228600"/>
            <a:ext cx="312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dirty="0"/>
              <a:t>Version </a:t>
            </a:r>
            <a:r>
              <a:rPr lang="en-US" sz="1800" dirty="0" smtClean="0"/>
              <a:t>1.3 </a:t>
            </a:r>
            <a:r>
              <a:rPr lang="en-US" sz="1800" dirty="0"/>
              <a:t>now available</a:t>
            </a:r>
          </a:p>
        </p:txBody>
      </p:sp>
      <p:sp>
        <p:nvSpPr>
          <p:cNvPr id="21509" name="TextBox 14"/>
          <p:cNvSpPr txBox="1">
            <a:spLocks noChangeArrowheads="1"/>
          </p:cNvSpPr>
          <p:nvPr/>
        </p:nvSpPr>
        <p:spPr bwMode="auto">
          <a:xfrm>
            <a:off x="1295400" y="6457950"/>
            <a:ext cx="3962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b="1">
                <a:solidFill>
                  <a:srgbClr val="FF0000"/>
                </a:solidFill>
              </a:rPr>
              <a:t>www.purdue.edu/eas/carbon/vulcan</a:t>
            </a:r>
          </a:p>
        </p:txBody>
      </p:sp>
      <p:pic>
        <p:nvPicPr>
          <p:cNvPr id="22534" name="Picture 14" descr="Transportation.V.1.1.lores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66" t="2888" r="2747" b="4443"/>
          <a:stretch>
            <a:fillRect/>
          </a:stretch>
        </p:blipFill>
        <p:spPr bwMode="auto">
          <a:xfrm>
            <a:off x="1384300" y="850900"/>
            <a:ext cx="7099300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Vulcan.indFinal.lore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71600" y="914400"/>
            <a:ext cx="7086600" cy="547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Vulcan.cemsFinal.lores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71600" y="838200"/>
            <a:ext cx="7010400" cy="541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omPlusRes.V.1.1.lores.jpg"/>
          <p:cNvPicPr>
            <a:picLocks noChangeAspect="1"/>
          </p:cNvPicPr>
          <p:nvPr/>
        </p:nvPicPr>
        <p:blipFill>
          <a:blip r:embed="rId6"/>
          <a:srcRect l="1546" t="4222" r="2808" b="3333"/>
          <a:stretch>
            <a:fillRect/>
          </a:stretch>
        </p:blipFill>
        <p:spPr bwMode="auto">
          <a:xfrm>
            <a:off x="1371600" y="838200"/>
            <a:ext cx="7073900" cy="528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vlcPoster_yuyuTotal.lores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71600" y="838200"/>
            <a:ext cx="711676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p="http://schemas.microsoft.com/office/mac/powerpoint/2008/main">
    <mc:Choice Requires="mp">
      <mp:transition>
        <mp:cube dir="r"/>
      </mp:transition>
    </mc:Choice>
    <mc:Fallback xmlns:mp="http://schemas.microsoft.com/office/mac/powerpoint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<p:transition>
        <p:cover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76200"/>
            <a:ext cx="7239000" cy="533400"/>
          </a:xfrm>
        </p:spPr>
        <p:txBody>
          <a:bodyPr/>
          <a:lstStyle/>
          <a:p>
            <a:r>
              <a:rPr lang="en-US" sz="2800" dirty="0">
                <a:latin typeface="Comic Sans MS" charset="0"/>
              </a:rPr>
              <a:t>Manipulate existing AQ to generate CO</a:t>
            </a:r>
            <a:r>
              <a:rPr lang="en-US" sz="2800" baseline="-25000" dirty="0">
                <a:latin typeface="Comic Sans MS" charset="0"/>
              </a:rPr>
              <a:t>2</a:t>
            </a:r>
            <a:endParaRPr lang="en-US" sz="2800" dirty="0">
              <a:latin typeface="Comic Sans MS" charset="0"/>
            </a:endParaRPr>
          </a:p>
        </p:txBody>
      </p:sp>
      <p:pic>
        <p:nvPicPr>
          <p:cNvPr id="23" name="Picture 22" descr="Vulcan.journal.1.tab.1.pptx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l="6212" t="10000" r="6212" b="7778"/>
              <a:stretch>
                <a:fillRect/>
              </a:stretch>
            </p:blipFill>
          </mc:Choice>
          <mc:Fallback>
            <p:blipFill>
              <a:blip r:embed="rId4"/>
              <a:srcRect l="6212" t="10000" r="6212" b="7778"/>
              <a:stretch>
                <a:fillRect/>
              </a:stretch>
            </p:blipFill>
          </mc:Fallback>
        </mc:AlternateContent>
        <p:spPr>
          <a:xfrm>
            <a:off x="1143000" y="990600"/>
            <a:ext cx="7877432" cy="5715000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 bwMode="auto">
          <a:xfrm>
            <a:off x="0" y="2209800"/>
            <a:ext cx="990600" cy="533400"/>
          </a:xfrm>
          <a:prstGeom prst="wedgeRoundRectCallout">
            <a:avLst>
              <a:gd name="adj1" fmla="val 178187"/>
              <a:gd name="adj2" fmla="val -7500"/>
              <a:gd name="adj3" fmla="val 16667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neva" pitchFamily="-65" charset="0"/>
                <a:ea typeface="ＭＳ Ｐゴシック" pitchFamily="-65" charset="-128"/>
                <a:cs typeface="ＭＳ Ｐゴシック" pitchFamily="-65" charset="-128"/>
              </a:rPr>
              <a:t>QA/QC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eneva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6" name="Rounded Rectangular Callout 25"/>
          <p:cNvSpPr/>
          <p:nvPr/>
        </p:nvSpPr>
        <p:spPr bwMode="auto">
          <a:xfrm>
            <a:off x="304800" y="533400"/>
            <a:ext cx="990600" cy="533400"/>
          </a:xfrm>
          <a:prstGeom prst="wedgeRoundRectCallout">
            <a:avLst>
              <a:gd name="adj1" fmla="val 374341"/>
              <a:gd name="adj2" fmla="val 285357"/>
              <a:gd name="adj3" fmla="val 16667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neva" pitchFamily="-65" charset="0"/>
                <a:ea typeface="ＭＳ Ｐゴシック" pitchFamily="-65" charset="-128"/>
                <a:cs typeface="ＭＳ Ｐゴシック" pitchFamily="-65" charset="-128"/>
              </a:rPr>
              <a:t>QA/QC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eneva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7" name="Rounded Rectangular Callout 26"/>
          <p:cNvSpPr/>
          <p:nvPr/>
        </p:nvSpPr>
        <p:spPr bwMode="auto">
          <a:xfrm>
            <a:off x="6553200" y="6172200"/>
            <a:ext cx="990600" cy="533400"/>
          </a:xfrm>
          <a:prstGeom prst="wedgeRoundRectCallout">
            <a:avLst>
              <a:gd name="adj1" fmla="val -108992"/>
              <a:gd name="adj2" fmla="val -328928"/>
              <a:gd name="adj3" fmla="val 16667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neva" pitchFamily="-65" charset="0"/>
                <a:ea typeface="ＭＳ Ｐゴシック" pitchFamily="-65" charset="-128"/>
                <a:cs typeface="ＭＳ Ｐゴシック" pitchFamily="-65" charset="-128"/>
              </a:rPr>
              <a:t>QA/QC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eneva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8" name="Rounded Rectangular Callout 27"/>
          <p:cNvSpPr/>
          <p:nvPr/>
        </p:nvSpPr>
        <p:spPr bwMode="auto">
          <a:xfrm>
            <a:off x="8153400" y="381000"/>
            <a:ext cx="990600" cy="533400"/>
          </a:xfrm>
          <a:prstGeom prst="wedgeRoundRectCallout">
            <a:avLst>
              <a:gd name="adj1" fmla="val -62839"/>
              <a:gd name="adj2" fmla="val 587738"/>
              <a:gd name="adj3" fmla="val 16667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neva" pitchFamily="-65" charset="0"/>
                <a:ea typeface="ＭＳ Ｐゴシック" pitchFamily="-65" charset="-128"/>
                <a:cs typeface="ＭＳ Ｐゴシック" pitchFamily="-65" charset="-128"/>
              </a:rPr>
              <a:t>QA/QC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eneva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  <mc:AlternateContent xmlns:mp="http://schemas.microsoft.com/office/mac/powerpoint/2008/main">
    <mc:Choice Requires="mp">
      <mp:transition>
        <mp:cube dir="r"/>
      </mp:transition>
    </mc:Choice>
    <mc:Fallback xmlns:mp="http://schemas.microsoft.com/office/mac/powerpoint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<p:transition>
        <p:cover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76200"/>
            <a:ext cx="5105400" cy="533400"/>
          </a:xfrm>
        </p:spPr>
        <p:txBody>
          <a:bodyPr/>
          <a:lstStyle/>
          <a:p>
            <a:r>
              <a:rPr lang="en-US" sz="2800" b="1" dirty="0" smtClean="0">
                <a:latin typeface="Comic Sans MS" charset="0"/>
              </a:rPr>
              <a:t>Mobile temporal structure</a:t>
            </a:r>
            <a:endParaRPr lang="en-US" sz="2800" b="1" dirty="0">
              <a:latin typeface="Comic Sans M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1600" y="685800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Improving mobile temporal structure: FOIA request turned up &gt;6000 traffic monitoring stations</a:t>
            </a:r>
          </a:p>
        </p:txBody>
      </p:sp>
      <p:pic>
        <p:nvPicPr>
          <p:cNvPr id="12" name="Picture 11" descr="StationClass1.Thessi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524000"/>
            <a:ext cx="5916705" cy="4572000"/>
          </a:xfrm>
          <a:prstGeom prst="rect">
            <a:avLst/>
          </a:prstGeom>
        </p:spPr>
      </p:pic>
    </p:spTree>
  </p:cSld>
  <p:clrMapOvr>
    <a:masterClrMapping/>
  </p:clrMapOvr>
  <mc:AlternateContent xmlns:mp="http://schemas.microsoft.com/office/mac/powerpoint/2008/main">
    <mc:Choice Requires="mp">
      <mp:transition>
        <mp:cube dir="r"/>
      </mp:transition>
    </mc:Choice>
    <mc:Fallback xmlns:mp="http://schemas.microsoft.com/office/mac/powerpoint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<p:transition>
        <p:cover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76200"/>
            <a:ext cx="5105400" cy="533400"/>
          </a:xfrm>
        </p:spPr>
        <p:txBody>
          <a:bodyPr/>
          <a:lstStyle/>
          <a:p>
            <a:r>
              <a:rPr lang="en-US" sz="2800" b="1" dirty="0" smtClean="0">
                <a:latin typeface="Comic Sans MS" charset="0"/>
              </a:rPr>
              <a:t>Improved mobile road atlas</a:t>
            </a:r>
            <a:endParaRPr lang="en-US" sz="2800" b="1" dirty="0">
              <a:latin typeface="Comic Sans M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1600" y="685800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Improved road atlas from the 2008 census – better coverage and road classification.</a:t>
            </a:r>
          </a:p>
        </p:txBody>
      </p:sp>
      <p:pic>
        <p:nvPicPr>
          <p:cNvPr id="4" name="Picture 3" descr="Road_compar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512" y="2057400"/>
            <a:ext cx="7797888" cy="44993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0" y="1519535"/>
            <a:ext cx="17257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Version 1.2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905000" y="1519535"/>
            <a:ext cx="17257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Version 1.1</a:t>
            </a:r>
            <a:endParaRPr lang="en-US" dirty="0"/>
          </a:p>
        </p:txBody>
      </p:sp>
    </p:spTree>
  </p:cSld>
  <p:clrMapOvr>
    <a:masterClrMapping/>
  </p:clrMapOvr>
  <mc:AlternateContent xmlns:mp="http://schemas.microsoft.com/office/mac/powerpoint/2008/main">
    <mc:Choice Requires="mp">
      <mp:transition>
        <mp:cube dir="r"/>
      </mp:transition>
    </mc:Choice>
    <mc:Fallback xmlns:mp="http://schemas.microsoft.com/office/mac/powerpoint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<p:transition>
        <p:cover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52400"/>
            <a:ext cx="3962400" cy="533400"/>
          </a:xfrm>
        </p:spPr>
        <p:txBody>
          <a:bodyPr/>
          <a:lstStyle/>
          <a:p>
            <a:r>
              <a:rPr lang="en-US" sz="2800" b="1" dirty="0" smtClean="0">
                <a:latin typeface="Comic Sans MS" charset="0"/>
              </a:rPr>
              <a:t>Urban-scale </a:t>
            </a:r>
            <a:r>
              <a:rPr lang="en-US" sz="2800" b="1" dirty="0" err="1" smtClean="0">
                <a:latin typeface="Comic Sans MS" charset="0"/>
              </a:rPr>
              <a:t>onroad</a:t>
            </a:r>
            <a:endParaRPr lang="en-US" sz="2800" b="1" dirty="0">
              <a:latin typeface="Comic Sans MS" charset="0"/>
            </a:endParaRPr>
          </a:p>
        </p:txBody>
      </p:sp>
      <p:pic>
        <p:nvPicPr>
          <p:cNvPr id="9" name="DiurnalEmissions.avi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061897"/>
            <a:ext cx="9144000" cy="4734206"/>
          </a:xfrm>
          <a:prstGeom prst="rect">
            <a:avLst/>
          </a:prstGeom>
        </p:spPr>
      </p:pic>
    </p:spTree>
  </p:cSld>
  <p:clrMapOvr>
    <a:masterClrMapping/>
  </p:clrMapOvr>
  <mc:AlternateContent xmlns:mp="http://schemas.microsoft.com/office/mac/powerpoint/2008/main">
    <mc:Choice Requires="mp">
      <mp:transition>
        <mp:cube dir="r"/>
      </mp:transition>
    </mc:Choice>
    <mc:Fallback xmlns:mp="http://schemas.microsoft.com/office/mac/powerpoint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<p:transition>
        <p:cover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2286000" cy="609600"/>
          </a:xfrm>
        </p:spPr>
        <p:txBody>
          <a:bodyPr/>
          <a:lstStyle/>
          <a:p>
            <a:r>
              <a:rPr lang="en-US" sz="2800" b="1" dirty="0" smtClean="0">
                <a:latin typeface="Comic Sans MS"/>
                <a:cs typeface="Comic Sans MS"/>
              </a:rPr>
              <a:t>Hestia Pilot</a:t>
            </a:r>
          </a:p>
        </p:txBody>
      </p:sp>
      <p:pic>
        <p:nvPicPr>
          <p:cNvPr id="34822" name="Picture 5" descr="Indy.building.blowup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39825" y="993775"/>
            <a:ext cx="8004175" cy="586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Object 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429000" y="1981200"/>
          <a:ext cx="2546350" cy="1909763"/>
        </p:xfrm>
        <a:graphic>
          <a:graphicData uri="http://schemas.openxmlformats.org/presentationml/2006/ole">
            <p:oleObj spid="_x0000_s244738" name="Presentation" r:id="rId4" imgW="2387600" imgH="1790700" progId="">
              <p:embed/>
            </p:oleObj>
          </a:graphicData>
        </a:graphic>
      </p:graphicFrame>
      <p:cxnSp>
        <p:nvCxnSpPr>
          <p:cNvPr id="8" name="Straight Arrow Connector 7"/>
          <p:cNvCxnSpPr/>
          <p:nvPr/>
        </p:nvCxnSpPr>
        <p:spPr>
          <a:xfrm rot="5400000">
            <a:off x="2781300" y="3990975"/>
            <a:ext cx="1133475" cy="923925"/>
          </a:xfrm>
          <a:prstGeom prst="straightConnector1">
            <a:avLst/>
          </a:prstGeom>
          <a:ln w="41275">
            <a:solidFill>
              <a:srgbClr val="00B0F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Picture 11" descr="FuelHourlyRes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3000" y="1600200"/>
            <a:ext cx="7910513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143000" y="1219200"/>
            <a:ext cx="8001000" cy="5257800"/>
            <a:chOff x="1981200" y="533400"/>
            <a:chExt cx="8763000" cy="4980681"/>
          </a:xfrm>
        </p:grpSpPr>
        <p:pic>
          <p:nvPicPr>
            <p:cNvPr id="34827" name="Picture 8" descr="FuelDailyRes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981200" y="533400"/>
              <a:ext cx="8763000" cy="4980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34820" name="Object 4"/>
            <p:cNvGraphicFramePr>
              <a:graphicFrameLocks noChangeAspect="1"/>
            </p:cNvGraphicFramePr>
            <p:nvPr/>
          </p:nvGraphicFramePr>
          <p:xfrm>
            <a:off x="5486400" y="3581400"/>
            <a:ext cx="204788" cy="152400"/>
          </p:xfrm>
          <a:graphic>
            <a:graphicData uri="http://schemas.openxmlformats.org/presentationml/2006/ole">
              <p:oleObj spid="_x0000_s244739" name="Presentation" r:id="rId7" imgW="228600" imgH="177800" progId="">
                <p:embed/>
              </p:oleObj>
            </a:graphicData>
          </a:graphic>
        </p:graphicFrame>
      </p:grpSp>
    </p:spTree>
  </p:cSld>
  <p:clrMapOvr>
    <a:masterClrMapping/>
  </p:clrMapOvr>
  <mc:AlternateContent xmlns:mp="http://schemas.microsoft.com/office/mac/powerpoint/2008/main">
    <mc:Choice Requires="mp">
      <mp:transition>
        <mp:cube dir="r"/>
      </mp:transition>
    </mc:Choice>
    <mc:Fallback xmlns:mp="http://schemas.microsoft.com/office/mac/powerpoint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<p:transition>
        <p:cover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2819400" cy="533400"/>
          </a:xfrm>
        </p:spPr>
        <p:txBody>
          <a:bodyPr/>
          <a:lstStyle/>
          <a:p>
            <a:r>
              <a:rPr lang="en-US" sz="2800" dirty="0" smtClean="0">
                <a:latin typeface="Comic Sans MS"/>
                <a:cs typeface="Comic Sans MS"/>
              </a:rPr>
              <a:t>An opportunity</a:t>
            </a:r>
            <a:endParaRPr lang="en-US" sz="2800" dirty="0">
              <a:latin typeface="Comic Sans MS"/>
              <a:cs typeface="Comic Sans MS"/>
            </a:endParaRPr>
          </a:p>
        </p:txBody>
      </p:sp>
      <p:grpSp>
        <p:nvGrpSpPr>
          <p:cNvPr id="3" name="Group 33"/>
          <p:cNvGrpSpPr/>
          <p:nvPr/>
        </p:nvGrpSpPr>
        <p:grpSpPr>
          <a:xfrm>
            <a:off x="1371600" y="990600"/>
            <a:ext cx="7467600" cy="2381310"/>
            <a:chOff x="-2971800" y="838200"/>
            <a:chExt cx="7467600" cy="2381310"/>
          </a:xfrm>
        </p:grpSpPr>
        <p:sp>
          <p:nvSpPr>
            <p:cNvPr id="23" name="Rectangle 22"/>
            <p:cNvSpPr/>
            <p:nvPr/>
          </p:nvSpPr>
          <p:spPr>
            <a:xfrm>
              <a:off x="-2971800" y="838200"/>
              <a:ext cx="74676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  <a:buClr>
                  <a:srgbClr val="0000FF"/>
                </a:buClr>
                <a:buSzPct val="80000"/>
              </a:pPr>
              <a:r>
                <a:rPr lang="en-US" sz="2000" dirty="0" smtClean="0">
                  <a:latin typeface="+mj-lt"/>
                </a:rPr>
                <a:t>Inventory/</a:t>
              </a:r>
              <a:r>
                <a:rPr lang="en-US" sz="2000" dirty="0" smtClean="0">
                  <a:solidFill>
                    <a:srgbClr val="FF0000"/>
                  </a:solidFill>
                  <a:latin typeface="+mj-lt"/>
                </a:rPr>
                <a:t>accounting/</a:t>
              </a:r>
              <a:r>
                <a:rPr lang="en-US" sz="2000" dirty="0" smtClean="0">
                  <a:latin typeface="+mj-lt"/>
                </a:rPr>
                <a:t>reporting of </a:t>
              </a:r>
              <a:r>
                <a:rPr lang="en-US" sz="2000" dirty="0" err="1" smtClean="0">
                  <a:latin typeface="+mj-lt"/>
                </a:rPr>
                <a:t>GHGs</a:t>
              </a:r>
              <a:r>
                <a:rPr lang="en-US" sz="2000" dirty="0" smtClean="0">
                  <a:latin typeface="+mj-lt"/>
                </a:rPr>
                <a:t>: regulation-driven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-2971800" y="2819400"/>
              <a:ext cx="71628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28600" indent="-228600">
                <a:spcBef>
                  <a:spcPts val="1200"/>
                </a:spcBef>
                <a:buClr>
                  <a:srgbClr val="0000FF"/>
                </a:buClr>
                <a:buSzPct val="80000"/>
              </a:pPr>
              <a:r>
                <a:rPr lang="en-US" sz="2000" dirty="0" smtClean="0">
                  <a:latin typeface="+mj-lt"/>
                </a:rPr>
                <a:t>Atmospheric </a:t>
              </a:r>
              <a:r>
                <a:rPr lang="en-US" sz="2000" dirty="0" smtClean="0">
                  <a:solidFill>
                    <a:srgbClr val="FF0000"/>
                  </a:solidFill>
                  <a:latin typeface="+mj-lt"/>
                </a:rPr>
                <a:t>measurements </a:t>
              </a:r>
              <a:r>
                <a:rPr lang="en-US" sz="2000" dirty="0" smtClean="0">
                  <a:latin typeface="+mj-lt"/>
                </a:rPr>
                <a:t>(in situ, aircraft, satellite)</a:t>
              </a:r>
            </a:p>
          </p:txBody>
        </p:sp>
        <p:grpSp>
          <p:nvGrpSpPr>
            <p:cNvPr id="4" name="Group 29"/>
            <p:cNvGrpSpPr/>
            <p:nvPr/>
          </p:nvGrpSpPr>
          <p:grpSpPr>
            <a:xfrm>
              <a:off x="-1524000" y="1600200"/>
              <a:ext cx="1524000" cy="1143000"/>
              <a:chOff x="-1524000" y="1600200"/>
              <a:chExt cx="1524000" cy="1143000"/>
            </a:xfrm>
          </p:grpSpPr>
          <p:sp>
            <p:nvSpPr>
              <p:cNvPr id="25" name="Curved Left Arrow 24"/>
              <p:cNvSpPr/>
              <p:nvPr/>
            </p:nvSpPr>
            <p:spPr bwMode="auto">
              <a:xfrm>
                <a:off x="-381000" y="1600200"/>
                <a:ext cx="381000" cy="1143000"/>
              </a:xfrm>
              <a:prstGeom prst="curvedLeftArrow">
                <a:avLst/>
              </a:prstGeom>
              <a:solidFill>
                <a:srgbClr val="008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10800000" lon="0" rev="0"/>
                </a:camera>
                <a:lightRig rig="threePt" dir="t"/>
              </a:scene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eneva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6" name="Curved Right Arrow 25"/>
              <p:cNvSpPr/>
              <p:nvPr/>
            </p:nvSpPr>
            <p:spPr bwMode="auto">
              <a:xfrm>
                <a:off x="-1524000" y="1600200"/>
                <a:ext cx="381000" cy="1143000"/>
              </a:xfrm>
              <a:prstGeom prst="curvedRightArrow">
                <a:avLst/>
              </a:prstGeom>
              <a:solidFill>
                <a:srgbClr val="008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eneva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</p:grpSp>
      <p:sp>
        <p:nvSpPr>
          <p:cNvPr id="27" name="TextBox 26"/>
          <p:cNvSpPr txBox="1"/>
          <p:nvPr/>
        </p:nvSpPr>
        <p:spPr>
          <a:xfrm>
            <a:off x="4572000" y="1727537"/>
            <a:ext cx="3276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+mj-lt"/>
              </a:rPr>
              <a:t>Atmospheric transport</a:t>
            </a:r>
          </a:p>
          <a:p>
            <a:r>
              <a:rPr lang="en-US" sz="2000" dirty="0" smtClean="0">
                <a:solidFill>
                  <a:srgbClr val="0000FF"/>
                </a:solidFill>
                <a:latin typeface="+mj-lt"/>
              </a:rPr>
              <a:t>(significant uncertainty, scale limited)</a:t>
            </a:r>
            <a:endParaRPr lang="en-US" sz="20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181600" y="5720715"/>
            <a:ext cx="358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/>
              <a:t>Transport uncertainties?   See:</a:t>
            </a:r>
          </a:p>
          <a:p>
            <a:pPr marL="228600">
              <a:spcAft>
                <a:spcPts val="600"/>
              </a:spcAft>
            </a:pPr>
            <a:r>
              <a:rPr lang="en-US" sz="1400" dirty="0" smtClean="0"/>
              <a:t>Gurney et al., </a:t>
            </a:r>
            <a:r>
              <a:rPr lang="en-US" sz="1400" i="1" dirty="0" smtClean="0"/>
              <a:t>Nature </a:t>
            </a:r>
            <a:r>
              <a:rPr lang="en-US" sz="1400" dirty="0" smtClean="0"/>
              <a:t>2002</a:t>
            </a:r>
          </a:p>
          <a:p>
            <a:pPr marL="228600">
              <a:spcAft>
                <a:spcPts val="600"/>
              </a:spcAft>
            </a:pPr>
            <a:r>
              <a:rPr lang="en-US" sz="1400" dirty="0" smtClean="0"/>
              <a:t>Gurney et al., </a:t>
            </a:r>
            <a:r>
              <a:rPr lang="en-US" sz="1400" i="1" dirty="0" err="1" smtClean="0"/>
              <a:t>Tellus</a:t>
            </a:r>
            <a:r>
              <a:rPr lang="en-US" sz="1400" dirty="0" smtClean="0"/>
              <a:t>, 2003</a:t>
            </a:r>
            <a:endParaRPr lang="en-US" sz="1400" dirty="0"/>
          </a:p>
        </p:txBody>
      </p:sp>
    </p:spTree>
  </p:cSld>
  <p:clrMapOvr>
    <a:masterClrMapping/>
  </p:clrMapOvr>
  <mc:AlternateContent xmlns:mp="http://schemas.microsoft.com/office/mac/powerpoint/2008/main">
    <mc:Choice Requires="mp">
      <mp:transition>
        <mp:cube dir="r"/>
      </mp:transition>
    </mc:Choice>
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<p:transition>
        <p:cover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2819400" cy="533400"/>
          </a:xfrm>
        </p:spPr>
        <p:txBody>
          <a:bodyPr/>
          <a:lstStyle/>
          <a:p>
            <a:r>
              <a:rPr lang="en-US" sz="2800" dirty="0" smtClean="0">
                <a:latin typeface="Comic Sans MS"/>
                <a:cs typeface="Comic Sans MS"/>
              </a:rPr>
              <a:t>An opportunity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0" y="914400"/>
            <a:ext cx="7467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spcBef>
                <a:spcPts val="1200"/>
              </a:spcBef>
              <a:buClr>
                <a:srgbClr val="0000FF"/>
              </a:buClr>
              <a:buSzPct val="80000"/>
              <a:buFont typeface="Wingdings" charset="2"/>
              <a:buChar char="Ø"/>
            </a:pPr>
            <a:r>
              <a:rPr lang="en-US" sz="2000" dirty="0" smtClean="0">
                <a:latin typeface="+mj-lt"/>
              </a:rPr>
              <a:t>Inventory/</a:t>
            </a: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accounting/</a:t>
            </a:r>
            <a:r>
              <a:rPr lang="en-US" sz="2000" dirty="0" smtClean="0">
                <a:latin typeface="+mj-lt"/>
              </a:rPr>
              <a:t>reporting of </a:t>
            </a:r>
            <a:r>
              <a:rPr lang="en-US" sz="2000" dirty="0" err="1" smtClean="0">
                <a:latin typeface="+mj-lt"/>
              </a:rPr>
              <a:t>GHGs</a:t>
            </a:r>
            <a:r>
              <a:rPr lang="en-US" sz="2000" dirty="0" smtClean="0">
                <a:latin typeface="+mj-lt"/>
              </a:rPr>
              <a:t>: regulation-driven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0" y="2743200"/>
            <a:ext cx="7467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spcBef>
                <a:spcPts val="1200"/>
              </a:spcBef>
              <a:buClr>
                <a:srgbClr val="0000FF"/>
              </a:buClr>
              <a:buSzPct val="80000"/>
              <a:buFont typeface="Wingdings" charset="2"/>
              <a:buChar char="Ø"/>
            </a:pPr>
            <a:r>
              <a:rPr lang="en-US" sz="2000" dirty="0" smtClean="0">
                <a:latin typeface="+mj-lt"/>
              </a:rPr>
              <a:t>space/time, comprehensive behavior/energy/material flow </a:t>
            </a: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system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24000" y="4552890"/>
            <a:ext cx="7162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spcBef>
                <a:spcPts val="1200"/>
              </a:spcBef>
              <a:buClr>
                <a:srgbClr val="0000FF"/>
              </a:buClr>
              <a:buSzPct val="80000"/>
              <a:buFont typeface="Wingdings" charset="2"/>
              <a:buChar char="Ø"/>
            </a:pPr>
            <a:r>
              <a:rPr lang="en-US" sz="2000" dirty="0" smtClean="0">
                <a:latin typeface="+mj-lt"/>
              </a:rPr>
              <a:t>Atmospheric </a:t>
            </a: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monitoring </a:t>
            </a:r>
            <a:r>
              <a:rPr lang="en-US" sz="2000" dirty="0" smtClean="0">
                <a:latin typeface="+mj-lt"/>
              </a:rPr>
              <a:t>(in situ, aircraft, satellite)</a:t>
            </a:r>
          </a:p>
        </p:txBody>
      </p:sp>
      <p:grpSp>
        <p:nvGrpSpPr>
          <p:cNvPr id="3" name="Group 30"/>
          <p:cNvGrpSpPr/>
          <p:nvPr/>
        </p:nvGrpSpPr>
        <p:grpSpPr>
          <a:xfrm>
            <a:off x="3505200" y="1447800"/>
            <a:ext cx="3810000" cy="1143000"/>
            <a:chOff x="3505200" y="1447800"/>
            <a:chExt cx="3810000" cy="1143000"/>
          </a:xfrm>
        </p:grpSpPr>
        <p:sp>
          <p:nvSpPr>
            <p:cNvPr id="11" name="Curved Left Arrow 10"/>
            <p:cNvSpPr/>
            <p:nvPr/>
          </p:nvSpPr>
          <p:spPr bwMode="auto">
            <a:xfrm>
              <a:off x="4648200" y="1447800"/>
              <a:ext cx="381000" cy="1143000"/>
            </a:xfrm>
            <a:prstGeom prst="curvedLeftArrow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10800000" lon="0" rev="0"/>
              </a:camera>
              <a:lightRig rig="threePt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4" name="Curved Right Arrow 13"/>
            <p:cNvSpPr/>
            <p:nvPr/>
          </p:nvSpPr>
          <p:spPr bwMode="auto">
            <a:xfrm>
              <a:off x="3505200" y="1447800"/>
              <a:ext cx="381000" cy="1143000"/>
            </a:xfrm>
            <a:prstGeom prst="curvedRightArrow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57800" y="1752600"/>
              <a:ext cx="2057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00FF"/>
                  </a:solidFill>
                  <a:latin typeface="+mj-lt"/>
                </a:rPr>
                <a:t>verification</a:t>
              </a:r>
              <a:endParaRPr lang="en-US" sz="2000" dirty="0">
                <a:solidFill>
                  <a:srgbClr val="0000FF"/>
                </a:solidFill>
                <a:latin typeface="+mj-lt"/>
              </a:endParaRPr>
            </a:p>
          </p:txBody>
        </p:sp>
      </p:grpSp>
      <p:grpSp>
        <p:nvGrpSpPr>
          <p:cNvPr id="4" name="Group 31"/>
          <p:cNvGrpSpPr/>
          <p:nvPr/>
        </p:nvGrpSpPr>
        <p:grpSpPr>
          <a:xfrm>
            <a:off x="3505200" y="3276600"/>
            <a:ext cx="5486400" cy="1143000"/>
            <a:chOff x="3505200" y="3276600"/>
            <a:chExt cx="5486400" cy="1143000"/>
          </a:xfrm>
        </p:grpSpPr>
        <p:sp>
          <p:nvSpPr>
            <p:cNvPr id="15" name="Curved Left Arrow 14"/>
            <p:cNvSpPr/>
            <p:nvPr/>
          </p:nvSpPr>
          <p:spPr bwMode="auto">
            <a:xfrm>
              <a:off x="4648200" y="3276600"/>
              <a:ext cx="381000" cy="1143000"/>
            </a:xfrm>
            <a:prstGeom prst="curvedLeftArrow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10800000" lon="0" rev="0"/>
              </a:camera>
              <a:lightRig rig="threePt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6" name="Curved Right Arrow 15"/>
            <p:cNvSpPr/>
            <p:nvPr/>
          </p:nvSpPr>
          <p:spPr bwMode="auto">
            <a:xfrm>
              <a:off x="3505200" y="3276600"/>
              <a:ext cx="381000" cy="1143000"/>
            </a:xfrm>
            <a:prstGeom prst="curvedRightArrow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105400" y="3483114"/>
              <a:ext cx="3886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00FF"/>
                  </a:solidFill>
                  <a:latin typeface="+mj-lt"/>
                </a:rPr>
                <a:t>Assimilation, </a:t>
              </a:r>
            </a:p>
            <a:p>
              <a:r>
                <a:rPr lang="en-US" sz="2000" dirty="0" smtClean="0">
                  <a:solidFill>
                    <a:srgbClr val="0000FF"/>
                  </a:solidFill>
                  <a:latin typeface="+mj-lt"/>
                </a:rPr>
                <a:t>Improvement (both directions)</a:t>
              </a:r>
              <a:endParaRPr lang="en-US" sz="2000" dirty="0">
                <a:solidFill>
                  <a:srgbClr val="0000FF"/>
                </a:solidFill>
                <a:latin typeface="+mj-lt"/>
              </a:endParaRPr>
            </a:p>
          </p:txBody>
        </p:sp>
      </p:grpSp>
      <p:grpSp>
        <p:nvGrpSpPr>
          <p:cNvPr id="5" name="Group 32"/>
          <p:cNvGrpSpPr/>
          <p:nvPr/>
        </p:nvGrpSpPr>
        <p:grpSpPr>
          <a:xfrm>
            <a:off x="1600200" y="3733800"/>
            <a:ext cx="7543800" cy="3200400"/>
            <a:chOff x="3505200" y="3886200"/>
            <a:chExt cx="7543800" cy="2971800"/>
          </a:xfrm>
        </p:grpSpPr>
        <p:sp>
          <p:nvSpPr>
            <p:cNvPr id="28" name="Cloud Callout 27"/>
            <p:cNvSpPr/>
            <p:nvPr/>
          </p:nvSpPr>
          <p:spPr bwMode="auto">
            <a:xfrm>
              <a:off x="3505200" y="3886200"/>
              <a:ext cx="7543800" cy="2971800"/>
            </a:xfrm>
            <a:prstGeom prst="cloudCallout">
              <a:avLst>
                <a:gd name="adj1" fmla="val -30418"/>
                <a:gd name="adj2" fmla="val -64359"/>
              </a:avLst>
            </a:prstGeom>
            <a:solidFill>
              <a:srgbClr val="FFFF00"/>
            </a:solidFill>
            <a:ln w="381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+mj-lt"/>
                  <a:ea typeface="ＭＳ Ｐゴシック" pitchFamily="-65" charset="-128"/>
                  <a:cs typeface="ＭＳ Ｐゴシック" pitchFamily="-65" charset="-128"/>
                </a:rPr>
                <a:t>Multiple added benefits</a:t>
              </a: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ＭＳ Ｐゴシック" pitchFamily="-65" charset="-128"/>
                  <a:cs typeface="ＭＳ Ｐゴシック" pitchFamily="-65" charset="-128"/>
                </a:rPr>
                <a:t>: </a:t>
              </a:r>
            </a:p>
            <a:p>
              <a:pPr marL="228600" marR="0" indent="-2286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 typeface="Arial"/>
                <a:buChar char="•"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ＭＳ Ｐゴシック" pitchFamily="-65" charset="-128"/>
                  <a:cs typeface="ＭＳ Ｐゴシック" pitchFamily="-65" charset="-128"/>
                </a:rPr>
                <a:t>what-if</a:t>
              </a:r>
              <a:r>
                <a:rPr kumimoji="0" lang="en-US" sz="16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ＭＳ Ｐゴシック" pitchFamily="-65" charset="-128"/>
                  <a:cs typeface="ＭＳ Ｐゴシック" pitchFamily="-65" charset="-128"/>
                </a:rPr>
                <a:t> capability </a:t>
              </a:r>
              <a:br>
                <a:rPr kumimoji="0" lang="en-US" sz="16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ＭＳ Ｐゴシック" pitchFamily="-65" charset="-128"/>
                  <a:cs typeface="ＭＳ Ｐゴシック" pitchFamily="-65" charset="-128"/>
                </a:rPr>
              </a:br>
              <a:r>
                <a:rPr kumimoji="0" lang="en-US" sz="16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ＭＳ Ｐゴシック" pitchFamily="-65" charset="-128"/>
                  <a:cs typeface="ＭＳ Ｐゴシック" pitchFamily="-65" charset="-128"/>
                </a:rPr>
                <a:t>(mitigation)</a:t>
              </a:r>
            </a:p>
            <a:p>
              <a:pPr marL="228600" marR="0" indent="-2286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 typeface="Arial"/>
                <a:buChar char="•"/>
                <a:tabLst/>
              </a:pPr>
              <a:r>
                <a:rPr lang="en-US" sz="1600" dirty="0" smtClean="0">
                  <a:latin typeface="+mj-lt"/>
                  <a:ea typeface="ＭＳ Ｐゴシック" pitchFamily="-65" charset="-128"/>
                  <a:cs typeface="ＭＳ Ｐゴシック" pitchFamily="-65" charset="-128"/>
                </a:rPr>
                <a:t>Local decision support</a:t>
              </a:r>
            </a:p>
            <a:p>
              <a:pPr marL="228600" marR="0" indent="-2286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 typeface="Arial"/>
                <a:buChar char="•"/>
                <a:tabLst/>
              </a:pPr>
              <a:r>
                <a:rPr lang="en-US" sz="1600" dirty="0" smtClean="0">
                  <a:latin typeface="+mj-lt"/>
                  <a:ea typeface="ＭＳ Ｐゴシック" pitchFamily="-65" charset="-128"/>
                  <a:cs typeface="ＭＳ Ｐゴシック" pitchFamily="-65" charset="-128"/>
                </a:rPr>
                <a:t>Economically efficient</a:t>
              </a:r>
            </a:p>
            <a:p>
              <a:pPr marL="228600" marR="0" indent="-2286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 typeface="Arial"/>
                <a:buChar char="•"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ＭＳ Ｐゴシック" pitchFamily="-65" charset="-128"/>
                  <a:cs typeface="ＭＳ Ｐゴシック" pitchFamily="-65" charset="-128"/>
                </a:rPr>
                <a:t>Other science (energy </a:t>
              </a:r>
              <a:b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ＭＳ Ｐゴシック" pitchFamily="-65" charset="-128"/>
                  <a:cs typeface="ＭＳ Ｐゴシック" pitchFamily="-65" charset="-128"/>
                </a:rPr>
              </a:b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ＭＳ Ｐゴシック" pitchFamily="-65" charset="-128"/>
                  <a:cs typeface="ＭＳ Ｐゴシック" pitchFamily="-65" charset="-128"/>
                </a:rPr>
                <a:t>systems, sociology, demography)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772400" y="4409182"/>
              <a:ext cx="2667000" cy="1443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indent="-228600">
                <a:spcAft>
                  <a:spcPts val="600"/>
                </a:spcAft>
                <a:buFont typeface="Arial"/>
                <a:buChar char="•"/>
              </a:pPr>
              <a:r>
                <a:rPr lang="en-US" sz="1600" dirty="0" smtClean="0">
                  <a:latin typeface="+mj-lt"/>
                  <a:ea typeface="ＭＳ Ｐゴシック" pitchFamily="-65" charset="-128"/>
                  <a:cs typeface="ＭＳ Ｐゴシック" pitchFamily="-65" charset="-128"/>
                </a:rPr>
                <a:t>Leverage error down</a:t>
              </a:r>
            </a:p>
            <a:p>
              <a:pPr marL="228600" indent="-228600">
                <a:spcAft>
                  <a:spcPts val="600"/>
                </a:spcAft>
                <a:buFont typeface="Arial"/>
                <a:buChar char="•"/>
              </a:pPr>
              <a:r>
                <a:rPr lang="en-US" sz="1600" dirty="0" smtClean="0">
                  <a:latin typeface="+mj-lt"/>
                  <a:ea typeface="ＭＳ Ｐゴシック" pitchFamily="-65" charset="-128"/>
                  <a:cs typeface="ＭＳ Ｐゴシック" pitchFamily="-65" charset="-128"/>
                </a:rPr>
                <a:t>Comparative analysis</a:t>
              </a:r>
            </a:p>
            <a:p>
              <a:pPr marL="228600" indent="-228600">
                <a:spcAft>
                  <a:spcPts val="600"/>
                </a:spcAft>
                <a:buFont typeface="Arial"/>
                <a:buChar char="•"/>
              </a:pPr>
              <a:r>
                <a:rPr lang="en-US" sz="1600" dirty="0" smtClean="0">
                  <a:latin typeface="+mj-lt"/>
                  <a:ea typeface="ＭＳ Ｐゴシック" pitchFamily="-65" charset="-128"/>
                  <a:cs typeface="ＭＳ Ｐゴシック" pitchFamily="-65" charset="-128"/>
                </a:rPr>
                <a:t>Scale independent</a:t>
              </a:r>
            </a:p>
            <a:p>
              <a:pPr marL="228600" indent="-228600">
                <a:spcAft>
                  <a:spcPts val="600"/>
                </a:spcAft>
                <a:buFont typeface="Arial"/>
                <a:buChar char="•"/>
              </a:pPr>
              <a:r>
                <a:rPr lang="en-US" sz="1600" dirty="0" smtClean="0">
                  <a:latin typeface="+mj-lt"/>
                  <a:ea typeface="ＭＳ Ｐゴシック" pitchFamily="-65" charset="-128"/>
                  <a:cs typeface="ＭＳ Ｐゴシック" pitchFamily="-65" charset="-128"/>
                </a:rPr>
                <a:t>Avails of multiple data streams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ssed Leaves">
  <a:themeElements>
    <a:clrScheme name="Pressed Leaves 1">
      <a:dk1>
        <a:srgbClr val="000000"/>
      </a:dk1>
      <a:lt1>
        <a:srgbClr val="F1ECD8"/>
      </a:lt1>
      <a:dk2>
        <a:srgbClr val="48221B"/>
      </a:dk2>
      <a:lt2>
        <a:srgbClr val="777777"/>
      </a:lt2>
      <a:accent1>
        <a:srgbClr val="909082"/>
      </a:accent1>
      <a:accent2>
        <a:srgbClr val="809EA8"/>
      </a:accent2>
      <a:accent3>
        <a:srgbClr val="F7F4E9"/>
      </a:accent3>
      <a:accent4>
        <a:srgbClr val="000000"/>
      </a:accent4>
      <a:accent5>
        <a:srgbClr val="C6C6C1"/>
      </a:accent5>
      <a:accent6>
        <a:srgbClr val="738F98"/>
      </a:accent6>
      <a:hlink>
        <a:srgbClr val="FFCC66"/>
      </a:hlink>
      <a:folHlink>
        <a:srgbClr val="E9DCB9"/>
      </a:folHlink>
    </a:clrScheme>
    <a:fontScheme name="Pressed Leaves">
      <a:majorFont>
        <a:latin typeface="Geneva"/>
        <a:ea typeface="ＭＳ Ｐゴシック"/>
        <a:cs typeface="ＭＳ Ｐゴシック"/>
      </a:majorFont>
      <a:minorFont>
        <a:latin typeface="Genev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Pressed Leaves 1">
        <a:dk1>
          <a:srgbClr val="000000"/>
        </a:dk1>
        <a:lt1>
          <a:srgbClr val="F1ECD8"/>
        </a:lt1>
        <a:dk2>
          <a:srgbClr val="48221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F7F4E9"/>
        </a:accent3>
        <a:accent4>
          <a:srgbClr val="000000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yucatan_HD:Applications:Microsoft Office 2004:Templates:Presentations:Designs:Pressed Leaves</Template>
  <TotalTime>5124</TotalTime>
  <Words>471</Words>
  <Application>Microsoft PowerPoint</Application>
  <PresentationFormat>On-screen Show (4:3)</PresentationFormat>
  <Paragraphs>69</Paragraphs>
  <Slides>10</Slides>
  <Notes>5</Notes>
  <HiddenSlides>0</HiddenSlides>
  <MMClips>1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Pressed Leaves</vt:lpstr>
      <vt:lpstr>Presentation</vt:lpstr>
      <vt:lpstr>Slide 1</vt:lpstr>
      <vt:lpstr>Vulcan</vt:lpstr>
      <vt:lpstr>Manipulate existing AQ to generate CO2</vt:lpstr>
      <vt:lpstr>Mobile temporal structure</vt:lpstr>
      <vt:lpstr>Improved mobile road atlas</vt:lpstr>
      <vt:lpstr>Urban-scale onroad</vt:lpstr>
      <vt:lpstr>Hestia Pilot</vt:lpstr>
      <vt:lpstr>An opportunity</vt:lpstr>
      <vt:lpstr>An opportunity</vt:lpstr>
      <vt:lpstr>Linked inventories:</vt:lpstr>
    </vt:vector>
  </TitlesOfParts>
  <Company>Kevin Gurney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Carbon Cycle</dc:title>
  <dc:creator>Kevin Gurney</dc:creator>
  <cp:lastModifiedBy>Kevin Gurney</cp:lastModifiedBy>
  <cp:revision>80</cp:revision>
  <dcterms:created xsi:type="dcterms:W3CDTF">2009-12-04T17:04:49Z</dcterms:created>
  <dcterms:modified xsi:type="dcterms:W3CDTF">2009-12-04T17:25:52Z</dcterms:modified>
</cp:coreProperties>
</file>