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Default Extension="xls" ContentType="application/vnd.ms-exce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Default Extension="pict" ContentType="image/pict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6" r:id="rId4"/>
    <p:sldId id="271" r:id="rId5"/>
    <p:sldId id="267" r:id="rId6"/>
    <p:sldId id="268" r:id="rId7"/>
    <p:sldId id="270" r:id="rId8"/>
    <p:sldId id="26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272178-B3A3-1143-BD2A-E22650335D57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BA6F4-457D-0D4E-9950-229E43BD81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Presentations will discuss development, evaluation, and data access work and needs of these efforts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A4D11E-5BC7-484E-B335-FFF6D8DD128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Shows all who have expressed interest in this initiative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Not all agencies present here today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Some of these groups have long history of working together 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could definitely have better representation from many of these agencies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will continue to invite others to join; need your help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Success of this partnership: depends on discovering mutual areas of interest and natural areas of collaboration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6CF69-F6B1-DA49-9611-F4F8FA18306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Some aspects of NOAA’s mission (applies to NCAR and to some branches of EPA too)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Observe atmosphere at different spatial and temporal scales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Quantify contributions of natural &amp; anthropogenic sources to AQ and climate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Evaluate short- and long-term changes in these sources, effectiveness of deliberate emission controls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More recently, focus has been on coupled nature of AQ and climate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E5C499-8301-BD42-BB54-66B16C7998B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Top left plot: David Parrish compared CO/NOx ratios measured in urban areas with bottom-up trends from EPA inventories and Rob Harley’s fuel-based approach. EPA magnitudes and even trends did not agree well with ambient observations. 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Top right: Evaluation of EPA emissions of various GHGs by John Miller in GMD, based on 14CO2 analysis, for eastern N America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Bottom left plot: Jocelyn Turnbull (GMD) compared CO inventories from EPA and California Air Resources Board (CARB) for 1995-2010… big differences in trends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Bottom right: Si-Wan’s paper on satellite NO2 columns over Western US cities: big overestimates in NOx emissions if use NEI 1999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CBFE45-E662-2B4D-84C8-F1863048D50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Difficulty of updating inventories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Can we construct emission trends if methods change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5CBE97-6142-964A-A9E8-A270DA9E58F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How would this initiative help us to address this mission?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Improve inventory development and evaluation process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Observations: provide feedback to inventory developers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Inventories: by understanding underlying inventory drivers, can design new observations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Help link AQ and climate research communities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EPA now has mandate to build GHG inventory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Timing excellent for coordinated US emissions effort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6BF62-AEBC-2142-8000-C1C1C863EC4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From top left, going down each column: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NEISGEI: US emissions clearinghouse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GEIA: international collaboration and clearinghouse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HTAP: international modeling exercise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EPA’s CEMS interface: very helpful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EPA’s BEIS: Guenther collaboration with EPA’s Geron/Pierce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EPA’s STAR grant proposal for emission evaluation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IPCC emission activity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CEC emission evaluation (US, Canada, Mexico)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NARSTO emis assessment (US, Canada, Mexico)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661ADD-9382-1B40-BAFB-F33DB83DA13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96F7A-6DD5-784A-957F-9295D6DCAF32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5ED09-1751-404B-B958-428EFD66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7CDBB-684B-F649-B6D1-60277D593480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2267-FDF6-2D42-B338-4FF04C4D1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1AE13-BB20-F94D-9D4D-2E3B665D5710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079BC-8FA7-E049-B80B-DB5855F86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E796D-2032-C64D-A4C9-D8A2A53885EA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BE671-CF82-6B4E-B982-EB2B856A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66185-5F62-B746-A12B-76C9C9A898C5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30E3E-1D87-524F-AB39-23403587D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70DB1-3B89-2240-81EB-59BC18C5994F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31A22-8F31-1F4E-9EAC-83E706AB3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C9D5A-965F-734F-B83D-8DDD9661705D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4B6E-4EF9-8D4E-A34C-FA2B46ED2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114AE-7730-294E-B0B5-56631F19F3FF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5925-9308-344C-BB51-A174061B5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0001D-131E-F747-84AF-0636A1555DA8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A5E5C-A1BB-D040-B5BB-4C8652250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E2D70F-8340-E646-A486-FF4593923ADD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97A35-AEB2-2044-9235-19BA599A3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24CA6E-BE2A-374C-93E9-BA1C3F8E9B7F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75AC-8555-8347-B884-84E12AE40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7B161F-7CB4-2C4D-A065-257644EC0E7F}" type="datetime1">
              <a:rPr lang="en-US"/>
              <a:pPr/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3B3B1C4-B297-FF48-B52F-7F920F726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7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Relationship Id="rId6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166688"/>
            <a:ext cx="9144000" cy="1057275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Arial" pitchFamily="-110" charset="0"/>
                <a:cs typeface="Arial" pitchFamily="-110" charset="0"/>
              </a:rPr>
              <a:t>Coordinated US Initiative on Emissions Research</a:t>
            </a:r>
            <a:br>
              <a:rPr lang="en-US" sz="2800" b="1" smtClean="0">
                <a:ea typeface="Arial" pitchFamily="-110" charset="0"/>
                <a:cs typeface="Arial" pitchFamily="-110" charset="0"/>
              </a:rPr>
            </a:br>
            <a:r>
              <a:rPr lang="en-US" sz="2800" b="1" i="1" smtClean="0">
                <a:ea typeface="Arial" pitchFamily="-110" charset="0"/>
                <a:cs typeface="Arial" pitchFamily="-110" charset="0"/>
              </a:rPr>
              <a:t>Introduction and Goals</a:t>
            </a:r>
            <a:endParaRPr lang="en-US" sz="28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04788" y="2306638"/>
            <a:ext cx="8734425" cy="952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chemeClr val="tx1"/>
                </a:solidFill>
                <a:ea typeface="Arial" pitchFamily="-110" charset="0"/>
                <a:cs typeface="Arial" pitchFamily="-110" charset="0"/>
              </a:rPr>
              <a:t>Claire Granier and Greg Frost</a:t>
            </a:r>
          </a:p>
          <a:p>
            <a:pPr eaLnBrk="1" hangingPunct="1">
              <a:spcBef>
                <a:spcPct val="0"/>
              </a:spcBef>
            </a:pPr>
            <a:r>
              <a:rPr lang="en-US" sz="1600" i="1" smtClean="0">
                <a:solidFill>
                  <a:schemeClr val="tx1"/>
                </a:solidFill>
                <a:ea typeface="Arial" pitchFamily="-110" charset="0"/>
                <a:cs typeface="Arial" pitchFamily="-110" charset="0"/>
              </a:rPr>
              <a:t>NOAA Earth System Research Laboratory, Chemical Sciences Division</a:t>
            </a:r>
          </a:p>
          <a:p>
            <a:pPr eaLnBrk="1" hangingPunct="1">
              <a:spcBef>
                <a:spcPct val="0"/>
              </a:spcBef>
            </a:pPr>
            <a:r>
              <a:rPr lang="en-US" sz="1600" i="1" smtClean="0">
                <a:solidFill>
                  <a:schemeClr val="tx1"/>
                </a:solidFill>
                <a:ea typeface="Arial" pitchFamily="-110" charset="0"/>
                <a:cs typeface="Arial" pitchFamily="-110" charset="0"/>
              </a:rPr>
              <a:t>CIRES, Univ. Colorado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92163" y="3429000"/>
            <a:ext cx="7559675" cy="25860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Arial" pitchFamily="-110" charset="0"/>
                <a:cs typeface="Arial" pitchFamily="-110" charset="0"/>
              </a:rPr>
              <a:t>Schedule for Today’s Workshop</a:t>
            </a:r>
          </a:p>
          <a:p>
            <a:pPr>
              <a:buFont typeface="Arial" pitchFamily="-110" charset="0"/>
              <a:buChar char="•"/>
            </a:pPr>
            <a:r>
              <a:rPr lang="en-US" i="1">
                <a:ea typeface="Arial" pitchFamily="-110" charset="0"/>
                <a:cs typeface="Arial" pitchFamily="-110" charset="0"/>
              </a:rPr>
              <a:t>Morning (9:00 – 11:50): </a:t>
            </a:r>
            <a:r>
              <a:rPr lang="en-US">
                <a:ea typeface="Arial" pitchFamily="-110" charset="0"/>
                <a:cs typeface="Arial" pitchFamily="-110" charset="0"/>
              </a:rPr>
              <a:t>Overview presentations (≤10 min)</a:t>
            </a:r>
          </a:p>
          <a:p>
            <a:pPr marL="460375" lvl="1" indent="47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Motivation</a:t>
            </a:r>
          </a:p>
          <a:p>
            <a:pPr marL="460375" lvl="1" indent="47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Inventory development</a:t>
            </a:r>
          </a:p>
          <a:p>
            <a:pPr marL="460375" lvl="1" indent="47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Inventory evaluation and data access</a:t>
            </a:r>
            <a:endParaRPr lang="en-US"/>
          </a:p>
          <a:p>
            <a:pPr>
              <a:buFont typeface="Arial" pitchFamily="-110" charset="0"/>
              <a:buChar char="•"/>
            </a:pPr>
            <a:r>
              <a:rPr lang="en-US" i="1">
                <a:ea typeface="Arial" pitchFamily="-110" charset="0"/>
                <a:cs typeface="Arial" pitchFamily="-110" charset="0"/>
              </a:rPr>
              <a:t>Lunch (11:50 – 13:00)</a:t>
            </a:r>
          </a:p>
          <a:p>
            <a:pPr>
              <a:buFont typeface="Arial" pitchFamily="-110" charset="0"/>
              <a:buChar char="•"/>
            </a:pPr>
            <a:r>
              <a:rPr lang="en-US" i="1">
                <a:ea typeface="Arial" pitchFamily="-110" charset="0"/>
                <a:cs typeface="Arial" pitchFamily="-110" charset="0"/>
              </a:rPr>
              <a:t>Afternoon (13:00 – 16:00)</a:t>
            </a:r>
            <a:r>
              <a:rPr lang="en-US">
                <a:ea typeface="Arial" pitchFamily="-110" charset="0"/>
                <a:cs typeface="Arial" pitchFamily="-110" charset="0"/>
              </a:rPr>
              <a:t>: Open discussions </a:t>
            </a:r>
          </a:p>
          <a:p>
            <a:pPr marL="460375" lvl="1" indent="47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Identify specific research questions that could improve inventories</a:t>
            </a:r>
          </a:p>
          <a:p>
            <a:pPr marL="460375" lvl="1" indent="47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Discuss collaborations 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939800" y="1223963"/>
            <a:ext cx="726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/>
              <a:t>First Workshop</a:t>
            </a:r>
          </a:p>
          <a:p>
            <a:pPr algn="ctr"/>
            <a:r>
              <a:rPr lang="en-US" sz="2000" i="1"/>
              <a:t>4 December 2009</a:t>
            </a:r>
          </a:p>
          <a:p>
            <a:pPr algn="ctr"/>
            <a:r>
              <a:rPr lang="en-US" sz="2000" i="1"/>
              <a:t>NOAA DSRC, Boulder,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Initiative Participants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2351088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1054100" y="831850"/>
            <a:ext cx="2916238" cy="242093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 i="1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Federal Regulatory</a:t>
            </a:r>
          </a:p>
          <a:p>
            <a:pPr algn="ctr"/>
            <a:endParaRPr lang="en-US" sz="160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US EPA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054119" y="4075911"/>
            <a:ext cx="2916556" cy="2423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UC Berkeley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Colorado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Illinois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Iowa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Purdue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Wash/St 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19713" y="4068763"/>
            <a:ext cx="2917825" cy="24082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 i="1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Private Sector</a:t>
            </a:r>
          </a:p>
          <a:p>
            <a:pPr algn="ctr"/>
            <a:endParaRPr lang="en-US" sz="160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Northrop Grumman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Panorama Pathways</a:t>
            </a:r>
          </a:p>
          <a:p>
            <a:pPr algn="ctr"/>
            <a:endParaRPr lang="en-US" sz="160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02100" y="1800225"/>
            <a:ext cx="8207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105275" y="1951038"/>
            <a:ext cx="817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05275" y="4986338"/>
            <a:ext cx="8207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108450" y="5137150"/>
            <a:ext cx="8175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386806" y="3607594"/>
            <a:ext cx="617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>
            <a:spLocks noChangeAspect="1"/>
          </p:cNvSpPr>
          <p:nvPr/>
        </p:nvSpPr>
        <p:spPr>
          <a:xfrm>
            <a:off x="5334000" y="809625"/>
            <a:ext cx="2916238" cy="2420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 i="1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Federal Research</a:t>
            </a:r>
          </a:p>
          <a:p>
            <a:pPr algn="ctr"/>
            <a:endParaRPr lang="en-US" sz="160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NOAA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DOE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NASA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US Forest Service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 flipV="1">
            <a:off x="2538412" y="3625851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6331744" y="3615532"/>
            <a:ext cx="617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 flipV="1">
            <a:off x="6484144" y="3632994"/>
            <a:ext cx="617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9500000">
            <a:off x="3802063" y="3917950"/>
            <a:ext cx="8207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8700000" flipV="1">
            <a:off x="3851275" y="4056063"/>
            <a:ext cx="817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9500000">
            <a:off x="4616450" y="3349625"/>
            <a:ext cx="8207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8700000" flipV="1">
            <a:off x="4665663" y="3487738"/>
            <a:ext cx="8175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2700000">
            <a:off x="4573588" y="4079875"/>
            <a:ext cx="8207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3500000" flipV="1">
            <a:off x="4467225" y="4100513"/>
            <a:ext cx="817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2700000">
            <a:off x="3862388" y="3370263"/>
            <a:ext cx="8207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3500000" flipV="1">
            <a:off x="3757613" y="3392488"/>
            <a:ext cx="8175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9" name="TextBox 45"/>
          <p:cNvSpPr txBox="1">
            <a:spLocks noChangeArrowheads="1"/>
          </p:cNvSpPr>
          <p:nvPr/>
        </p:nvSpPr>
        <p:spPr bwMode="auto">
          <a:xfrm>
            <a:off x="1908175" y="4275138"/>
            <a:ext cx="1208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/>
              <a:t>Academic</a:t>
            </a:r>
          </a:p>
          <a:p>
            <a:pPr algn="ctr"/>
            <a:endParaRPr lang="en-US" sz="1600" i="1"/>
          </a:p>
          <a:p>
            <a:pPr algn="ctr"/>
            <a:r>
              <a:rPr lang="en-US" sz="1600">
                <a:solidFill>
                  <a:srgbClr val="000000"/>
                </a:solidFill>
              </a:rPr>
              <a:t>NCAR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Motivation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351088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grpSp>
        <p:nvGrpSpPr>
          <p:cNvPr id="18437" name="Group 28"/>
          <p:cNvGrpSpPr>
            <a:grpSpLocks/>
          </p:cNvGrpSpPr>
          <p:nvPr/>
        </p:nvGrpSpPr>
        <p:grpSpPr bwMode="auto">
          <a:xfrm>
            <a:off x="573088" y="1616075"/>
            <a:ext cx="4657725" cy="4584700"/>
            <a:chOff x="2292350" y="1538288"/>
            <a:chExt cx="4657725" cy="4584700"/>
          </a:xfrm>
        </p:grpSpPr>
        <p:sp>
          <p:nvSpPr>
            <p:cNvPr id="26" name="Isosceles Triangle 25"/>
            <p:cNvSpPr>
              <a:spLocks noChangeAspect="1"/>
            </p:cNvSpPr>
            <p:nvPr/>
          </p:nvSpPr>
          <p:spPr>
            <a:xfrm>
              <a:off x="3600450" y="1538288"/>
              <a:ext cx="2017712" cy="1665288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2405062" y="3538538"/>
              <a:ext cx="2017713" cy="166370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8" name="Isosceles Triangle 27"/>
            <p:cNvSpPr>
              <a:spLocks noChangeAspect="1"/>
            </p:cNvSpPr>
            <p:nvPr/>
          </p:nvSpPr>
          <p:spPr>
            <a:xfrm>
              <a:off x="4770437" y="3538538"/>
              <a:ext cx="2017713" cy="166370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443" name="TextBox 48"/>
            <p:cNvSpPr txBox="1">
              <a:spLocks noChangeArrowheads="1"/>
            </p:cNvSpPr>
            <p:nvPr/>
          </p:nvSpPr>
          <p:spPr bwMode="auto">
            <a:xfrm>
              <a:off x="2292350" y="5815013"/>
              <a:ext cx="10636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Regulation</a:t>
              </a:r>
            </a:p>
          </p:txBody>
        </p:sp>
        <p:sp>
          <p:nvSpPr>
            <p:cNvPr id="18444" name="TextBox 49"/>
            <p:cNvSpPr txBox="1">
              <a:spLocks noChangeArrowheads="1"/>
            </p:cNvSpPr>
            <p:nvPr/>
          </p:nvSpPr>
          <p:spPr bwMode="auto">
            <a:xfrm>
              <a:off x="3355975" y="5815013"/>
              <a:ext cx="1066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Research</a:t>
              </a:r>
            </a:p>
          </p:txBody>
        </p:sp>
        <p:sp>
          <p:nvSpPr>
            <p:cNvPr id="18445" name="TextBox 50"/>
            <p:cNvSpPr txBox="1">
              <a:spLocks noChangeArrowheads="1"/>
            </p:cNvSpPr>
            <p:nvPr/>
          </p:nvSpPr>
          <p:spPr bwMode="auto">
            <a:xfrm>
              <a:off x="2843213" y="4552950"/>
              <a:ext cx="1270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Inventories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4154487" y="4389438"/>
              <a:ext cx="900113" cy="163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4130675" y="4541838"/>
              <a:ext cx="898525" cy="163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16200000">
              <a:off x="2524125" y="5473700"/>
              <a:ext cx="520700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6200000">
              <a:off x="3625056" y="5472907"/>
              <a:ext cx="520700" cy="16351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450" name="TextBox 59"/>
            <p:cNvSpPr txBox="1">
              <a:spLocks noChangeArrowheads="1"/>
            </p:cNvSpPr>
            <p:nvPr/>
          </p:nvSpPr>
          <p:spPr bwMode="auto">
            <a:xfrm>
              <a:off x="4821238" y="5815013"/>
              <a:ext cx="10620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Regulation</a:t>
              </a:r>
            </a:p>
          </p:txBody>
        </p:sp>
        <p:sp>
          <p:nvSpPr>
            <p:cNvPr id="18451" name="TextBox 60"/>
            <p:cNvSpPr txBox="1">
              <a:spLocks noChangeArrowheads="1"/>
            </p:cNvSpPr>
            <p:nvPr/>
          </p:nvSpPr>
          <p:spPr bwMode="auto">
            <a:xfrm>
              <a:off x="5883275" y="5815013"/>
              <a:ext cx="1066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Research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rot="16200000">
              <a:off x="5052219" y="5472906"/>
              <a:ext cx="520700" cy="163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6200000">
              <a:off x="6152356" y="5472907"/>
              <a:ext cx="520700" cy="16351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454" name="TextBox 64"/>
            <p:cNvSpPr txBox="1">
              <a:spLocks noChangeArrowheads="1"/>
            </p:cNvSpPr>
            <p:nvPr/>
          </p:nvSpPr>
          <p:spPr bwMode="auto">
            <a:xfrm>
              <a:off x="5054600" y="4552950"/>
              <a:ext cx="14128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Observations</a:t>
              </a:r>
            </a:p>
          </p:txBody>
        </p:sp>
        <p:sp>
          <p:nvSpPr>
            <p:cNvPr id="18455" name="TextBox 65"/>
            <p:cNvSpPr txBox="1">
              <a:spLocks noChangeArrowheads="1"/>
            </p:cNvSpPr>
            <p:nvPr/>
          </p:nvSpPr>
          <p:spPr bwMode="auto">
            <a:xfrm>
              <a:off x="4087813" y="2306638"/>
              <a:ext cx="114300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Air Quality Climate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13500000">
              <a:off x="4746625" y="3517901"/>
              <a:ext cx="898525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2700000">
              <a:off x="4653756" y="3669507"/>
              <a:ext cx="898525" cy="163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18900000">
              <a:off x="3713162" y="3648076"/>
              <a:ext cx="898525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8100000">
              <a:off x="3575050" y="3517901"/>
              <a:ext cx="900112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460" name="TextBox 23"/>
            <p:cNvSpPr txBox="1">
              <a:spLocks noChangeArrowheads="1"/>
            </p:cNvSpPr>
            <p:nvPr/>
          </p:nvSpPr>
          <p:spPr bwMode="auto">
            <a:xfrm>
              <a:off x="4171950" y="3635375"/>
              <a:ext cx="939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Models</a:t>
              </a:r>
            </a:p>
          </p:txBody>
        </p:sp>
        <p:sp>
          <p:nvSpPr>
            <p:cNvPr id="18461" name="TextBox 23"/>
            <p:cNvSpPr txBox="1">
              <a:spLocks noChangeArrowheads="1"/>
            </p:cNvSpPr>
            <p:nvPr/>
          </p:nvSpPr>
          <p:spPr bwMode="auto">
            <a:xfrm>
              <a:off x="3979863" y="4125913"/>
              <a:ext cx="12509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Evaluations</a:t>
              </a:r>
            </a:p>
          </p:txBody>
        </p:sp>
      </p:grpSp>
      <p:sp>
        <p:nvSpPr>
          <p:cNvPr id="18438" name="Rectangle 56"/>
          <p:cNvSpPr>
            <a:spLocks noChangeArrowheads="1"/>
          </p:cNvSpPr>
          <p:nvPr/>
        </p:nvSpPr>
        <p:spPr bwMode="auto">
          <a:xfrm>
            <a:off x="1498600" y="747713"/>
            <a:ext cx="612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Understand the chemical composition of the atmosphere and how it is changing over time</a:t>
            </a:r>
          </a:p>
        </p:txBody>
      </p:sp>
      <p:sp>
        <p:nvSpPr>
          <p:cNvPr id="18439" name="TextBox 29"/>
          <p:cNvSpPr txBox="1">
            <a:spLocks noChangeArrowheads="1"/>
          </p:cNvSpPr>
          <p:nvPr/>
        </p:nvSpPr>
        <p:spPr bwMode="auto">
          <a:xfrm>
            <a:off x="5068888" y="1784350"/>
            <a:ext cx="36528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Observe atmosphere</a:t>
            </a:r>
          </a:p>
          <a:p>
            <a:pPr>
              <a:buFontTx/>
              <a:buChar char="•"/>
            </a:pPr>
            <a:r>
              <a:rPr lang="en-US"/>
              <a:t>Quantify budgets of constituents</a:t>
            </a:r>
          </a:p>
          <a:p>
            <a:pPr>
              <a:buFontTx/>
              <a:buChar char="•"/>
            </a:pPr>
            <a:r>
              <a:rPr lang="en-US"/>
              <a:t>Evaluate changes in budgets</a:t>
            </a:r>
          </a:p>
          <a:p>
            <a:pPr>
              <a:buFont typeface="Arial" pitchFamily="-110" charset="0"/>
              <a:buChar char="•"/>
            </a:pPr>
            <a:r>
              <a:rPr lang="en-US"/>
              <a:t>Investigate AQ-climate linkages</a:t>
            </a:r>
          </a:p>
          <a:p>
            <a:pPr>
              <a:buFont typeface="Arial" pitchFamily="-110" charset="0"/>
              <a:buChar char="•"/>
            </a:pPr>
            <a:r>
              <a:rPr lang="en-US"/>
              <a:t>Predict future AQ and climate</a:t>
            </a:r>
          </a:p>
          <a:p>
            <a:pPr>
              <a:buFont typeface="Arial" pitchFamily="-110" charset="0"/>
              <a:buChar char="•"/>
            </a:pPr>
            <a:r>
              <a:rPr lang="en-US"/>
              <a:t>Pursue multiple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NOAA Emission Evaluation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702175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grpSp>
        <p:nvGrpSpPr>
          <p:cNvPr id="20486" name="Group 17"/>
          <p:cNvGrpSpPr>
            <a:grpSpLocks/>
          </p:cNvGrpSpPr>
          <p:nvPr/>
        </p:nvGrpSpPr>
        <p:grpSpPr bwMode="auto">
          <a:xfrm>
            <a:off x="247650" y="747713"/>
            <a:ext cx="3602038" cy="3330575"/>
            <a:chOff x="247650" y="747713"/>
            <a:chExt cx="3602038" cy="3330861"/>
          </a:xfrm>
        </p:grpSpPr>
        <p:pic>
          <p:nvPicPr>
            <p:cNvPr id="20497" name="Picture 2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7650" y="747713"/>
              <a:ext cx="3602038" cy="33308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98" name="Rectangle 8"/>
            <p:cNvSpPr>
              <a:spLocks noChangeArrowheads="1"/>
            </p:cNvSpPr>
            <p:nvPr/>
          </p:nvSpPr>
          <p:spPr bwMode="auto">
            <a:xfrm>
              <a:off x="828675" y="957651"/>
              <a:ext cx="26892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i="1"/>
                <a:t>D. D. Parrish, Atmos. Environ., 2006</a:t>
              </a:r>
            </a:p>
          </p:txBody>
        </p:sp>
      </p:grpSp>
      <p:grpSp>
        <p:nvGrpSpPr>
          <p:cNvPr id="20487" name="Group 12"/>
          <p:cNvGrpSpPr>
            <a:grpSpLocks/>
          </p:cNvGrpSpPr>
          <p:nvPr/>
        </p:nvGrpSpPr>
        <p:grpSpPr bwMode="auto">
          <a:xfrm>
            <a:off x="5059363" y="3657600"/>
            <a:ext cx="3259137" cy="2924175"/>
            <a:chOff x="5059363" y="3454399"/>
            <a:chExt cx="3259305" cy="2924175"/>
          </a:xfrm>
        </p:grpSpPr>
        <p:pic>
          <p:nvPicPr>
            <p:cNvPr id="20495" name="Picture 8" descr="scatter_city_omi_calnex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59363" y="3454399"/>
              <a:ext cx="325930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Rectangle 9"/>
            <p:cNvSpPr>
              <a:spLocks noChangeArrowheads="1"/>
            </p:cNvSpPr>
            <p:nvPr/>
          </p:nvSpPr>
          <p:spPr bwMode="auto">
            <a:xfrm>
              <a:off x="6010275" y="3736874"/>
              <a:ext cx="21812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i="1"/>
                <a:t>S.-W. Kim et al., JGR, 2009</a:t>
              </a:r>
            </a:p>
          </p:txBody>
        </p:sp>
      </p:grpSp>
      <p:grpSp>
        <p:nvGrpSpPr>
          <p:cNvPr id="20488" name="Group 16"/>
          <p:cNvGrpSpPr>
            <a:grpSpLocks/>
          </p:cNvGrpSpPr>
          <p:nvPr/>
        </p:nvGrpSpPr>
        <p:grpSpPr bwMode="auto">
          <a:xfrm>
            <a:off x="3849688" y="957263"/>
            <a:ext cx="5138737" cy="2433637"/>
            <a:chOff x="3849688" y="957651"/>
            <a:chExt cx="5138515" cy="2433249"/>
          </a:xfrm>
        </p:grpSpPr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3849688" y="957651"/>
            <a:ext cx="5138515" cy="2433249"/>
          </p:xfrm>
          <a:graphic>
            <a:graphicData uri="http://schemas.openxmlformats.org/presentationml/2006/ole">
              <p:oleObj spid="_x0000_s20482" name="Worksheet" r:id="rId7" imgW="11722608" imgH="5550408" progId="Excel.Sheet.8">
                <p:embed/>
              </p:oleObj>
            </a:graphicData>
          </a:graphic>
        </p:graphicFrame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4795837" y="1234650"/>
              <a:ext cx="21812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i="1"/>
                <a:t>J. Miller, NOAA ESRL GMD</a:t>
              </a:r>
            </a:p>
          </p:txBody>
        </p:sp>
      </p:grp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247650" y="3927475"/>
            <a:ext cx="4000500" cy="2711450"/>
            <a:chOff x="247650" y="3927492"/>
            <a:chExt cx="3999727" cy="2712208"/>
          </a:xfrm>
        </p:grpSpPr>
        <p:pic>
          <p:nvPicPr>
            <p:cNvPr id="20490" name="Picture 29" descr="Sacramento_CO_inventories.png"/>
            <p:cNvPicPr>
              <a:picLocks noChangeAspect="1"/>
            </p:cNvPicPr>
            <p:nvPr/>
          </p:nvPicPr>
          <p:blipFill>
            <a:blip r:embed="rId8"/>
            <a:srcRect l="9093" t="14119" r="9093" b="14119"/>
            <a:stretch>
              <a:fillRect/>
            </a:stretch>
          </p:blipFill>
          <p:spPr bwMode="auto">
            <a:xfrm>
              <a:off x="454799" y="3927492"/>
              <a:ext cx="3792578" cy="257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594643" y="5892800"/>
              <a:ext cx="24653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i="1"/>
                <a:t>J. Turnbull, NOAA ESRL GMD</a:t>
              </a:r>
            </a:p>
          </p:txBody>
        </p:sp>
        <p:sp>
          <p:nvSpPr>
            <p:cNvPr id="20492" name="TextBox 13"/>
            <p:cNvSpPr txBox="1">
              <a:spLocks noChangeArrowheads="1"/>
            </p:cNvSpPr>
            <p:nvPr/>
          </p:nvSpPr>
          <p:spPr bwMode="auto">
            <a:xfrm rot="-5400000">
              <a:off x="-590213" y="4916437"/>
              <a:ext cx="1952726" cy="277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CO Emissions (tons/yr)</a:t>
              </a:r>
            </a:p>
          </p:txBody>
        </p:sp>
        <p:sp>
          <p:nvSpPr>
            <p:cNvPr id="20493" name="TextBox 14"/>
            <p:cNvSpPr txBox="1">
              <a:spLocks noChangeArrowheads="1"/>
            </p:cNvSpPr>
            <p:nvPr/>
          </p:nvSpPr>
          <p:spPr bwMode="auto">
            <a:xfrm>
              <a:off x="2164760" y="6362701"/>
              <a:ext cx="60125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Year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 rot="14106707">
            <a:off x="3739357" y="584994"/>
            <a:ext cx="1881187" cy="565467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anchor="b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tx1"/>
                </a:solidFill>
                <a:ea typeface="Arial" pitchFamily="-110" charset="0"/>
                <a:cs typeface="Arial" pitchFamily="-110" charset="0"/>
              </a:rPr>
              <a:t>Research Progress</a:t>
            </a:r>
            <a:endParaRPr lang="en-US">
              <a:solidFill>
                <a:schemeClr val="tx1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Issues that Limit Emissions Research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351088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sp>
        <p:nvSpPr>
          <p:cNvPr id="6" name="16-Point Star 5"/>
          <p:cNvSpPr/>
          <p:nvPr/>
        </p:nvSpPr>
        <p:spPr>
          <a:xfrm>
            <a:off x="34925" y="5016500"/>
            <a:ext cx="2316163" cy="1673225"/>
          </a:xfrm>
          <a:prstGeom prst="star16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90"/>
                </a:solidFill>
                <a:ea typeface="ＭＳ Ｐゴシック" pitchFamily="-110" charset="-128"/>
                <a:cs typeface="ＭＳ Ｐゴシック" pitchFamily="-110" charset="-128"/>
              </a:rPr>
              <a:t>Where We Are</a:t>
            </a:r>
          </a:p>
        </p:txBody>
      </p:sp>
      <p:cxnSp>
        <p:nvCxnSpPr>
          <p:cNvPr id="21" name="Straight Connector 20"/>
          <p:cNvCxnSpPr>
            <a:stCxn id="13" idx="0"/>
            <a:endCxn id="13" idx="2"/>
          </p:cNvCxnSpPr>
          <p:nvPr/>
        </p:nvCxnSpPr>
        <p:spPr>
          <a:xfrm rot="10800000" flipH="1">
            <a:off x="2360613" y="1795463"/>
            <a:ext cx="4637087" cy="323373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6-Point Star 13"/>
          <p:cNvSpPr/>
          <p:nvPr/>
        </p:nvSpPr>
        <p:spPr>
          <a:xfrm>
            <a:off x="6827838" y="334963"/>
            <a:ext cx="2316162" cy="1712912"/>
          </a:xfrm>
          <a:prstGeom prst="star16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8000"/>
                </a:solidFill>
                <a:ea typeface="ＭＳ Ｐゴシック" pitchFamily="-110" charset="-128"/>
                <a:cs typeface="ＭＳ Ｐゴシック" pitchFamily="-110" charset="-128"/>
              </a:rPr>
              <a:t>Where We Want to Go</a:t>
            </a:r>
          </a:p>
        </p:txBody>
      </p:sp>
      <p:sp>
        <p:nvSpPr>
          <p:cNvPr id="15" name="Octagon 14"/>
          <p:cNvSpPr/>
          <p:nvPr/>
        </p:nvSpPr>
        <p:spPr>
          <a:xfrm>
            <a:off x="5816600" y="4413250"/>
            <a:ext cx="2284413" cy="2168525"/>
          </a:xfrm>
          <a:prstGeom prst="octag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Documented Data, Data Access, &amp; User-Friendliness</a:t>
            </a:r>
          </a:p>
        </p:txBody>
      </p:sp>
      <p:sp>
        <p:nvSpPr>
          <p:cNvPr id="17" name="Octagon 16"/>
          <p:cNvSpPr/>
          <p:nvPr/>
        </p:nvSpPr>
        <p:spPr>
          <a:xfrm>
            <a:off x="812800" y="747713"/>
            <a:ext cx="2020888" cy="1968500"/>
          </a:xfrm>
          <a:prstGeom prst="octag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Species- and Region- Dependent Inventory Methods</a:t>
            </a:r>
          </a:p>
        </p:txBody>
      </p:sp>
      <p:sp>
        <p:nvSpPr>
          <p:cNvPr id="18" name="Octagon 17"/>
          <p:cNvSpPr/>
          <p:nvPr/>
        </p:nvSpPr>
        <p:spPr>
          <a:xfrm>
            <a:off x="6997700" y="2444750"/>
            <a:ext cx="2020888" cy="1968500"/>
          </a:xfrm>
          <a:prstGeom prst="octag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Grid Inventories vs. Sector and Area Totals</a:t>
            </a:r>
          </a:p>
        </p:txBody>
      </p:sp>
      <p:sp>
        <p:nvSpPr>
          <p:cNvPr id="27" name="Octagon 26"/>
          <p:cNvSpPr/>
          <p:nvPr/>
        </p:nvSpPr>
        <p:spPr>
          <a:xfrm>
            <a:off x="330200" y="2779713"/>
            <a:ext cx="2020888" cy="1966912"/>
          </a:xfrm>
          <a:prstGeom prst="octag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Infrequent Temporal Availability</a:t>
            </a:r>
          </a:p>
        </p:txBody>
      </p:sp>
      <p:sp>
        <p:nvSpPr>
          <p:cNvPr id="29" name="Octagon 28"/>
          <p:cNvSpPr/>
          <p:nvPr/>
        </p:nvSpPr>
        <p:spPr>
          <a:xfrm>
            <a:off x="3560763" y="4413250"/>
            <a:ext cx="2020887" cy="1968500"/>
          </a:xfrm>
          <a:prstGeom prst="octag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Emission Trends vs. Method Changes</a:t>
            </a:r>
          </a:p>
        </p:txBody>
      </p:sp>
      <p:sp>
        <p:nvSpPr>
          <p:cNvPr id="32" name="Octagon 31"/>
          <p:cNvSpPr/>
          <p:nvPr/>
        </p:nvSpPr>
        <p:spPr>
          <a:xfrm>
            <a:off x="3024188" y="811213"/>
            <a:ext cx="2019300" cy="1968500"/>
          </a:xfrm>
          <a:prstGeom prst="octag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State, National, Regional and Global Data Not Compatible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Motivations for Collaborative Emissions Initiative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351088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grpSp>
        <p:nvGrpSpPr>
          <p:cNvPr id="24581" name="Group 28"/>
          <p:cNvGrpSpPr>
            <a:grpSpLocks/>
          </p:cNvGrpSpPr>
          <p:nvPr/>
        </p:nvGrpSpPr>
        <p:grpSpPr bwMode="auto">
          <a:xfrm>
            <a:off x="322263" y="1290638"/>
            <a:ext cx="4657725" cy="4584700"/>
            <a:chOff x="2243138" y="1016000"/>
            <a:chExt cx="4657725" cy="4584700"/>
          </a:xfrm>
        </p:grpSpPr>
        <p:sp>
          <p:nvSpPr>
            <p:cNvPr id="26" name="Isosceles Triangle 25"/>
            <p:cNvSpPr>
              <a:spLocks noChangeAspect="1"/>
            </p:cNvSpPr>
            <p:nvPr/>
          </p:nvSpPr>
          <p:spPr>
            <a:xfrm>
              <a:off x="3551238" y="1016000"/>
              <a:ext cx="2016125" cy="1665287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2354263" y="3016250"/>
              <a:ext cx="2019300" cy="166370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8" name="Isosceles Triangle 27"/>
            <p:cNvSpPr>
              <a:spLocks noChangeAspect="1"/>
            </p:cNvSpPr>
            <p:nvPr/>
          </p:nvSpPr>
          <p:spPr>
            <a:xfrm>
              <a:off x="4719638" y="3016250"/>
              <a:ext cx="2019300" cy="166370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586" name="TextBox 48"/>
            <p:cNvSpPr txBox="1">
              <a:spLocks noChangeArrowheads="1"/>
            </p:cNvSpPr>
            <p:nvPr/>
          </p:nvSpPr>
          <p:spPr bwMode="auto">
            <a:xfrm>
              <a:off x="2243138" y="5292725"/>
              <a:ext cx="10636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Regulation</a:t>
              </a:r>
            </a:p>
          </p:txBody>
        </p:sp>
        <p:sp>
          <p:nvSpPr>
            <p:cNvPr id="24587" name="TextBox 49"/>
            <p:cNvSpPr txBox="1">
              <a:spLocks noChangeArrowheads="1"/>
            </p:cNvSpPr>
            <p:nvPr/>
          </p:nvSpPr>
          <p:spPr bwMode="auto">
            <a:xfrm>
              <a:off x="3306763" y="5292725"/>
              <a:ext cx="1066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Research</a:t>
              </a:r>
            </a:p>
          </p:txBody>
        </p:sp>
        <p:sp>
          <p:nvSpPr>
            <p:cNvPr id="24588" name="TextBox 50"/>
            <p:cNvSpPr txBox="1">
              <a:spLocks noChangeArrowheads="1"/>
            </p:cNvSpPr>
            <p:nvPr/>
          </p:nvSpPr>
          <p:spPr bwMode="auto">
            <a:xfrm>
              <a:off x="2792413" y="4030663"/>
              <a:ext cx="12700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Inventories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4103688" y="3867150"/>
              <a:ext cx="901700" cy="1635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4081463" y="4019550"/>
              <a:ext cx="898525" cy="1635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16200000">
              <a:off x="2473326" y="4951412"/>
              <a:ext cx="520700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6200000">
              <a:off x="3575051" y="4951412"/>
              <a:ext cx="520700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593" name="TextBox 59"/>
            <p:cNvSpPr txBox="1">
              <a:spLocks noChangeArrowheads="1"/>
            </p:cNvSpPr>
            <p:nvPr/>
          </p:nvSpPr>
          <p:spPr bwMode="auto">
            <a:xfrm>
              <a:off x="4770438" y="5292725"/>
              <a:ext cx="10636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Regulation</a:t>
              </a:r>
            </a:p>
          </p:txBody>
        </p:sp>
        <p:sp>
          <p:nvSpPr>
            <p:cNvPr id="24594" name="TextBox 60"/>
            <p:cNvSpPr txBox="1">
              <a:spLocks noChangeArrowheads="1"/>
            </p:cNvSpPr>
            <p:nvPr/>
          </p:nvSpPr>
          <p:spPr bwMode="auto">
            <a:xfrm>
              <a:off x="5834063" y="5292725"/>
              <a:ext cx="1066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Research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rot="16200000">
              <a:off x="5002213" y="4949825"/>
              <a:ext cx="520700" cy="1651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6200000">
              <a:off x="6102351" y="4951412"/>
              <a:ext cx="520700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597" name="TextBox 64"/>
            <p:cNvSpPr txBox="1">
              <a:spLocks noChangeArrowheads="1"/>
            </p:cNvSpPr>
            <p:nvPr/>
          </p:nvSpPr>
          <p:spPr bwMode="auto">
            <a:xfrm>
              <a:off x="5005388" y="4030663"/>
              <a:ext cx="14128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Observations</a:t>
              </a:r>
            </a:p>
          </p:txBody>
        </p:sp>
        <p:sp>
          <p:nvSpPr>
            <p:cNvPr id="24598" name="TextBox 65"/>
            <p:cNvSpPr txBox="1">
              <a:spLocks noChangeArrowheads="1"/>
            </p:cNvSpPr>
            <p:nvPr/>
          </p:nvSpPr>
          <p:spPr bwMode="auto">
            <a:xfrm>
              <a:off x="4037013" y="1785938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Air Quality Climate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13500000">
              <a:off x="4697413" y="2995612"/>
              <a:ext cx="898525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2700000">
              <a:off x="4604544" y="3147218"/>
              <a:ext cx="898525" cy="163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18900000">
              <a:off x="3663950" y="3127375"/>
              <a:ext cx="898525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8100000">
              <a:off x="3525838" y="2995612"/>
              <a:ext cx="900112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4603" name="TextBox 23"/>
            <p:cNvSpPr txBox="1">
              <a:spLocks noChangeArrowheads="1"/>
            </p:cNvSpPr>
            <p:nvPr/>
          </p:nvSpPr>
          <p:spPr bwMode="auto">
            <a:xfrm>
              <a:off x="4122738" y="3114675"/>
              <a:ext cx="939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Models</a:t>
              </a:r>
            </a:p>
          </p:txBody>
        </p:sp>
        <p:sp>
          <p:nvSpPr>
            <p:cNvPr id="24604" name="TextBox 23"/>
            <p:cNvSpPr txBox="1">
              <a:spLocks noChangeArrowheads="1"/>
            </p:cNvSpPr>
            <p:nvPr/>
          </p:nvSpPr>
          <p:spPr bwMode="auto">
            <a:xfrm>
              <a:off x="3929063" y="3605213"/>
              <a:ext cx="12509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Evaluations</a:t>
              </a:r>
            </a:p>
          </p:txBody>
        </p:sp>
      </p:grpSp>
      <p:sp>
        <p:nvSpPr>
          <p:cNvPr id="24582" name="TextBox 29"/>
          <p:cNvSpPr txBox="1">
            <a:spLocks noChangeArrowheads="1"/>
          </p:cNvSpPr>
          <p:nvPr/>
        </p:nvSpPr>
        <p:spPr bwMode="auto">
          <a:xfrm>
            <a:off x="4533900" y="1290638"/>
            <a:ext cx="43910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Improve inventory development and evaluation process</a:t>
            </a:r>
          </a:p>
          <a:p>
            <a:pPr>
              <a:buFontTx/>
              <a:buChar char="•"/>
            </a:pPr>
            <a:r>
              <a:rPr lang="en-US"/>
              <a:t>Observational evaluations provide feedback to inventory developers</a:t>
            </a:r>
          </a:p>
          <a:p>
            <a:pPr>
              <a:buFontTx/>
              <a:buChar char="•"/>
            </a:pPr>
            <a:r>
              <a:rPr lang="en-US"/>
              <a:t>How to define the observations needed for improving emissions </a:t>
            </a:r>
          </a:p>
          <a:p>
            <a:pPr>
              <a:buFontTx/>
              <a:buChar char="•"/>
            </a:pPr>
            <a:r>
              <a:rPr lang="en-US"/>
              <a:t>Links AQ &amp; climate researchers</a:t>
            </a:r>
          </a:p>
          <a:p>
            <a:pPr>
              <a:buFontTx/>
              <a:buChar char="•"/>
            </a:pPr>
            <a:r>
              <a:rPr lang="en-US"/>
              <a:t>EPA mandate to build GHG inventory</a:t>
            </a:r>
          </a:p>
          <a:p>
            <a:pPr>
              <a:buFontTx/>
              <a:buChar char="•"/>
            </a:pPr>
            <a:r>
              <a:rPr lang="en-US"/>
              <a:t>Links to international programs (IGBP, IPCC, HTAP)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Examples of Coordinated Emissions Activities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351088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pic>
        <p:nvPicPr>
          <p:cNvPr id="26629" name="Picture 7" descr="neisgei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811213"/>
            <a:ext cx="30908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cems_wizard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250" y="811213"/>
            <a:ext cx="31115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ipcc_tfi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1675" y="811213"/>
            <a:ext cx="3362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geia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2938463"/>
            <a:ext cx="30908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beis.tif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6250" y="2938463"/>
            <a:ext cx="37544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cec.tif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3238" y="2871788"/>
            <a:ext cx="35607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edgar_htap.tif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750" y="4914900"/>
            <a:ext cx="335438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1" descr="epa_star_proposal.tif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6250" y="4746625"/>
            <a:ext cx="3194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8" descr="narsto.tif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88113" y="4746625"/>
            <a:ext cx="21923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51088" y="5268913"/>
            <a:ext cx="4462462" cy="892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1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rPr>
              <a:t>Research Progress</a:t>
            </a:r>
          </a:p>
        </p:txBody>
      </p:sp>
      <p:sp>
        <p:nvSpPr>
          <p:cNvPr id="28675" name="Title 1"/>
          <p:cNvSpPr>
            <a:spLocks noGrp="1"/>
          </p:cNvSpPr>
          <p:nvPr>
            <p:ph type="ctrTitle"/>
          </p:nvPr>
        </p:nvSpPr>
        <p:spPr>
          <a:xfrm>
            <a:off x="0" y="334963"/>
            <a:ext cx="9144000" cy="412750"/>
          </a:xfrm>
        </p:spPr>
        <p:txBody>
          <a:bodyPr/>
          <a:lstStyle/>
          <a:p>
            <a:pPr eaLnBrk="1" hangingPunct="1"/>
            <a:r>
              <a:rPr lang="en-US" sz="2000" b="1" smtClean="0">
                <a:ea typeface="Arial" pitchFamily="-110" charset="0"/>
                <a:cs typeface="Arial" pitchFamily="-110" charset="0"/>
              </a:rPr>
              <a:t>Suggestions to Guide this Initiative</a:t>
            </a:r>
            <a:endParaRPr lang="en-US" sz="2000" smtClean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9113" y="1006475"/>
            <a:ext cx="81057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Focus on research emission inventories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Do not interfere with regulatory inventory development process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Build on existing approaches to emissions development and observation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Facilitate new directions in collaborative emissions research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Adapt emission products for research community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Encourage active feedback between development and observation groups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Encourage multiple approaches to development and evaluation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Bring an openness to new findings and encourage sharing of results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Assess resources needed for collaborative efforts</a:t>
            </a:r>
          </a:p>
          <a:p>
            <a:pPr marL="233363" indent="-233363">
              <a:buFont typeface="Arial" pitchFamily="-110" charset="0"/>
              <a:buChar char="•"/>
            </a:pPr>
            <a:r>
              <a:rPr lang="en-US">
                <a:ea typeface="Arial" pitchFamily="-110" charset="0"/>
                <a:cs typeface="Arial" pitchFamily="-110" charset="0"/>
              </a:rPr>
              <a:t>Carry out periodic synthesis activities and progress assessments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351088" y="6581775"/>
            <a:ext cx="444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/>
              <a:t>First Workshop, 4 December 2009, NOAA DSRC, Boulder, CO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2655888" y="57150"/>
            <a:ext cx="3832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Arial" pitchFamily="-110" charset="0"/>
                <a:cs typeface="Arial" pitchFamily="-110" charset="0"/>
              </a:rPr>
              <a:t>Coordinated US Initiative on Emissions Research</a:t>
            </a:r>
            <a:endParaRPr lang="en-US" sz="1200" i="1"/>
          </a:p>
        </p:txBody>
      </p:sp>
      <p:sp>
        <p:nvSpPr>
          <p:cNvPr id="7" name="16-Point Star 6"/>
          <p:cNvSpPr/>
          <p:nvPr/>
        </p:nvSpPr>
        <p:spPr>
          <a:xfrm>
            <a:off x="0" y="4957763"/>
            <a:ext cx="2316163" cy="1673225"/>
          </a:xfrm>
          <a:prstGeom prst="star16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0090"/>
                </a:solidFill>
                <a:ea typeface="ＭＳ Ｐゴシック" pitchFamily="-110" charset="-128"/>
                <a:cs typeface="ＭＳ Ｐゴシック" pitchFamily="-110" charset="-128"/>
              </a:rPr>
              <a:t>Where We Are</a:t>
            </a:r>
          </a:p>
        </p:txBody>
      </p:sp>
      <p:cxnSp>
        <p:nvCxnSpPr>
          <p:cNvPr id="8" name="Straight Connector 7"/>
          <p:cNvCxnSpPr>
            <a:endCxn id="28" idx="3"/>
          </p:cNvCxnSpPr>
          <p:nvPr/>
        </p:nvCxnSpPr>
        <p:spPr>
          <a:xfrm flipV="1">
            <a:off x="2351088" y="5715000"/>
            <a:ext cx="4462462" cy="1588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6-Point Star 8"/>
          <p:cNvSpPr/>
          <p:nvPr/>
        </p:nvSpPr>
        <p:spPr>
          <a:xfrm>
            <a:off x="6792913" y="4851400"/>
            <a:ext cx="2316162" cy="1712913"/>
          </a:xfrm>
          <a:prstGeom prst="star16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8000"/>
                </a:solidFill>
                <a:ea typeface="ＭＳ Ｐゴシック" pitchFamily="-110" charset="-128"/>
                <a:cs typeface="ＭＳ Ｐゴシック" pitchFamily="-110" charset="-128"/>
              </a:rPr>
              <a:t>Where We Want to Go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398169" y="5061744"/>
            <a:ext cx="4159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97288" y="4479925"/>
            <a:ext cx="1749425" cy="37147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956050" y="4479925"/>
            <a:ext cx="1301750" cy="34925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1002</Words>
  <Application>Microsoft Macintosh PowerPoint</Application>
  <PresentationFormat>On-screen Show (4:3)</PresentationFormat>
  <Paragraphs>170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ＭＳ Ｐゴシック</vt:lpstr>
      <vt:lpstr>Calibri</vt:lpstr>
      <vt:lpstr>Office Theme</vt:lpstr>
      <vt:lpstr>Microsoft Excel 97 - 2004 Worksheet</vt:lpstr>
      <vt:lpstr>Coordinated US Initiative on Emissions Research Introduction and Goals</vt:lpstr>
      <vt:lpstr>Initiative Participants</vt:lpstr>
      <vt:lpstr>Motivation</vt:lpstr>
      <vt:lpstr>NOAA Emission Evaluation</vt:lpstr>
      <vt:lpstr>Issues that Limit Emissions Research</vt:lpstr>
      <vt:lpstr>Motivations for Collaborative Emissions Initiative</vt:lpstr>
      <vt:lpstr>Examples of Coordinated Emissions Activities</vt:lpstr>
      <vt:lpstr>Suggestions to Guide this Initiative</vt:lpstr>
    </vt:vector>
  </TitlesOfParts>
  <Company>NOAA ESRL 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Frost</dc:creator>
  <cp:lastModifiedBy>Gregory Frost</cp:lastModifiedBy>
  <cp:revision>296</cp:revision>
  <dcterms:created xsi:type="dcterms:W3CDTF">2009-12-04T15:29:11Z</dcterms:created>
  <dcterms:modified xsi:type="dcterms:W3CDTF">2009-12-04T15:29:25Z</dcterms:modified>
</cp:coreProperties>
</file>