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8" r:id="rId3"/>
    <p:sldId id="263" r:id="rId4"/>
    <p:sldId id="264" r:id="rId5"/>
    <p:sldId id="265" r:id="rId6"/>
    <p:sldId id="257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82" d="100"/>
          <a:sy n="82" d="100"/>
        </p:scale>
        <p:origin x="-1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60B33F87-04A0-2447-BF36-2BCF60C19D76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16660C3A-DF48-2A43-84D9-9111EF072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Trends…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F36718-D78D-A24F-8B03-C51B4A39A50B}" type="slidenum">
              <a:rPr lang="en-US" smtClean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2</a:t>
            </a:fld>
            <a:endParaRPr lang="en-US" smtClean="0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Enhance access to emission data sets and provide data processing tools that increase the usefulness of emissions data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Format transfer, for example ASCII to NetCDF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NetCDF files readers and visualization codes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Regridding tools for different scales: local –regional, and regional-global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Tools for calculating emission totals and statistics at different scales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Tools for emissions speciation: sectors and VOCs 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Visualization tools that are user-friendly</a:t>
            </a:r>
          </a:p>
          <a:p>
            <a:endParaRPr lang="en-US" smtClean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1C1E14-C6DA-964F-AF03-09479739D039}" type="slidenum">
              <a:rPr lang="en-US" smtClean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3</a:t>
            </a:fld>
            <a:endParaRPr lang="en-US" smtClean="0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Merged US Fossil Fuel Emissions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CO2 largest emitted component of fossil fuel combustion</a:t>
            </a:r>
          </a:p>
          <a:p>
            <a:pPr lvl="1">
              <a:buFontTx/>
              <a:buChar char="•"/>
            </a:pPr>
            <a:r>
              <a:rPr lang="en-US" smtClean="0"/>
              <a:t>Quantification more straightforward than other pollutants</a:t>
            </a:r>
          </a:p>
          <a:p>
            <a:pPr lvl="1">
              <a:buFontTx/>
              <a:buChar char="•"/>
            </a:pPr>
            <a:r>
              <a:rPr lang="en-US" smtClean="0"/>
              <a:t>Ratios of other pollutants to CO2: can be evaluated by observations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Merge criteria pollutant and CO2 inventories for different years</a:t>
            </a:r>
          </a:p>
          <a:p>
            <a:pPr lvl="1">
              <a:buFontTx/>
              <a:buChar char="•"/>
            </a:pPr>
            <a:r>
              <a:rPr lang="en-US" smtClean="0"/>
              <a:t>Start with county-level</a:t>
            </a:r>
          </a:p>
          <a:p>
            <a:pPr lvl="1">
              <a:buFontTx/>
              <a:buChar char="•"/>
            </a:pPr>
            <a:r>
              <a:rPr lang="en-US" smtClean="0"/>
              <a:t>Choose 2 or 3 different years to provide information on trends</a:t>
            </a:r>
          </a:p>
          <a:p>
            <a:pPr lvl="1">
              <a:buFontTx/>
              <a:buChar char="•"/>
            </a:pPr>
            <a:r>
              <a:rPr lang="en-US" smtClean="0"/>
              <a:t>Choose common grid for merged inventories for each year 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Evaluate merged inventory different years with combination of observations covering range of spatial and temporal scales</a:t>
            </a:r>
          </a:p>
          <a:p>
            <a:pPr lvl="1">
              <a:buFontTx/>
              <a:buChar char="•"/>
            </a:pPr>
            <a:r>
              <a:rPr lang="en-US" smtClean="0"/>
              <a:t>Satellite: columns of NO2, CO, CO2?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Regional to global (some individual sources)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Continuous, days - years</a:t>
            </a:r>
          </a:p>
          <a:p>
            <a:pPr lvl="1">
              <a:buFontTx/>
              <a:buChar char="•"/>
            </a:pPr>
            <a:r>
              <a:rPr lang="en-US" smtClean="0"/>
              <a:t>Networks: GMD baseline, towers and aircraft; PAMS, IMPROVE, …; roadside monitors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Local to regional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Continuous, hours - years</a:t>
            </a:r>
            <a:endParaRPr lang="en-US" smtClean="0">
              <a:ea typeface="ＭＳ Ｐゴシック" pitchFamily="-110" charset="-128"/>
            </a:endParaRPr>
          </a:p>
          <a:p>
            <a:pPr lvl="1">
              <a:buFontTx/>
              <a:buChar char="•"/>
            </a:pPr>
            <a:r>
              <a:rPr lang="en-US" smtClean="0"/>
              <a:t>Field campaigns: NOAA, NASA, etc.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Individual sources to urban areas</a:t>
            </a:r>
          </a:p>
          <a:p>
            <a:pPr lvl="2">
              <a:buFontTx/>
              <a:buChar char="•"/>
            </a:pPr>
            <a:r>
              <a:rPr lang="en-US" i="1" smtClean="0">
                <a:ea typeface="ＭＳ Ｐゴシック" pitchFamily="-110" charset="-128"/>
              </a:rPr>
              <a:t>Sporadic, minutes – days</a:t>
            </a:r>
            <a:endParaRPr lang="en-US" smtClean="0">
              <a:ea typeface="ＭＳ Ｐゴシック" pitchFamily="-110" charset="-128"/>
            </a:endParaRP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Using correlations with CO &amp; CO2, add other GHGs into merged pollutant inventory</a:t>
            </a:r>
          </a:p>
          <a:p>
            <a:endParaRPr lang="en-US" smtClean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761D9F-154D-5A47-B06D-E37AD360BFD8}" type="slidenum">
              <a:rPr lang="en-US" smtClean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4</a:t>
            </a:fld>
            <a:endParaRPr lang="en-US" smtClean="0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3. Assess importance of emission changes and emissions uncertainties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Emissions changes result from changes in economic activity or the application of control strategies.</a:t>
            </a:r>
          </a:p>
          <a:p>
            <a:pPr lvl="1">
              <a:buFontTx/>
              <a:buChar char="•"/>
            </a:pPr>
            <a:r>
              <a:rPr lang="en-US" smtClean="0"/>
              <a:t>Quantify impacts on secondary pollutants like ozone and PM</a:t>
            </a:r>
          </a:p>
          <a:p>
            <a:pPr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Quantitative uncertainties in emission inventories are not well known</a:t>
            </a:r>
          </a:p>
          <a:p>
            <a:pPr lvl="1">
              <a:buFontTx/>
              <a:buChar char="•"/>
            </a:pPr>
            <a:r>
              <a:rPr lang="en-US" smtClean="0"/>
              <a:t>Accuracy of emissions depends on specific application and pollutant</a:t>
            </a:r>
          </a:p>
          <a:p>
            <a:pPr lvl="1">
              <a:buFontTx/>
              <a:buChar char="•"/>
            </a:pPr>
            <a:r>
              <a:rPr lang="en-US" smtClean="0"/>
              <a:t>Evaluate uncertainty limits on emission inventories and impact on O3 and PM prediction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FF4B87-119F-374B-9BF9-D24B1578E2BB}" type="slidenum">
              <a:rPr lang="en-US" smtClean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5</a:t>
            </a:fld>
            <a:endParaRPr lang="en-US" smtClean="0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These come straight from the agenda…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But suggest we talk about specific proposed directions: see next few slides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Can we make some concrete progress on coordinated projects, even very limited ones, within short-term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Need to proceed in short-term with assumption of no additional funding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>
                <a:ea typeface="ＭＳ Ｐゴシック" pitchFamily="-110" charset="-128"/>
                <a:cs typeface="ＭＳ Ｐゴシック" pitchFamily="-110" charset="-128"/>
              </a:rPr>
              <a:t>New cooperative directions that individual groups would not have pursued on their own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A38F46-3C3D-2D49-ADFB-C40CAD988BAC}" type="slidenum">
              <a:rPr lang="en-US" smtClean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6</a:t>
            </a:fld>
            <a:endParaRPr lang="en-US" smtClean="0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8DAD6-86F6-444F-B6FB-04EF024EB5E9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FC4B-B22F-9B41-8CF4-F66E486BC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7109-0992-5944-9E18-09A66E743D0E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3FDE1-E4E1-194F-9E23-DF24F84F0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CA01C-476D-BC48-87DC-6566B0B12FAB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B8B17-175E-1749-AE91-7D92464AF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D8C06-6E42-2C4C-8F2A-6FF04B29C7A2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E1335-0B80-BB4E-A30E-199E6B317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7B4A2-6691-A548-9235-2BFF03FBF901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4E8FD-532B-FD4B-85C1-07C5C42CB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577F6-C8B0-8E40-8E41-BF0954D053CC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4504-60BE-2C44-B1EF-42B619102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6CBA-EFC1-2647-B9B4-F8AA01E31085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2165-1049-CA40-8E47-39677A5C0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9BA8-D382-EC40-8552-F6D4E4133B04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4039-2147-1C4B-9354-A849D1000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BE7C5-9CDC-2D4E-95FB-A9E68D01CC1C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83F8-55C7-194E-88B2-4FA003E5C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DC34C-33F0-0649-8F26-5C9FB7070A33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625A2-6AF7-3348-8EF1-B2BE4F1A8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C5B5E-5119-A940-9FB8-365B81C68712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BBC72-CCA0-4647-A269-68C578A6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7C5C96-6DE2-4A4D-B656-A2BC1E0775B3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CB16AF-B063-164E-98EC-3D84256A4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3697288" y="4479925"/>
            <a:ext cx="1749425" cy="371475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351088" y="5268913"/>
            <a:ext cx="4462462" cy="8921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 anchorCtr="1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Research Progress</a:t>
            </a:r>
          </a:p>
        </p:txBody>
      </p:sp>
      <p:sp>
        <p:nvSpPr>
          <p:cNvPr id="14340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671512"/>
          </a:xfrm>
        </p:spPr>
        <p:txBody>
          <a:bodyPr/>
          <a:lstStyle/>
          <a:p>
            <a:pPr eaLnBrk="1" hangingPunct="1"/>
            <a:r>
              <a:rPr lang="en-US" sz="2400" b="1" i="1" smtClean="0">
                <a:ea typeface="Arial" pitchFamily="-110" charset="0"/>
                <a:cs typeface="Arial" pitchFamily="-110" charset="0"/>
              </a:rPr>
              <a:t>Discussions of Coordinated Emissions Research</a:t>
            </a:r>
            <a:endParaRPr lang="en-US" sz="24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14341" name="TextBox 3"/>
          <p:cNvSpPr txBox="1">
            <a:spLocks noChangeArrowheads="1"/>
          </p:cNvSpPr>
          <p:nvPr/>
        </p:nvSpPr>
        <p:spPr bwMode="auto">
          <a:xfrm>
            <a:off x="519113" y="1006475"/>
            <a:ext cx="81057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33363" indent="-233363" algn="ctr"/>
            <a:r>
              <a:rPr lang="en-US" b="1">
                <a:ea typeface="Arial" pitchFamily="-110" charset="0"/>
                <a:cs typeface="Arial" pitchFamily="-110" charset="0"/>
              </a:rPr>
              <a:t>Suggestions to Guide this Initiative</a:t>
            </a:r>
            <a:endParaRPr lang="en-US">
              <a:ea typeface="Arial" pitchFamily="-110" charset="0"/>
              <a:cs typeface="Arial" pitchFamily="-110" charset="0"/>
            </a:endParaRP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Focus on research emission inventories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Do not interfere with regulatory inventory development process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Build on existing approaches to emissions development and observation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Facilitate new directions in collaborative emissions research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Adapt emission products for research community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Encourage active feedback between development and observation groups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Encourage multiple approaches to development and evaluation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Bring an openness to new findings and encourage sharing of results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Assess resources needed for collaborative efforts</a:t>
            </a:r>
          </a:p>
          <a:p>
            <a:pPr marL="233363" indent="-233363">
              <a:buFont typeface="Arial" pitchFamily="-110" charset="0"/>
              <a:buChar char="•"/>
            </a:pPr>
            <a:r>
              <a:rPr lang="en-US">
                <a:ea typeface="Arial" pitchFamily="-110" charset="0"/>
                <a:cs typeface="Arial" pitchFamily="-110" charset="0"/>
              </a:rPr>
              <a:t>Carry out periodic synthesis activities and progress assessments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7" name="16-Point Star 6"/>
          <p:cNvSpPr/>
          <p:nvPr/>
        </p:nvSpPr>
        <p:spPr>
          <a:xfrm>
            <a:off x="0" y="4957763"/>
            <a:ext cx="2316163" cy="1673225"/>
          </a:xfrm>
          <a:prstGeom prst="star16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000090"/>
                </a:solidFill>
              </a:rPr>
              <a:t>Where We Are</a:t>
            </a:r>
          </a:p>
        </p:txBody>
      </p:sp>
      <p:cxnSp>
        <p:nvCxnSpPr>
          <p:cNvPr id="8" name="Straight Connector 7"/>
          <p:cNvCxnSpPr>
            <a:endCxn id="28" idx="3"/>
          </p:cNvCxnSpPr>
          <p:nvPr/>
        </p:nvCxnSpPr>
        <p:spPr>
          <a:xfrm flipV="1">
            <a:off x="2351088" y="5715000"/>
            <a:ext cx="4462462" cy="1588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6-Point Star 8"/>
          <p:cNvSpPr/>
          <p:nvPr/>
        </p:nvSpPr>
        <p:spPr>
          <a:xfrm>
            <a:off x="6792913" y="4851400"/>
            <a:ext cx="2316162" cy="1712913"/>
          </a:xfrm>
          <a:prstGeom prst="star16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008000"/>
                </a:solidFill>
              </a:rPr>
              <a:t>Where We Want to Go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398169" y="5061744"/>
            <a:ext cx="4159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ight Arrow 25"/>
          <p:cNvSpPr/>
          <p:nvPr/>
        </p:nvSpPr>
        <p:spPr>
          <a:xfrm>
            <a:off x="3956050" y="4479925"/>
            <a:ext cx="1301750" cy="34925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Some Proposed Goals for this Initiative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6" name="Oval 5"/>
          <p:cNvSpPr/>
          <p:nvPr/>
        </p:nvSpPr>
        <p:spPr>
          <a:xfrm>
            <a:off x="395288" y="868363"/>
            <a:ext cx="3562350" cy="16732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Enhance access </a:t>
            </a:r>
            <a:r>
              <a:rPr lang="en-US" dirty="0">
                <a:solidFill>
                  <a:schemeClr val="tx1"/>
                </a:solidFill>
              </a:rPr>
              <a:t>to and usefulness of emissions data</a:t>
            </a:r>
          </a:p>
        </p:txBody>
      </p:sp>
      <p:sp>
        <p:nvSpPr>
          <p:cNvPr id="7" name="Oval 6"/>
          <p:cNvSpPr/>
          <p:nvPr/>
        </p:nvSpPr>
        <p:spPr>
          <a:xfrm>
            <a:off x="5260975" y="869950"/>
            <a:ext cx="3562350" cy="16732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Evaluate inventories </a:t>
            </a:r>
            <a:r>
              <a:rPr lang="en-US" dirty="0">
                <a:solidFill>
                  <a:srgbClr val="000000"/>
                </a:solidFill>
              </a:rPr>
              <a:t>using multiple top-down methods</a:t>
            </a:r>
          </a:p>
        </p:txBody>
      </p:sp>
      <p:sp>
        <p:nvSpPr>
          <p:cNvPr id="9" name="Oval 8"/>
          <p:cNvSpPr/>
          <p:nvPr/>
        </p:nvSpPr>
        <p:spPr>
          <a:xfrm>
            <a:off x="5260975" y="4360863"/>
            <a:ext cx="3563938" cy="167163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Encourage exchange </a:t>
            </a:r>
            <a:r>
              <a:rPr lang="en-US" dirty="0">
                <a:solidFill>
                  <a:srgbClr val="000000"/>
                </a:solidFill>
              </a:rPr>
              <a:t>between evaluation and development communities</a:t>
            </a:r>
          </a:p>
        </p:txBody>
      </p:sp>
      <p:sp>
        <p:nvSpPr>
          <p:cNvPr id="10" name="Oval 9"/>
          <p:cNvSpPr/>
          <p:nvPr/>
        </p:nvSpPr>
        <p:spPr>
          <a:xfrm>
            <a:off x="395288" y="4360863"/>
            <a:ext cx="3562350" cy="16716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Investigate impacts </a:t>
            </a:r>
            <a:r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of emissions on AQ and climate</a:t>
            </a:r>
          </a:p>
        </p:txBody>
      </p:sp>
      <p:cxnSp>
        <p:nvCxnSpPr>
          <p:cNvPr id="26" name="Straight Arrow Connector 25"/>
          <p:cNvCxnSpPr>
            <a:stCxn id="6" idx="6"/>
            <a:endCxn id="7" idx="2"/>
          </p:cNvCxnSpPr>
          <p:nvPr/>
        </p:nvCxnSpPr>
        <p:spPr>
          <a:xfrm>
            <a:off x="3957638" y="1704975"/>
            <a:ext cx="1303337" cy="1588"/>
          </a:xfrm>
          <a:prstGeom prst="straightConnector1">
            <a:avLst/>
          </a:prstGeom>
          <a:ln w="63500">
            <a:solidFill>
              <a:srgbClr val="00009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4"/>
            <a:endCxn id="9" idx="0"/>
          </p:cNvCxnSpPr>
          <p:nvPr/>
        </p:nvCxnSpPr>
        <p:spPr>
          <a:xfrm rot="16200000" flipH="1">
            <a:off x="6134100" y="3451225"/>
            <a:ext cx="1817688" cy="1588"/>
          </a:xfrm>
          <a:prstGeom prst="straightConnector1">
            <a:avLst/>
          </a:prstGeom>
          <a:ln w="63500">
            <a:solidFill>
              <a:srgbClr val="00009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10" idx="6"/>
          </p:cNvCxnSpPr>
          <p:nvPr/>
        </p:nvCxnSpPr>
        <p:spPr>
          <a:xfrm rot="10800000">
            <a:off x="3957638" y="5197475"/>
            <a:ext cx="1303337" cy="1588"/>
          </a:xfrm>
          <a:prstGeom prst="straightConnector1">
            <a:avLst/>
          </a:prstGeom>
          <a:ln w="63500">
            <a:solidFill>
              <a:srgbClr val="00009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0"/>
            <a:endCxn id="6" idx="4"/>
          </p:cNvCxnSpPr>
          <p:nvPr/>
        </p:nvCxnSpPr>
        <p:spPr>
          <a:xfrm rot="5400000" flipH="1" flipV="1">
            <a:off x="1267619" y="3452019"/>
            <a:ext cx="1819275" cy="1587"/>
          </a:xfrm>
          <a:prstGeom prst="straightConnector1">
            <a:avLst/>
          </a:prstGeom>
          <a:ln w="63500">
            <a:solidFill>
              <a:srgbClr val="00009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2820988" y="2541588"/>
            <a:ext cx="2987675" cy="18192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r>
              <a:rPr lang="en-US" b="1" i="1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Spatial extent:</a:t>
            </a:r>
          </a:p>
          <a:p>
            <a:r>
              <a:rPr lang="en-US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US or North America</a:t>
            </a:r>
          </a:p>
          <a:p>
            <a:r>
              <a:rPr lang="en-US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Parallel regional efforts</a:t>
            </a:r>
          </a:p>
          <a:p>
            <a:r>
              <a:rPr lang="en-US" b="1" i="1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Temporal extent:</a:t>
            </a:r>
          </a:p>
          <a:p>
            <a:r>
              <a:rPr lang="en-US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Most recent 20-30 years</a:t>
            </a:r>
          </a:p>
          <a:p>
            <a:r>
              <a:rPr lang="en-US">
                <a:solidFill>
                  <a:schemeClr val="tx1"/>
                </a:solidFill>
                <a:ea typeface="ＭＳ Ｐゴシック" pitchFamily="-110" charset="-128"/>
                <a:cs typeface="ＭＳ Ｐゴシック" pitchFamily="-110" charset="-128"/>
              </a:rPr>
              <a:t>Evaluate 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Straw-man Proposals for Short-term Goals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6" name="Oval 5"/>
          <p:cNvSpPr/>
          <p:nvPr/>
        </p:nvSpPr>
        <p:spPr>
          <a:xfrm>
            <a:off x="233363" y="2509838"/>
            <a:ext cx="3035300" cy="17430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Enhance access </a:t>
            </a:r>
            <a:r>
              <a:rPr lang="en-US" dirty="0">
                <a:solidFill>
                  <a:schemeClr val="tx1"/>
                </a:solidFill>
              </a:rPr>
              <a:t>to and usefulness of emissions data</a:t>
            </a:r>
          </a:p>
        </p:txBody>
      </p:sp>
      <p:sp>
        <p:nvSpPr>
          <p:cNvPr id="10" name="Left Brace 9"/>
          <p:cNvSpPr/>
          <p:nvPr/>
        </p:nvSpPr>
        <p:spPr>
          <a:xfrm>
            <a:off x="3505200" y="1054100"/>
            <a:ext cx="688975" cy="501967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Left Arrow Callout 10"/>
          <p:cNvSpPr/>
          <p:nvPr/>
        </p:nvSpPr>
        <p:spPr>
          <a:xfrm>
            <a:off x="4003675" y="1239838"/>
            <a:ext cx="4910138" cy="2292350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Data access and consistency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Data clearinghouse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Inventories for multiple years with consistent methodology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Inventories for different sectors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Inventories for different regions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Input data (activities, EFs, land-use)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Observations data for evaluations</a:t>
            </a:r>
          </a:p>
        </p:txBody>
      </p:sp>
      <p:sp>
        <p:nvSpPr>
          <p:cNvPr id="12" name="Left Arrow Callout 11"/>
          <p:cNvSpPr/>
          <p:nvPr/>
        </p:nvSpPr>
        <p:spPr>
          <a:xfrm>
            <a:off x="4003675" y="4037013"/>
            <a:ext cx="4910138" cy="2036762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Data usefulness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Format transfer tools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File readers 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Regridding and extraction tools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Analysis and statistical tools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Speciation tools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Visualization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Straw-man Proposals for Short-term Goals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11" name="Oval 10"/>
          <p:cNvSpPr/>
          <p:nvPr/>
        </p:nvSpPr>
        <p:spPr>
          <a:xfrm>
            <a:off x="247650" y="1524000"/>
            <a:ext cx="3562350" cy="16732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Evaluate inventories </a:t>
            </a:r>
            <a:r>
              <a:rPr lang="en-US" dirty="0">
                <a:solidFill>
                  <a:srgbClr val="000000"/>
                </a:solidFill>
              </a:rPr>
              <a:t>using multiple top-down methods</a:t>
            </a:r>
          </a:p>
        </p:txBody>
      </p:sp>
      <p:sp>
        <p:nvSpPr>
          <p:cNvPr id="12" name="Oval 11"/>
          <p:cNvSpPr/>
          <p:nvPr/>
        </p:nvSpPr>
        <p:spPr>
          <a:xfrm>
            <a:off x="246063" y="3721100"/>
            <a:ext cx="3563937" cy="16716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Encourage exchange </a:t>
            </a:r>
            <a:r>
              <a:rPr lang="en-US" dirty="0">
                <a:solidFill>
                  <a:srgbClr val="000000"/>
                </a:solidFill>
              </a:rPr>
              <a:t>between evaluation and development communities</a:t>
            </a:r>
          </a:p>
        </p:txBody>
      </p:sp>
      <p:cxnSp>
        <p:nvCxnSpPr>
          <p:cNvPr id="13" name="Straight Arrow Connector 12"/>
          <p:cNvCxnSpPr>
            <a:stCxn id="11" idx="4"/>
            <a:endCxn id="12" idx="0"/>
          </p:cNvCxnSpPr>
          <p:nvPr/>
        </p:nvCxnSpPr>
        <p:spPr>
          <a:xfrm rot="5400000">
            <a:off x="1766887" y="3459163"/>
            <a:ext cx="523875" cy="0"/>
          </a:xfrm>
          <a:prstGeom prst="straightConnector1">
            <a:avLst/>
          </a:prstGeom>
          <a:ln w="63500">
            <a:solidFill>
              <a:srgbClr val="00009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Left Arrow Callout 14"/>
          <p:cNvSpPr/>
          <p:nvPr/>
        </p:nvSpPr>
        <p:spPr>
          <a:xfrm>
            <a:off x="4003675" y="866775"/>
            <a:ext cx="4910138" cy="1811338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Evaluate merged inventory of criteria pollutants and CO</a:t>
            </a:r>
            <a:r>
              <a:rPr lang="en-US" b="1" baseline="-25000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2</a:t>
            </a:r>
          </a:p>
          <a:p>
            <a:pP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Carry out merge for several key years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Add other </a:t>
            </a:r>
            <a:r>
              <a:rPr lang="en-US" dirty="0" err="1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GHGs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to merged inventory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Temporal variations: annual, seasonal, day-of-week, diurnal</a:t>
            </a:r>
          </a:p>
        </p:txBody>
      </p:sp>
      <p:sp>
        <p:nvSpPr>
          <p:cNvPr id="19" name="Left Arrow Callout 18"/>
          <p:cNvSpPr/>
          <p:nvPr/>
        </p:nvSpPr>
        <p:spPr>
          <a:xfrm>
            <a:off x="4022725" y="3032125"/>
            <a:ext cx="4891088" cy="1928813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Evaluate speciation of US sources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VOCs and PM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Urban, industrial, agriculture, BB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Variability between individuals in each source type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Temporal variability of source types</a:t>
            </a:r>
          </a:p>
        </p:txBody>
      </p:sp>
      <p:sp>
        <p:nvSpPr>
          <p:cNvPr id="26" name="Left Brace 25"/>
          <p:cNvSpPr/>
          <p:nvPr/>
        </p:nvSpPr>
        <p:spPr>
          <a:xfrm>
            <a:off x="3619500" y="747713"/>
            <a:ext cx="688975" cy="55038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Left Arrow Callout 26"/>
          <p:cNvSpPr/>
          <p:nvPr/>
        </p:nvSpPr>
        <p:spPr>
          <a:xfrm>
            <a:off x="4043363" y="5108575"/>
            <a:ext cx="4889500" cy="1143000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Evaluate consistency in emissions of aerosol and ozone precursors </a:t>
            </a:r>
          </a:p>
          <a:p>
            <a:pP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Differences for different 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Straw-man Proposals for Short-term Goals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21507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21508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8" name="Oval 7"/>
          <p:cNvSpPr/>
          <p:nvPr/>
        </p:nvSpPr>
        <p:spPr>
          <a:xfrm>
            <a:off x="142875" y="2592388"/>
            <a:ext cx="3362325" cy="16732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Investigate impacts </a:t>
            </a:r>
            <a:r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of emissions on AQ and climate</a:t>
            </a:r>
          </a:p>
        </p:txBody>
      </p:sp>
      <p:sp>
        <p:nvSpPr>
          <p:cNvPr id="9" name="Left Brace 8"/>
          <p:cNvSpPr/>
          <p:nvPr/>
        </p:nvSpPr>
        <p:spPr>
          <a:xfrm>
            <a:off x="3505200" y="747713"/>
            <a:ext cx="688975" cy="58340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Left Arrow Callout 9"/>
          <p:cNvSpPr/>
          <p:nvPr/>
        </p:nvSpPr>
        <p:spPr>
          <a:xfrm>
            <a:off x="4022725" y="747713"/>
            <a:ext cx="4910138" cy="2087562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Impacts of emission changes</a:t>
            </a:r>
            <a:endParaRPr lang="en-US" b="1" baseline="-25000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Emission changes: economic activity, control strategies, land-use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Quantify impacts on AQ &amp; climate  prediction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Do observations confirm predicted AQ &amp; climate changes?</a:t>
            </a:r>
          </a:p>
        </p:txBody>
      </p:sp>
      <p:sp>
        <p:nvSpPr>
          <p:cNvPr id="11" name="Left Arrow Callout 10"/>
          <p:cNvSpPr/>
          <p:nvPr/>
        </p:nvSpPr>
        <p:spPr>
          <a:xfrm>
            <a:off x="4032250" y="2992438"/>
            <a:ext cx="4911725" cy="1462087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Impacts of emission uncertainties</a:t>
            </a:r>
            <a:endParaRPr lang="en-US" b="1" baseline="-25000">
              <a:solidFill>
                <a:srgbClr val="000000"/>
              </a:solidFill>
              <a:ea typeface="ＭＳ Ｐゴシック" pitchFamily="-110" charset="-128"/>
              <a:cs typeface="ＭＳ Ｐゴシック" pitchFamily="-110" charset="-128"/>
            </a:endParaRP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Evaluate uncertainties in emission inventories at different scales</a:t>
            </a:r>
          </a:p>
          <a:p>
            <a:pPr>
              <a:buFont typeface="Arial" pitchFamily="-110" charset="0"/>
              <a:buChar char="•"/>
            </a:pPr>
            <a:r>
              <a:rPr lang="en-US">
                <a:solidFill>
                  <a:srgbClr val="000000"/>
                </a:solidFill>
                <a:ea typeface="ＭＳ Ｐゴシック" pitchFamily="-110" charset="-128"/>
                <a:cs typeface="ＭＳ Ｐゴシック" pitchFamily="-110" charset="-128"/>
              </a:rPr>
              <a:t>Quantify impacts on AQ &amp; climate prediction</a:t>
            </a:r>
          </a:p>
        </p:txBody>
      </p:sp>
      <p:sp>
        <p:nvSpPr>
          <p:cNvPr id="12" name="Left Arrow Callout 11"/>
          <p:cNvSpPr/>
          <p:nvPr/>
        </p:nvSpPr>
        <p:spPr>
          <a:xfrm>
            <a:off x="4022725" y="4627563"/>
            <a:ext cx="4910138" cy="1825625"/>
          </a:xfrm>
          <a:prstGeom prst="leftArrowCallout">
            <a:avLst>
              <a:gd name="adj1" fmla="val 13801"/>
              <a:gd name="adj2" fmla="val 15668"/>
              <a:gd name="adj3" fmla="val 25000"/>
              <a:gd name="adj4" fmla="val 8316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Impacts of spatial variability of emissions</a:t>
            </a:r>
            <a:endParaRPr lang="en-US" b="1" baseline="-2500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Source and speciation variations for different regions</a:t>
            </a:r>
          </a:p>
          <a:p>
            <a:pPr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Observe and quantify impacts on AQ &amp; climate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Questions to Guide Discussions (from the Agenda)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0" y="747713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pitchFamily="-110" charset="0"/>
              <a:buChar char="•"/>
            </a:pPr>
            <a:r>
              <a:rPr lang="en-US"/>
              <a:t>What are short-term (6 months, 1 year, 2 years, 3 years) goals with well-defined limits that could be achieved by this collaboration?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What inventory products are needed/desired that are not available now, and what are the key characteristics needed to improve research and assessment activities? Dimensions of these questions include: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Focus on emissions only or also drivers?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Timescales?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Sectoral coverage?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Update frequency?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Is this a repository, an analysis effort, and/or a data production effort?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Target resolution?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Species: multi-pollutant approaches, air quality, greenhouse gases, toxics?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What evaluation approaches show the most promise? How can we make better use of observational resources?  What observations are most needed? 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What is the next step? 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White paper?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Proposal? </a:t>
            </a:r>
          </a:p>
          <a:p>
            <a:pPr lvl="2">
              <a:buFont typeface="Arial" pitchFamily="-110" charset="0"/>
              <a:buChar char="•"/>
            </a:pPr>
            <a:r>
              <a:rPr lang="en-US"/>
              <a:t>Are funding agencies willing to support this activity?</a:t>
            </a:r>
          </a:p>
          <a:p>
            <a:pPr lvl="2">
              <a:buFont typeface="Arial" pitchFamily="-110" charset="0"/>
              <a:buChar char="•"/>
            </a:pPr>
            <a:r>
              <a:rPr lang="en-US"/>
              <a:t>What can we do within our own agencies to promote this activity?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Follow-up meeting focusing on specific issues?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1088</Words>
  <Application>Microsoft Macintosh PowerPoint</Application>
  <PresentationFormat>On-screen Show (4:3)</PresentationFormat>
  <Paragraphs>140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Calibri</vt:lpstr>
      <vt:lpstr>Office Theme</vt:lpstr>
      <vt:lpstr>Discussions of Coordinated Emissions Research</vt:lpstr>
      <vt:lpstr>Some Proposed Goals for this Initiative</vt:lpstr>
      <vt:lpstr>Straw-man Proposals for Short-term Goals</vt:lpstr>
      <vt:lpstr>Straw-man Proposals for Short-term Goals</vt:lpstr>
      <vt:lpstr>Straw-man Proposals for Short-term Goals</vt:lpstr>
      <vt:lpstr>Questions to Guide Discussions (from the Agenda)</vt:lpstr>
    </vt:vector>
  </TitlesOfParts>
  <Company>NOAA ESRL 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Gregory Frost</dc:creator>
  <cp:lastModifiedBy>Gregory Frost</cp:lastModifiedBy>
  <cp:revision>156</cp:revision>
  <dcterms:created xsi:type="dcterms:W3CDTF">2009-12-04T15:23:17Z</dcterms:created>
  <dcterms:modified xsi:type="dcterms:W3CDTF">2009-12-04T15:23:45Z</dcterms:modified>
</cp:coreProperties>
</file>