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2" r:id="rId4"/>
    <p:sldMasterId id="2147483714" r:id="rId5"/>
  </p:sldMasterIdLst>
  <p:notesMasterIdLst>
    <p:notesMasterId r:id="rId13"/>
  </p:notesMasterIdLst>
  <p:sldIdLst>
    <p:sldId id="256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9BBB59"/>
    <a:srgbClr val="C0504D"/>
    <a:srgbClr val="FFC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32B300-1F5C-407A-BC6A-1D4672923E1C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325D8F-F6DD-43C8-96CC-B71C6EAF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2372A-34F5-4D9A-A619-7252755BC1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AC44-1283-431A-9191-3E5D8FB214BB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87DD-933E-4B69-827B-37004DADE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33B5-D1A3-43A7-BAFF-DB676B2AA977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92B5-5241-46C1-B6A0-FE19F369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9E4F-1177-4983-9E07-03804D2CBD16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BA94-ACF3-458B-9EA9-B5F94DD24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5873-9BC2-42A0-B90A-AB958FEF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0FEB-9981-42D0-91A9-49FF60DE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EB08-25DF-43E9-89FF-572CD4342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9A7B-B924-4C05-96AE-794281A28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0CD5-1B99-4A01-87F2-EB3849DEF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2B4DA-4F80-4307-8219-CAA09543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AF66-7888-4B69-BFBB-7693AED7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CB78-EAD0-4DE8-9EB1-BC55892E9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9DDE-6479-4DE5-ABEE-6D314C3BE72B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362F-7A4E-4E5B-BF33-6B782E59F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BD61-02AC-466B-AADA-D87FDF256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4E1C-7657-4F8C-BD5F-45CC28B7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3C5E-F10B-412C-82D6-84D9F1BD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9AD90-7796-4045-858E-566221AB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9E51-4EBD-45E5-8740-CF7FC90D8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FCFA-A232-4AB3-B965-A8DA401DA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8BE84-3558-4302-9CF6-272A93AE7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5292-275E-4C90-885D-85EBC4497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030F-B610-43F1-BF7E-BE25C0E0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1EFE-032D-4EF5-AEA2-69D65198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C605-9543-4A9F-80D8-0A96F2CCDD07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D6A8-EC1F-4EBE-A165-2402FEB46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5902-A322-4007-892B-E482F0473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5480-A12F-435D-858A-91B22FF0B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0B35-E932-4AAE-88E1-48A47588C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9F29-D132-48D8-A66A-552CA5D13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78C6-BBE4-4EE3-A75C-5494317A9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E14C-8247-4B20-9CFC-73DEA99C8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FFF9-63AE-45C9-80B7-C21731144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F302-1E3F-45C7-8E4E-02A52373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71C1-816C-42EC-8432-A77D6852F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C14E-2365-4F5B-A342-60922E1A3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4EAF-85C6-4E2B-8538-256F2E541A10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953B-38AC-4E9F-B96A-73E2DD6E6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DA6E-0C12-48F7-81E2-70C11278B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0754-AD84-4E89-A8D3-AF5B60EA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3BA8-7A40-46DE-AAA4-53E49149B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B1B0-34A1-46F2-B7E2-BD0A48A8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FA09-35BD-4553-B780-7D66C56F4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58D8-D5EB-4347-9300-B09C0E559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ED2B-1572-4AFA-8D98-4A2F8C445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5F4F-C763-446C-A2B7-192607E4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4F5B-F6A3-4BF4-ADCD-C8803B068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A68C-882B-4EC3-B733-E9E4D78C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E72E-65D0-49D8-B2F5-72FFD4F9B75E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A0DE-B863-4753-9FBE-EF7E955A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A65F-A29A-452C-AF7D-7825E822A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600C-89C1-4300-99BB-7F9D67FAA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EA95-64A7-48F9-AE71-81F707B2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BD6F-BCC6-4C14-B2C8-BA965054A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7E1C-A557-4FCF-8467-3DE8939A7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978D-4ABA-48D9-AFAE-AED139ED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5388-C3AD-41E4-9A87-D06905302C67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F965-BEFA-4245-BCB4-C915B30C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D50B-A1D6-4F46-83B3-4993AD4FEE95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159A-CB5C-4A9F-B5B9-A36583C47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1E40-8356-4442-91D4-F512D469E660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8286-F5A0-43D4-8BDC-52B5FAD2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F0B7-045F-4D50-BA3C-AF8FA8E595EF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A139-D66F-4B21-914E-7A489F2C3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11A61-F8B1-46CB-9D79-24E8FD1DEBF7}" type="datetimeFigureOut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789AD-AEA8-46F9-B76F-60229DD48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5EC3FC-ABB2-48E0-B19B-A8A94EE45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9223783-7895-4A84-90B3-476A2C6C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ED4B94-A304-45BC-9290-F7CF112A0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A8B082-C376-4A05-9D91-C6D4F3E729D9}" type="datetime1">
              <a:rPr lang="en-US"/>
              <a:pPr>
                <a:defRPr/>
              </a:pPr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47FECB-DED2-473D-B209-378F58760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isc.sci.gsfc.nasa.gov/giovanni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hyperlink" Target="http://webapps.datafed.net/AQ_uFIND.aspx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://ww10.geoenterpriselab.com/" TargetMode="External"/><Relationship Id="rId17" Type="http://schemas.openxmlformats.org/officeDocument/2006/relationships/hyperlink" Target="http://geossregistries.info/holdings.htm" TargetMode="External"/><Relationship Id="rId25" Type="http://schemas.openxmlformats.org/officeDocument/2006/relationships/hyperlink" Target="http://www.geowebportal.org/web/guest/home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15.jpeg"/><Relationship Id="rId20" Type="http://schemas.openxmlformats.org/officeDocument/2006/relationships/image" Target="../media/image17.png"/><Relationship Id="rId29" Type="http://schemas.openxmlformats.org/officeDocument/2006/relationships/hyperlink" Target="http://geoss.esri.com/geoportal/catalog/main/home.p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://datafed.net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hyperlink" Target="http://geoaip-aq.wustl.edu/web/guest/csw-interactive-client" TargetMode="External"/><Relationship Id="rId28" Type="http://schemas.openxmlformats.org/officeDocument/2006/relationships/image" Target="../media/image21.png"/><Relationship Id="rId10" Type="http://schemas.openxmlformats.org/officeDocument/2006/relationships/hyperlink" Target="http://edac.unm.edu/" TargetMode="External"/><Relationship Id="rId19" Type="http://schemas.openxmlformats.org/officeDocument/2006/relationships/hyperlink" Target="http://clearinghouse.awcubed.com/cgi-bin/ch_query" TargetMode="External"/><Relationship Id="rId31" Type="http://schemas.openxmlformats.org/officeDocument/2006/relationships/hyperlink" Target="https://sites.google.com/site/geosspilot2/air-quality-and-health-working-group" TargetMode="External"/><Relationship Id="rId4" Type="http://schemas.openxmlformats.org/officeDocument/2006/relationships/hyperlink" Target="http://sedac.ciesin.columbia.edu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esa.int/" TargetMode="External"/><Relationship Id="rId22" Type="http://schemas.openxmlformats.org/officeDocument/2006/relationships/image" Target="../media/image18.png"/><Relationship Id="rId27" Type="http://schemas.openxmlformats.org/officeDocument/2006/relationships/hyperlink" Target="http://www.geoportal.org/web/guest/geo_home" TargetMode="External"/><Relationship Id="rId3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Emissions Information Infrastructures</a:t>
            </a:r>
            <a:br>
              <a:rPr lang="en-US" dirty="0" smtClean="0"/>
            </a:br>
            <a:r>
              <a:rPr lang="en-US" dirty="0" smtClean="0"/>
              <a:t>NEISGEI and GEOSS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Stefan Falke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Northrop Grumman 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Washington University in St. Louis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stefan.falke@gmail.com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8382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Objectives: 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standards-based access to distributed emission inventory data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tools for data processing and analysis 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means for sharing data &amp; tools 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contribute to community-based, collaborative environments (cyberinfrastructure)</a:t>
            </a:r>
            <a:endParaRPr lang="en-US" sz="1600" b="1">
              <a:solidFill>
                <a:srgbClr val="000000"/>
              </a:solidFill>
            </a:endParaRPr>
          </a:p>
          <a:p>
            <a:pPr lvl="1">
              <a:buFontTx/>
              <a:buChar char="•"/>
            </a:pPr>
            <a:endParaRPr lang="en-US" sz="8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Approach: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Create web services for accessing emissions related data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Create metadata and register datasets in common catalogs, provide standard interfaces for datasets, develop analysis services, and create service workflows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Create “mashup” applications for emissions analysis and visualization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Develop information exchange connections within service oriented frameworks and with Web 2.0 technologies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1" name="Picture 26"/>
          <p:cNvPicPr>
            <a:picLocks noChangeAspect="1" noChangeArrowheads="1"/>
          </p:cNvPicPr>
          <p:nvPr/>
        </p:nvPicPr>
        <p:blipFill>
          <a:blip r:embed="rId2" cstate="print"/>
          <a:srcRect l="5000" t="11845" r="52605" b="79585"/>
          <a:stretch>
            <a:fillRect/>
          </a:stretch>
        </p:blipFill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1"/>
          <p:cNvPicPr>
            <a:picLocks noChangeAspect="1" noChangeArrowheads="1"/>
          </p:cNvPicPr>
          <p:nvPr/>
        </p:nvPicPr>
        <p:blipFill>
          <a:blip r:embed="rId3" cstate="print"/>
          <a:srcRect t="10274" r="21414" b="4794"/>
          <a:stretch>
            <a:fillRect/>
          </a:stretch>
        </p:blipFill>
        <p:spPr bwMode="auto">
          <a:xfrm>
            <a:off x="5943600" y="4495800"/>
            <a:ext cx="2590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953000"/>
            <a:ext cx="3581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32"/>
          <p:cNvSpPr txBox="1">
            <a:spLocks noChangeArrowheads="1"/>
          </p:cNvSpPr>
          <p:nvPr/>
        </p:nvSpPr>
        <p:spPr bwMode="auto">
          <a:xfrm>
            <a:off x="7146925" y="45323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Mashups</a:t>
            </a:r>
          </a:p>
        </p:txBody>
      </p:sp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3733800" y="5943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Flows</a:t>
            </a:r>
          </a:p>
        </p:txBody>
      </p:sp>
      <p:pic>
        <p:nvPicPr>
          <p:cNvPr id="7176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200"/>
            <a:ext cx="251301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36"/>
          <p:cNvSpPr txBox="1">
            <a:spLocks noChangeArrowheads="1"/>
          </p:cNvSpPr>
          <p:nvPr/>
        </p:nvSpPr>
        <p:spPr bwMode="auto">
          <a:xfrm>
            <a:off x="1555750" y="49530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CC"/>
                </a:solidFill>
              </a:rPr>
              <a:t>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neisgei_geotag"/>
          <p:cNvPicPr>
            <a:picLocks noChangeAspect="1" noChangeArrowheads="1"/>
          </p:cNvPicPr>
          <p:nvPr/>
        </p:nvPicPr>
        <p:blipFill>
          <a:blip r:embed="rId3" cstate="print"/>
          <a:srcRect l="4903" t="1268"/>
          <a:stretch>
            <a:fillRect/>
          </a:stretch>
        </p:blipFill>
        <p:spPr bwMode="auto">
          <a:xfrm>
            <a:off x="990600" y="620713"/>
            <a:ext cx="73914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pPr eaLnBrk="1" hangingPunct="1"/>
            <a:r>
              <a:rPr lang="en-US" smtClean="0"/>
              <a:t>NEISGEI Portal – </a:t>
            </a:r>
            <a:r>
              <a:rPr lang="en-US" sz="2000" smtClean="0">
                <a:solidFill>
                  <a:srgbClr val="800000"/>
                </a:solidFill>
              </a:rPr>
              <a:t>www.neisgei.org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7010400" y="2209800"/>
            <a:ext cx="15652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RSS Aggregation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6553200" y="4800600"/>
            <a:ext cx="2344738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Delicious Database Access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3733800" y="6248400"/>
            <a:ext cx="201612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Tagging Portal Content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2698750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Summarizing External Analyses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381000" y="1524000"/>
            <a:ext cx="1998663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Summarizing Analyses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4038600" y="1371600"/>
            <a:ext cx="1141413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What’s New</a:t>
            </a:r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4191000" y="3352800"/>
            <a:ext cx="1270000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What’s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/>
              <a:t>A Global Earth Observation System of Systems (GEOSS) Vision for Connecting Air Quality Systems</a:t>
            </a:r>
          </a:p>
        </p:txBody>
      </p:sp>
      <p:pic>
        <p:nvPicPr>
          <p:cNvPr id="1024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33462"/>
            <a:ext cx="6719888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430E4-F461-4356-927A-CC29FE9AAB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325" y="1828800"/>
            <a:ext cx="1828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83" name="TextBox 43"/>
          <p:cNvSpPr txBox="1">
            <a:spLocks noChangeArrowheads="1"/>
          </p:cNvSpPr>
          <p:nvPr/>
        </p:nvSpPr>
        <p:spPr bwMode="auto">
          <a:xfrm>
            <a:off x="3870325" y="18288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GEOSS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Common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46525" y="2743200"/>
            <a:ext cx="762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GEOSS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84725" y="2743200"/>
            <a:ext cx="762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GEOSS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Clearing-house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41925" y="1219200"/>
            <a:ext cx="3233738" cy="1371600"/>
            <a:chOff x="5241925" y="1219200"/>
            <a:chExt cx="3233738" cy="1371600"/>
          </a:xfrm>
        </p:grpSpPr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2800" y="1905000"/>
              <a:ext cx="11049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Box 29"/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703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Users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>
              <a:off x="6003925" y="1905000"/>
              <a:ext cx="1006475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5241925" y="1371600"/>
              <a:ext cx="762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GEO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Web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Portals</a:t>
              </a:r>
            </a:p>
          </p:txBody>
        </p:sp>
        <p:sp>
          <p:nvSpPr>
            <p:cNvPr id="11290" name="TextBox 66"/>
            <p:cNvSpPr txBox="1">
              <a:spLocks noChangeArrowheads="1"/>
            </p:cNvSpPr>
            <p:nvPr/>
          </p:nvSpPr>
          <p:spPr bwMode="auto">
            <a:xfrm>
              <a:off x="6324600" y="1219200"/>
              <a:ext cx="1447800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General search and use of GEOSS data and services</a:t>
              </a:r>
            </a:p>
          </p:txBody>
        </p:sp>
      </p:grpSp>
      <p:sp>
        <p:nvSpPr>
          <p:cNvPr id="11292" name="Title 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/>
          <a:lstStyle/>
          <a:p>
            <a:pPr algn="l"/>
            <a:r>
              <a:rPr lang="en-US" sz="2800" dirty="0" smtClean="0"/>
              <a:t>Air Quality Community Infrastructure </a:t>
            </a:r>
            <a:br>
              <a:rPr lang="en-US" sz="2800" dirty="0" smtClean="0"/>
            </a:br>
            <a:r>
              <a:rPr lang="en-US" sz="2800" dirty="0" smtClean="0"/>
              <a:t>evolving in the GEOSS </a:t>
            </a:r>
            <a:r>
              <a:rPr lang="en-US" sz="2800" dirty="0" smtClean="0"/>
              <a:t>Architecture Implementation Pilot</a:t>
            </a:r>
            <a:endParaRPr lang="en-US" sz="2800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5089525" y="2743200"/>
            <a:ext cx="3536950" cy="3048000"/>
            <a:chOff x="5089525" y="2743200"/>
            <a:chExt cx="3536950" cy="3048000"/>
          </a:xfrm>
        </p:grpSpPr>
        <p:sp>
          <p:nvSpPr>
            <p:cNvPr id="10" name="Rectangle 9"/>
            <p:cNvSpPr/>
            <p:nvPr/>
          </p:nvSpPr>
          <p:spPr>
            <a:xfrm>
              <a:off x="5622925" y="4495800"/>
              <a:ext cx="1371600" cy="609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AQ Web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Portals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22925" y="5181600"/>
              <a:ext cx="1371600" cy="609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Other Search Tools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6705600" y="2971800"/>
              <a:ext cx="8382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4" idx="0"/>
            </p:cNvCxnSpPr>
            <p:nvPr/>
          </p:nvCxnSpPr>
          <p:spPr>
            <a:xfrm rot="16200000" flipV="1">
              <a:off x="5851525" y="3276600"/>
              <a:ext cx="3048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1" idx="1"/>
            </p:cNvCxnSpPr>
            <p:nvPr/>
          </p:nvCxnSpPr>
          <p:spPr>
            <a:xfrm rot="10800000">
              <a:off x="5089525" y="3505200"/>
              <a:ext cx="533400" cy="198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V="1">
              <a:off x="4870450" y="3952875"/>
              <a:ext cx="120015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1" name="TextBox 67"/>
            <p:cNvSpPr txBox="1">
              <a:spLocks noChangeArrowheads="1"/>
            </p:cNvSpPr>
            <p:nvPr/>
          </p:nvSpPr>
          <p:spPr bwMode="auto">
            <a:xfrm>
              <a:off x="7239000" y="2819400"/>
              <a:ext cx="1387475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AQ-specific search and use of GEOSS data and services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622925" y="3733800"/>
              <a:ext cx="1371600" cy="609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AQ Web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Applications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7525" y="1828800"/>
            <a:ext cx="3275013" cy="4027488"/>
            <a:chOff x="517525" y="1828800"/>
            <a:chExt cx="3275013" cy="4027488"/>
          </a:xfrm>
        </p:grpSpPr>
        <p:sp>
          <p:nvSpPr>
            <p:cNvPr id="4" name="Rectangle 3"/>
            <p:cNvSpPr/>
            <p:nvPr/>
          </p:nvSpPr>
          <p:spPr>
            <a:xfrm>
              <a:off x="1431925" y="4343400"/>
              <a:ext cx="9906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AQ Databases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74725" y="1828800"/>
              <a:ext cx="2057400" cy="1600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8525" y="4876800"/>
              <a:ext cx="9906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AQ Data Brokers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3925" y="4876800"/>
              <a:ext cx="9906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Others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108325" y="2971800"/>
              <a:ext cx="68421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632619" y="4382294"/>
              <a:ext cx="838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2" name="TextBox 40"/>
            <p:cNvSpPr txBox="1">
              <a:spLocks noChangeArrowheads="1"/>
            </p:cNvSpPr>
            <p:nvPr/>
          </p:nvSpPr>
          <p:spPr bwMode="auto">
            <a:xfrm>
              <a:off x="746125" y="5486400"/>
              <a:ext cx="2590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Data Providers</a:t>
              </a:r>
            </a:p>
          </p:txBody>
        </p:sp>
        <p:sp>
          <p:nvSpPr>
            <p:cNvPr id="11286" name="TextBox 55"/>
            <p:cNvSpPr txBox="1">
              <a:spLocks noChangeArrowheads="1"/>
            </p:cNvSpPr>
            <p:nvPr/>
          </p:nvSpPr>
          <p:spPr bwMode="auto">
            <a:xfrm>
              <a:off x="974725" y="19050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Air Quality Community Catalog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7525" y="3200400"/>
              <a:ext cx="1066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Metadata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Registration Tools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36725" y="2590800"/>
              <a:ext cx="1066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Air Quality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Metadata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Registry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1509713" y="3886200"/>
              <a:ext cx="76041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2119313" y="4114800"/>
              <a:ext cx="121761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2DEA9-B0CC-4B26-A976-F81D30F056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325" y="1828800"/>
            <a:ext cx="1828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725" y="1828800"/>
            <a:ext cx="20574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08325" y="2971800"/>
            <a:ext cx="6842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705600" y="2971800"/>
            <a:ext cx="838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905000"/>
            <a:ext cx="1104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29"/>
          <p:cNvSpPr txBox="1">
            <a:spLocks noChangeArrowheads="1"/>
          </p:cNvSpPr>
          <p:nvPr/>
        </p:nvSpPr>
        <p:spPr bwMode="auto">
          <a:xfrm>
            <a:off x="7772400" y="1447800"/>
            <a:ext cx="70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Users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852488" y="4162425"/>
            <a:ext cx="3984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4525963" y="4068763"/>
            <a:ext cx="1789112" cy="893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5249863" y="3573462"/>
            <a:ext cx="609600" cy="473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477000" y="2133600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40"/>
          <p:cNvSpPr txBox="1">
            <a:spLocks noChangeArrowheads="1"/>
          </p:cNvSpPr>
          <p:nvPr/>
        </p:nvSpPr>
        <p:spPr bwMode="auto">
          <a:xfrm>
            <a:off x="609600" y="57912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Data Providers</a:t>
            </a:r>
          </a:p>
        </p:txBody>
      </p:sp>
      <p:sp>
        <p:nvSpPr>
          <p:cNvPr id="12301" name="TextBox 43"/>
          <p:cNvSpPr txBox="1">
            <a:spLocks noChangeArrowheads="1"/>
          </p:cNvSpPr>
          <p:nvPr/>
        </p:nvSpPr>
        <p:spPr bwMode="auto">
          <a:xfrm>
            <a:off x="3870325" y="18288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GEOSS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Common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12302" name="TextBox 55"/>
          <p:cNvSpPr txBox="1">
            <a:spLocks noChangeArrowheads="1"/>
          </p:cNvSpPr>
          <p:nvPr/>
        </p:nvSpPr>
        <p:spPr bwMode="auto">
          <a:xfrm>
            <a:off x="974725" y="1905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Air Quality Community Catalog</a:t>
            </a:r>
          </a:p>
        </p:txBody>
      </p:sp>
      <p:sp>
        <p:nvSpPr>
          <p:cNvPr id="12303" name="TextBox 66"/>
          <p:cNvSpPr txBox="1">
            <a:spLocks noChangeArrowheads="1"/>
          </p:cNvSpPr>
          <p:nvPr/>
        </p:nvSpPr>
        <p:spPr bwMode="auto">
          <a:xfrm>
            <a:off x="6324600" y="1219200"/>
            <a:ext cx="1371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alibri" pitchFamily="34" charset="0"/>
              </a:rPr>
              <a:t>General search and use of GEOSS data and services</a:t>
            </a:r>
          </a:p>
        </p:txBody>
      </p:sp>
      <p:sp>
        <p:nvSpPr>
          <p:cNvPr id="12304" name="TextBox 67"/>
          <p:cNvSpPr txBox="1">
            <a:spLocks noChangeArrowheads="1"/>
          </p:cNvSpPr>
          <p:nvPr/>
        </p:nvSpPr>
        <p:spPr bwMode="auto">
          <a:xfrm>
            <a:off x="7239000" y="2743200"/>
            <a:ext cx="1387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alibri" pitchFamily="34" charset="0"/>
              </a:rPr>
              <a:t>AQ-specific search and use of GEOSS data and services</a:t>
            </a:r>
          </a:p>
        </p:txBody>
      </p:sp>
      <p:sp>
        <p:nvSpPr>
          <p:cNvPr id="12305" name="Title 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/>
              <a:t>AIP-2 Implementations on the </a:t>
            </a:r>
            <a:br>
              <a:rPr lang="en-US" sz="3200" dirty="0" smtClean="0"/>
            </a:br>
            <a:r>
              <a:rPr lang="en-US" sz="3200" dirty="0" smtClean="0"/>
              <a:t>AIP Air Quality Community Infrastructure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16200000" flipV="1">
            <a:off x="1577976" y="3819525"/>
            <a:ext cx="6270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 flipH="1" flipV="1">
            <a:off x="2285207" y="3945731"/>
            <a:ext cx="882650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4460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TextBox 34"/>
          <p:cNvSpPr txBox="1">
            <a:spLocks noChangeArrowheads="1"/>
          </p:cNvSpPr>
          <p:nvPr/>
        </p:nvSpPr>
        <p:spPr bwMode="auto">
          <a:xfrm>
            <a:off x="2438400" y="4876800"/>
            <a:ext cx="5699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10253F"/>
                </a:solidFill>
                <a:latin typeface="Calibri" pitchFamily="34" charset="0"/>
                <a:hlinkClick r:id="rId4"/>
              </a:rPr>
              <a:t>SEDAC</a:t>
            </a:r>
            <a:endParaRPr lang="en-US" sz="11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23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TextBox 38"/>
          <p:cNvSpPr txBox="1">
            <a:spLocks noChangeArrowheads="1"/>
          </p:cNvSpPr>
          <p:nvPr/>
        </p:nvSpPr>
        <p:spPr bwMode="auto">
          <a:xfrm>
            <a:off x="1600200" y="4724400"/>
            <a:ext cx="669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10253F"/>
                </a:solidFill>
                <a:latin typeface="Calibri" pitchFamily="34" charset="0"/>
                <a:hlinkClick r:id="rId6"/>
              </a:rPr>
              <a:t>DataFed</a:t>
            </a:r>
            <a:endParaRPr lang="en-US" sz="11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23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029200"/>
            <a:ext cx="538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3" name="TextBox 42"/>
          <p:cNvSpPr txBox="1">
            <a:spLocks noChangeArrowheads="1"/>
          </p:cNvSpPr>
          <p:nvPr/>
        </p:nvSpPr>
        <p:spPr bwMode="auto">
          <a:xfrm>
            <a:off x="1735138" y="5413375"/>
            <a:ext cx="70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10253F"/>
                </a:solidFill>
                <a:latin typeface="Calibri" pitchFamily="34" charset="0"/>
                <a:hlinkClick r:id="rId8"/>
              </a:rPr>
              <a:t>Giovanni</a:t>
            </a:r>
            <a:endParaRPr lang="en-US" sz="11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2314" name="Picture 5"/>
          <p:cNvPicPr>
            <a:picLocks noChangeAspect="1" noChangeArrowheads="1"/>
          </p:cNvPicPr>
          <p:nvPr/>
        </p:nvPicPr>
        <p:blipFill>
          <a:blip r:embed="rId9" cstate="print"/>
          <a:srcRect l="5556" t="59238" r="63788" b="18591"/>
          <a:stretch>
            <a:fillRect/>
          </a:stretch>
        </p:blipFill>
        <p:spPr bwMode="auto">
          <a:xfrm>
            <a:off x="838200" y="4419600"/>
            <a:ext cx="4572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5" name="TextBox 46"/>
          <p:cNvSpPr txBox="1">
            <a:spLocks noChangeArrowheads="1"/>
          </p:cNvSpPr>
          <p:nvPr/>
        </p:nvSpPr>
        <p:spPr bwMode="auto">
          <a:xfrm>
            <a:off x="814388" y="4840288"/>
            <a:ext cx="501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10253F"/>
                </a:solidFill>
                <a:latin typeface="Calibri" pitchFamily="34" charset="0"/>
                <a:hlinkClick r:id="rId10"/>
              </a:rPr>
              <a:t>EDAC</a:t>
            </a:r>
            <a:endParaRPr lang="en-US" sz="11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2316" name="Picture 6"/>
          <p:cNvPicPr>
            <a:picLocks noChangeAspect="1" noChangeArrowheads="1"/>
          </p:cNvPicPr>
          <p:nvPr/>
        </p:nvPicPr>
        <p:blipFill>
          <a:blip r:embed="rId11" cstate="print"/>
          <a:srcRect l="53729" t="35741" r="10838" b="55704"/>
          <a:stretch>
            <a:fillRect/>
          </a:stretch>
        </p:blipFill>
        <p:spPr bwMode="auto">
          <a:xfrm>
            <a:off x="762000" y="5181600"/>
            <a:ext cx="9048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Rectangle 48"/>
          <p:cNvSpPr>
            <a:spLocks noChangeArrowheads="1"/>
          </p:cNvSpPr>
          <p:nvPr/>
        </p:nvSpPr>
        <p:spPr bwMode="auto">
          <a:xfrm>
            <a:off x="1030288" y="5419725"/>
            <a:ext cx="4429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10253F"/>
                </a:solidFill>
                <a:latin typeface="Calibri" pitchFamily="34" charset="0"/>
                <a:hlinkClick r:id="rId12"/>
              </a:rPr>
              <a:t>NGC</a:t>
            </a:r>
            <a:endParaRPr lang="en-US" sz="11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2318" name="Picture 7"/>
          <p:cNvPicPr>
            <a:picLocks noChangeAspect="1" noChangeArrowheads="1"/>
          </p:cNvPicPr>
          <p:nvPr/>
        </p:nvPicPr>
        <p:blipFill>
          <a:blip r:embed="rId13" cstate="print"/>
          <a:srcRect l="5089" t="16690" r="86966" b="15448"/>
          <a:stretch>
            <a:fillRect/>
          </a:stretch>
        </p:blipFill>
        <p:spPr bwMode="auto">
          <a:xfrm>
            <a:off x="2514600" y="5181600"/>
            <a:ext cx="377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9" name="Rectangle 50"/>
          <p:cNvSpPr>
            <a:spLocks noChangeArrowheads="1"/>
          </p:cNvSpPr>
          <p:nvPr/>
        </p:nvSpPr>
        <p:spPr bwMode="auto">
          <a:xfrm>
            <a:off x="2530475" y="5541963"/>
            <a:ext cx="404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10253F"/>
                </a:solidFill>
                <a:latin typeface="Calibri" pitchFamily="34" charset="0"/>
                <a:hlinkClick r:id="rId14"/>
              </a:rPr>
              <a:t>ESA</a:t>
            </a:r>
            <a:endParaRPr lang="en-US" sz="11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2320" name="Picture 91"/>
          <p:cNvPicPr>
            <a:picLocks noChangeAspect="1" noChangeArrowheads="1"/>
          </p:cNvPicPr>
          <p:nvPr/>
        </p:nvPicPr>
        <p:blipFill>
          <a:blip r:embed="rId15" cstate="print"/>
          <a:srcRect l="7620" t="7796" r="23396" b="35614"/>
          <a:stretch>
            <a:fillRect/>
          </a:stretch>
        </p:blipFill>
        <p:spPr bwMode="auto">
          <a:xfrm>
            <a:off x="228600" y="3048000"/>
            <a:ext cx="1398588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21" name="Picture 9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8800" y="2514600"/>
            <a:ext cx="906463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22" name="Picture 10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 l="21875" t="11089" r="25626"/>
          <a:stretch>
            <a:fillRect/>
          </a:stretch>
        </p:blipFill>
        <p:spPr bwMode="auto">
          <a:xfrm>
            <a:off x="4038600" y="2743200"/>
            <a:ext cx="533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9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4400" y="2819400"/>
            <a:ext cx="7604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11" descr="Screen shot 2009-10-26 at 9.13.42 PM.png">
            <a:hlinkClick r:id="rId21"/>
          </p:cNvPr>
          <p:cNvPicPr>
            <a:picLocks noChangeAspect="1"/>
          </p:cNvPicPr>
          <p:nvPr/>
        </p:nvPicPr>
        <p:blipFill>
          <a:blip r:embed="rId22" cstate="print"/>
          <a:srcRect t="16667" r="43088" b="42000"/>
          <a:stretch>
            <a:fillRect/>
          </a:stretch>
        </p:blipFill>
        <p:spPr bwMode="auto">
          <a:xfrm>
            <a:off x="5867400" y="3733800"/>
            <a:ext cx="22145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25" name="Picture 8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 l="16251" t="25681" r="17500" b="19066"/>
          <a:stretch>
            <a:fillRect/>
          </a:stretch>
        </p:blipFill>
        <p:spPr bwMode="auto">
          <a:xfrm>
            <a:off x="5943600" y="5105400"/>
            <a:ext cx="193357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26" name="Picture 2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 l="9091" r="9091"/>
          <a:stretch>
            <a:fillRect/>
          </a:stretch>
        </p:blipFill>
        <p:spPr bwMode="auto">
          <a:xfrm>
            <a:off x="5257800" y="1524000"/>
            <a:ext cx="914400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27" name="TextBox 75"/>
          <p:cNvSpPr txBox="1">
            <a:spLocks noChangeArrowheads="1"/>
          </p:cNvSpPr>
          <p:nvPr/>
        </p:nvSpPr>
        <p:spPr bwMode="auto">
          <a:xfrm>
            <a:off x="762000" y="1279525"/>
            <a:ext cx="2514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100+ data web service 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metadata registrations</a:t>
            </a:r>
          </a:p>
        </p:txBody>
      </p:sp>
      <p:pic>
        <p:nvPicPr>
          <p:cNvPr id="12328" name="Picture 3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 l="12698" r="12698"/>
          <a:stretch>
            <a:fillRect/>
          </a:stretch>
        </p:blipFill>
        <p:spPr bwMode="auto">
          <a:xfrm>
            <a:off x="5486400" y="1828800"/>
            <a:ext cx="914400" cy="74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29" name="Picture 4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 l="12500" t="7385" r="15167"/>
          <a:stretch>
            <a:fillRect/>
          </a:stretch>
        </p:blipFill>
        <p:spPr bwMode="auto">
          <a:xfrm>
            <a:off x="5638800" y="2286000"/>
            <a:ext cx="930275" cy="72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30" name="Rectangle 77"/>
          <p:cNvSpPr>
            <a:spLocks noChangeArrowheads="1"/>
          </p:cNvSpPr>
          <p:nvPr/>
        </p:nvSpPr>
        <p:spPr bwMode="auto">
          <a:xfrm>
            <a:off x="152400" y="6477000"/>
            <a:ext cx="632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AIP-2 Workspace: 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hlinkClick r:id="rId31"/>
              </a:rPr>
              <a:t>https://sites.google.com/site/geosspilot2/air-quality-and-health-working-group</a:t>
            </a:r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515FC-0E31-48A1-BDC5-60C8B3F0E4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819400" y="2514600"/>
            <a:ext cx="2971800" cy="2308225"/>
          </a:xfrm>
          <a:prstGeom prst="rect">
            <a:avLst/>
          </a:prstGeom>
          <a:solidFill>
            <a:srgbClr val="FFFF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</a:rPr>
              <a:t>Emissions Thread in AIP-3?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4000" dirty="0" smtClean="0"/>
              <a:t>GEO Air Quality Community of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B82D4-A6B1-4D45-8F3C-43776B7F67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66800" y="2743200"/>
            <a:ext cx="417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An Emissions </a:t>
            </a:r>
            <a:r>
              <a:rPr lang="en-US" dirty="0" smtClean="0"/>
              <a:t>Community </a:t>
            </a:r>
            <a:r>
              <a:rPr lang="en-US" dirty="0"/>
              <a:t>of Practice?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1" y="160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Brand new group aimed at providing a global forum for communication and collaboration among the many air quality projects and systems.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 define the direction / scenario / priorities for the upcoming Phase 3 of the GEO Architecture Implementation Pilot.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325</Words>
  <Application>Microsoft Office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Office Theme</vt:lpstr>
      <vt:lpstr>Default Design</vt:lpstr>
      <vt:lpstr>1_Default Design</vt:lpstr>
      <vt:lpstr>1_Office Theme</vt:lpstr>
      <vt:lpstr>2_Office Theme</vt:lpstr>
      <vt:lpstr>Emissions Information Infrastructures NEISGEI and GEOSS</vt:lpstr>
      <vt:lpstr>Slide 2</vt:lpstr>
      <vt:lpstr>NEISGEI Portal – www.neisgei.org</vt:lpstr>
      <vt:lpstr>A Global Earth Observation System of Systems (GEOSS) Vision for Connecting Air Quality Systems</vt:lpstr>
      <vt:lpstr>Air Quality Community Infrastructure  evolving in the GEOSS Architecture Implementation Pilot</vt:lpstr>
      <vt:lpstr>AIP-2 Implementations on the  AIP Air Quality Community Infrastructure</vt:lpstr>
      <vt:lpstr>GEO Air Quality Community of Practice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Air Quality Community Infrastructure and Connecting with the GEOSS Common Infrastructure</dc:title>
  <dc:creator>Stefan Falke</dc:creator>
  <cp:lastModifiedBy>Stefan Falke</cp:lastModifiedBy>
  <cp:revision>8</cp:revision>
  <dcterms:created xsi:type="dcterms:W3CDTF">2009-11-03T10:44:34Z</dcterms:created>
  <dcterms:modified xsi:type="dcterms:W3CDTF">2009-12-04T15:58:53Z</dcterms:modified>
</cp:coreProperties>
</file>